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9"/>
  </p:notesMasterIdLst>
  <p:sldIdLst>
    <p:sldId id="306" r:id="rId2"/>
    <p:sldId id="299" r:id="rId3"/>
    <p:sldId id="338" r:id="rId4"/>
    <p:sldId id="339" r:id="rId5"/>
    <p:sldId id="340" r:id="rId6"/>
    <p:sldId id="307" r:id="rId7"/>
    <p:sldId id="33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D05"/>
    <a:srgbClr val="9BB6CB"/>
    <a:srgbClr val="00245B"/>
    <a:srgbClr val="EFF0F3"/>
    <a:srgbClr val="FEFEFE"/>
    <a:srgbClr val="F1F2F4"/>
    <a:srgbClr val="F4F5F7"/>
    <a:srgbClr val="FCFCFD"/>
    <a:srgbClr val="F5F6F8"/>
    <a:srgbClr val="FF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37"/>
    <p:restoredTop sz="93792" autoAdjust="0"/>
  </p:normalViewPr>
  <p:slideViewPr>
    <p:cSldViewPr snapToGrid="0" snapToObjects="1">
      <p:cViewPr varScale="1">
        <p:scale>
          <a:sx n="59" d="100"/>
          <a:sy n="59" d="100"/>
        </p:scale>
        <p:origin x="5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BDA9A-1E2D-824F-B3B6-8E723544DF9C}" type="datetimeFigureOut">
              <a:rPr lang="en-PT" smtClean="0"/>
              <a:t>06/30/2022</a:t>
            </a:fld>
            <a:endParaRPr lang="en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CBD05-7D35-6A4F-98CB-63111FC9EBB6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09692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Annual Energy Production (AEP)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Operational Expenditure (OEP)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Capital expenditure (CAPEX)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Levelized Cost of Electricity (LCOE);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Bring together satellite data other geospatial information and wind farm characteristics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CBD05-7D35-6A4F-98CB-63111FC9EBB6}" type="slidenum">
              <a:rPr lang="en-PT" smtClean="0"/>
              <a:t>3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350732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CBD05-7D35-6A4F-98CB-63111FC9EBB6}" type="slidenum">
              <a:rPr lang="en-PT" smtClean="0"/>
              <a:t>4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264264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CBD05-7D35-6A4F-98CB-63111FC9EBB6}" type="slidenum">
              <a:rPr lang="en-PT" smtClean="0"/>
              <a:t>5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799920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B27C0BF-510F-AE46-BD97-BC687E4129ED}"/>
              </a:ext>
            </a:extLst>
          </p:cNvPr>
          <p:cNvSpPr txBox="1"/>
          <p:nvPr userDrawn="1"/>
        </p:nvSpPr>
        <p:spPr>
          <a:xfrm>
            <a:off x="387655" y="238875"/>
            <a:ext cx="154728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PT" sz="900" dirty="0" err="1">
                <a:solidFill>
                  <a:srgbClr val="ED6D05"/>
                </a:solidFill>
                <a:latin typeface="Neue Machina" pitchFamily="2" charset="77"/>
                <a:cs typeface="Consolas" panose="020B0609020204030204" pitchFamily="49" charset="0"/>
              </a:rPr>
              <a:t>deimos-space.com</a:t>
            </a:r>
            <a:endParaRPr lang="en-PT" sz="900" dirty="0">
              <a:solidFill>
                <a:srgbClr val="ED6D05"/>
              </a:solidFill>
              <a:latin typeface="Neue Machina" pitchFamily="2" charset="77"/>
              <a:cs typeface="Consolas" panose="020B0609020204030204" pitchFamily="49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71D38D1-9D01-864E-934B-55B32F60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51" y="514824"/>
            <a:ext cx="3390788" cy="1600200"/>
          </a:xfrm>
        </p:spPr>
        <p:txBody>
          <a:bodyPr anchor="b">
            <a:normAutofit/>
          </a:bodyPr>
          <a:lstStyle>
            <a:lvl1pPr>
              <a:defRPr sz="2500" b="1" i="0" baseline="0">
                <a:solidFill>
                  <a:srgbClr val="00ECEC"/>
                </a:solidFill>
                <a:latin typeface="Encode Sa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BB21CB5-BD04-5344-952C-3554F9E60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9482" y="1637458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696BC-E146-4AE6-A24C-5C0B85BA5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4282" y="377374"/>
            <a:ext cx="1262367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35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BAFDE4-6AC2-904C-8B7B-F0BF692E4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FD7899-39B1-2448-A39A-DE4C455AE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245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ADC91B-EFE8-DD4F-9525-EA26C946216C}"/>
              </a:ext>
            </a:extLst>
          </p:cNvPr>
          <p:cNvCxnSpPr/>
          <p:nvPr userDrawn="1"/>
        </p:nvCxnSpPr>
        <p:spPr>
          <a:xfrm>
            <a:off x="8190582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ECBF842-75EC-4D3A-B962-F5A9533298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6615" y="762941"/>
            <a:ext cx="1401975" cy="7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1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BAFDE4-6AC2-904C-8B7B-F0BF692E4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FD7899-39B1-2448-A39A-DE4C455AE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245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ADC91B-EFE8-DD4F-9525-EA26C946216C}"/>
              </a:ext>
            </a:extLst>
          </p:cNvPr>
          <p:cNvCxnSpPr/>
          <p:nvPr userDrawn="1"/>
        </p:nvCxnSpPr>
        <p:spPr>
          <a:xfrm>
            <a:off x="8190582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B1681B5-1B8C-41FD-A5B2-076068D56C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6615" y="762941"/>
            <a:ext cx="1401975" cy="7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48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BAFDE4-6AC2-904C-8B7B-F0BF692E4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FD7899-39B1-2448-A39A-DE4C455AE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245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16008C-2008-F94F-B42A-5872BBF19405}"/>
              </a:ext>
            </a:extLst>
          </p:cNvPr>
          <p:cNvCxnSpPr/>
          <p:nvPr userDrawn="1"/>
        </p:nvCxnSpPr>
        <p:spPr>
          <a:xfrm>
            <a:off x="8190582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BB9904E-D41B-434A-A050-E76A54BF59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6615" y="762941"/>
            <a:ext cx="1401975" cy="7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3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BAFDE4-6AC2-904C-8B7B-F0BF692E4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FD7899-39B1-2448-A39A-DE4C455AE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245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14F203-96EA-3644-AD62-969C5080653E}"/>
              </a:ext>
            </a:extLst>
          </p:cNvPr>
          <p:cNvCxnSpPr/>
          <p:nvPr userDrawn="1"/>
        </p:nvCxnSpPr>
        <p:spPr>
          <a:xfrm>
            <a:off x="8190582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C1943A7-FD1A-4816-BBA5-579DBC6D83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6615" y="762941"/>
            <a:ext cx="1401975" cy="7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BAFDE4-6AC2-904C-8B7B-F0BF692E4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FD7899-39B1-2448-A39A-DE4C455AE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245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44D4EF-4E47-3D41-AE84-FC42C96AF8D8}"/>
              </a:ext>
            </a:extLst>
          </p:cNvPr>
          <p:cNvCxnSpPr/>
          <p:nvPr userDrawn="1"/>
        </p:nvCxnSpPr>
        <p:spPr>
          <a:xfrm>
            <a:off x="8190582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E665BEB-F62B-4DA5-9095-952211AA9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6615" y="762941"/>
            <a:ext cx="1401975" cy="7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2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BAFDE4-6AC2-904C-8B7B-F0BF692E4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FD7899-39B1-2448-A39A-DE4C455AE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245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26B5B0-A981-E34F-BA9F-8FC7FDCEFC99}"/>
              </a:ext>
            </a:extLst>
          </p:cNvPr>
          <p:cNvCxnSpPr/>
          <p:nvPr userDrawn="1"/>
        </p:nvCxnSpPr>
        <p:spPr>
          <a:xfrm>
            <a:off x="8190582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2648F3-BF81-406D-92D0-F9085A8ADE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6615" y="762941"/>
            <a:ext cx="1401975" cy="7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24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BAFDE4-6AC2-904C-8B7B-F0BF692E4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FD7899-39B1-2448-A39A-DE4C455AE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245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86C37D-119B-4143-923D-8BCD09E98648}"/>
              </a:ext>
            </a:extLst>
          </p:cNvPr>
          <p:cNvCxnSpPr/>
          <p:nvPr userDrawn="1"/>
        </p:nvCxnSpPr>
        <p:spPr>
          <a:xfrm>
            <a:off x="8190582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43008B8-245C-45BE-8DA3-58BDC84F0A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6615" y="762941"/>
            <a:ext cx="1401975" cy="7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66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BAFDE4-6AC2-904C-8B7B-F0BF692E4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FD7899-39B1-2448-A39A-DE4C455AE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245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9F0CFC-BA33-B141-ADAC-1920D13613C5}"/>
              </a:ext>
            </a:extLst>
          </p:cNvPr>
          <p:cNvCxnSpPr/>
          <p:nvPr userDrawn="1"/>
        </p:nvCxnSpPr>
        <p:spPr>
          <a:xfrm>
            <a:off x="8190582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56D82A2-D869-4B9A-8FF6-5E3A5D6FD6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6615" y="762941"/>
            <a:ext cx="1401975" cy="7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19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800" y="210580"/>
            <a:ext cx="10515600" cy="1325563"/>
          </a:xfrm>
        </p:spPr>
        <p:txBody>
          <a:bodyPr/>
          <a:lstStyle>
            <a:lvl1pPr>
              <a:defRPr b="1" i="0" baseline="0">
                <a:solidFill>
                  <a:srgbClr val="00245B"/>
                </a:solidFill>
                <a:latin typeface="Encode Sa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6452"/>
            <a:ext cx="10515600" cy="4701492"/>
          </a:xfrm>
        </p:spPr>
        <p:txBody>
          <a:bodyPr/>
          <a:lstStyle>
            <a:lvl1pPr>
              <a:defRPr baseline="0">
                <a:solidFill>
                  <a:srgbClr val="00245B"/>
                </a:solidFill>
                <a:latin typeface="Encode Sans" pitchFamily="2" charset="77"/>
              </a:defRPr>
            </a:lvl1pPr>
            <a:lvl2pPr>
              <a:defRPr baseline="0">
                <a:solidFill>
                  <a:srgbClr val="00245B"/>
                </a:solidFill>
                <a:latin typeface="Encode Sans" pitchFamily="2" charset="77"/>
              </a:defRPr>
            </a:lvl2pPr>
            <a:lvl3pPr>
              <a:defRPr baseline="0">
                <a:solidFill>
                  <a:srgbClr val="00245B"/>
                </a:solidFill>
                <a:latin typeface="Encode Sans" pitchFamily="2" charset="77"/>
              </a:defRPr>
            </a:lvl3pPr>
            <a:lvl4pPr>
              <a:defRPr baseline="0">
                <a:solidFill>
                  <a:srgbClr val="00245B"/>
                </a:solidFill>
                <a:latin typeface="Encode Sans" pitchFamily="2" charset="77"/>
              </a:defRPr>
            </a:lvl4pPr>
            <a:lvl5pPr>
              <a:defRPr baseline="0">
                <a:solidFill>
                  <a:srgbClr val="00245B"/>
                </a:solidFill>
                <a:latin typeface="Encode Sa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00536AAA-8708-46A2-924F-6B5025A2CF1E}"/>
              </a:ext>
            </a:extLst>
          </p:cNvPr>
          <p:cNvSpPr txBox="1"/>
          <p:nvPr userDrawn="1"/>
        </p:nvSpPr>
        <p:spPr>
          <a:xfrm>
            <a:off x="66147" y="6545556"/>
            <a:ext cx="154728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PT" sz="900" dirty="0" err="1">
                <a:solidFill>
                  <a:srgbClr val="ED6D05"/>
                </a:solidFill>
                <a:latin typeface="Neue Machina" pitchFamily="2" charset="77"/>
                <a:cs typeface="Consolas" panose="020B0609020204030204" pitchFamily="49" charset="0"/>
              </a:rPr>
              <a:t>deimos-space.com</a:t>
            </a:r>
            <a:endParaRPr lang="en-PT" sz="900" dirty="0">
              <a:solidFill>
                <a:srgbClr val="ED6D05"/>
              </a:solidFill>
              <a:latin typeface="Neue Machina" pitchFamily="2" charset="77"/>
              <a:cs typeface="Consolas" panose="020B06090202040302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189999-8A31-495A-9EEA-BA2C5D9F9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6167" y="220255"/>
            <a:ext cx="1023189" cy="5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71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7C2EF6-0265-4F4D-ADD5-73C4D0172F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3944" y="334555"/>
            <a:ext cx="1023189" cy="5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89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27A16C6-9C76-5D45-988E-8B50BA1F6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EE804D0-761C-BC41-B845-1ECA742557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ECE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C75678-4126-DB40-9B4C-E50236FE11BA}"/>
              </a:ext>
            </a:extLst>
          </p:cNvPr>
          <p:cNvCxnSpPr/>
          <p:nvPr userDrawn="1"/>
        </p:nvCxnSpPr>
        <p:spPr>
          <a:xfrm>
            <a:off x="8198603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CDBB36-91D0-E847-9105-3A16F10FA17F}"/>
              </a:ext>
            </a:extLst>
          </p:cNvPr>
          <p:cNvCxnSpPr/>
          <p:nvPr userDrawn="1"/>
        </p:nvCxnSpPr>
        <p:spPr>
          <a:xfrm>
            <a:off x="6772663" y="-30997"/>
            <a:ext cx="0" cy="6919993"/>
          </a:xfrm>
          <a:prstGeom prst="line">
            <a:avLst/>
          </a:prstGeom>
          <a:ln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EB5D1C1-8859-4204-BBB6-5F33D88994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6690" y="762941"/>
            <a:ext cx="1262367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9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0330" y="1674991"/>
            <a:ext cx="4379843" cy="4297084"/>
          </a:xfrm>
        </p:spPr>
        <p:txBody>
          <a:bodyPr/>
          <a:lstStyle>
            <a:lvl1pPr>
              <a:defRPr baseline="0">
                <a:solidFill>
                  <a:srgbClr val="00245B"/>
                </a:solidFill>
                <a:latin typeface="Encode Sans" pitchFamily="2" charset="77"/>
              </a:defRPr>
            </a:lvl1pPr>
            <a:lvl2pPr>
              <a:defRPr baseline="0">
                <a:solidFill>
                  <a:srgbClr val="00245B"/>
                </a:solidFill>
                <a:latin typeface="Encode Sans" pitchFamily="2" charset="77"/>
              </a:defRPr>
            </a:lvl2pPr>
            <a:lvl3pPr>
              <a:defRPr baseline="0">
                <a:solidFill>
                  <a:srgbClr val="00245B"/>
                </a:solidFill>
                <a:latin typeface="Encode Sans" pitchFamily="2" charset="77"/>
              </a:defRPr>
            </a:lvl3pPr>
            <a:lvl4pPr>
              <a:defRPr baseline="0">
                <a:solidFill>
                  <a:srgbClr val="00245B"/>
                </a:solidFill>
                <a:latin typeface="Encode Sans" pitchFamily="2" charset="77"/>
              </a:defRPr>
            </a:lvl4pPr>
            <a:lvl5pPr>
              <a:defRPr baseline="0">
                <a:solidFill>
                  <a:srgbClr val="00245B"/>
                </a:solidFill>
                <a:latin typeface="Encode Sa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0678" y="1661928"/>
            <a:ext cx="5181600" cy="4297084"/>
          </a:xfrm>
        </p:spPr>
        <p:txBody>
          <a:bodyPr/>
          <a:lstStyle>
            <a:lvl1pPr>
              <a:defRPr baseline="0">
                <a:solidFill>
                  <a:srgbClr val="00245B"/>
                </a:solidFill>
                <a:latin typeface="Encode Sans" pitchFamily="2" charset="77"/>
              </a:defRPr>
            </a:lvl1pPr>
            <a:lvl2pPr>
              <a:defRPr baseline="0">
                <a:solidFill>
                  <a:srgbClr val="00245B"/>
                </a:solidFill>
                <a:latin typeface="Encode Sans" pitchFamily="2" charset="77"/>
              </a:defRPr>
            </a:lvl2pPr>
            <a:lvl3pPr>
              <a:defRPr baseline="0">
                <a:solidFill>
                  <a:srgbClr val="00245B"/>
                </a:solidFill>
                <a:latin typeface="Encode Sans" pitchFamily="2" charset="77"/>
              </a:defRPr>
            </a:lvl3pPr>
            <a:lvl4pPr>
              <a:defRPr baseline="0">
                <a:solidFill>
                  <a:srgbClr val="00245B"/>
                </a:solidFill>
                <a:latin typeface="Encode Sans" pitchFamily="2" charset="77"/>
              </a:defRPr>
            </a:lvl4pPr>
            <a:lvl5pPr>
              <a:defRPr baseline="0">
                <a:solidFill>
                  <a:srgbClr val="00245B"/>
                </a:solidFill>
                <a:latin typeface="Encode Sa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5B6CF02-C894-5545-A0E6-4E82661BB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" y="336364"/>
            <a:ext cx="4379843" cy="1325563"/>
          </a:xfrm>
        </p:spPr>
        <p:txBody>
          <a:bodyPr/>
          <a:lstStyle>
            <a:lvl1pPr>
              <a:defRPr sz="3000" b="1" i="0" baseline="0">
                <a:solidFill>
                  <a:srgbClr val="00245B"/>
                </a:solidFill>
                <a:latin typeface="Encode Sa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PT" dirty="0"/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id="{D83C75F3-4DF0-734B-AEC6-AB7BAFA7E9DB}"/>
              </a:ext>
            </a:extLst>
          </p:cNvPr>
          <p:cNvSpPr txBox="1">
            <a:spLocks/>
          </p:cNvSpPr>
          <p:nvPr userDrawn="1"/>
        </p:nvSpPr>
        <p:spPr>
          <a:xfrm>
            <a:off x="6394172" y="336364"/>
            <a:ext cx="43798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00245B"/>
                </a:solidFill>
                <a:latin typeface="Consolas" panose="020B0609020204030204" pitchFamily="49" charset="0"/>
                <a:ea typeface="+mj-ea"/>
                <a:cs typeface="+mj-cs"/>
              </a:defRPr>
            </a:lvl1pPr>
          </a:lstStyle>
          <a:p>
            <a:r>
              <a:rPr lang="en-GB" baseline="0" dirty="0">
                <a:latin typeface="Encode Sans" pitchFamily="2" charset="77"/>
              </a:rPr>
              <a:t>Click to edit Master title style</a:t>
            </a:r>
            <a:endParaRPr lang="en-PT" baseline="0" dirty="0">
              <a:latin typeface="Encode Sans" pitchFamily="2" charset="77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77EAECCE-882D-4886-A3A2-6A1F51DE5C11}"/>
              </a:ext>
            </a:extLst>
          </p:cNvPr>
          <p:cNvSpPr txBox="1"/>
          <p:nvPr userDrawn="1"/>
        </p:nvSpPr>
        <p:spPr>
          <a:xfrm>
            <a:off x="66147" y="6545556"/>
            <a:ext cx="154728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PT" sz="900" dirty="0" err="1">
                <a:solidFill>
                  <a:srgbClr val="ED6D05"/>
                </a:solidFill>
                <a:latin typeface="Neue Machina" pitchFamily="2" charset="77"/>
                <a:cs typeface="Consolas" panose="020B0609020204030204" pitchFamily="49" charset="0"/>
              </a:rPr>
              <a:t>deimos-space.com</a:t>
            </a:r>
            <a:endParaRPr lang="en-PT" sz="900" dirty="0">
              <a:solidFill>
                <a:srgbClr val="ED6D05"/>
              </a:solidFill>
              <a:latin typeface="Neue Machina" pitchFamily="2" charset="77"/>
              <a:cs typeface="Consolas" panose="020B0609020204030204" pitchFamily="49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1E488E-C52C-412F-8B12-A8A8F68745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6167" y="220255"/>
            <a:ext cx="1023189" cy="5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49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69295"/>
            <a:ext cx="10515600" cy="1189586"/>
          </a:xfrm>
        </p:spPr>
        <p:txBody>
          <a:bodyPr/>
          <a:lstStyle>
            <a:lvl1pPr>
              <a:defRPr baseline="0">
                <a:latin typeface="Encode Sa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085332"/>
            <a:ext cx="5157787" cy="739395"/>
          </a:xfrm>
        </p:spPr>
        <p:txBody>
          <a:bodyPr anchor="b"/>
          <a:lstStyle>
            <a:lvl1pPr marL="0" indent="0">
              <a:buNone/>
              <a:defRPr sz="2400" b="1" baseline="0">
                <a:latin typeface="Encode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909244"/>
            <a:ext cx="5157787" cy="3306621"/>
          </a:xfrm>
        </p:spPr>
        <p:txBody>
          <a:bodyPr/>
          <a:lstStyle>
            <a:lvl1pPr>
              <a:defRPr baseline="0">
                <a:solidFill>
                  <a:srgbClr val="00245B"/>
                </a:solidFill>
                <a:latin typeface="Encode Sans" pitchFamily="2" charset="77"/>
              </a:defRPr>
            </a:lvl1pPr>
            <a:lvl2pPr>
              <a:defRPr baseline="0">
                <a:solidFill>
                  <a:srgbClr val="00245B"/>
                </a:solidFill>
                <a:latin typeface="Encode Sans" pitchFamily="2" charset="77"/>
              </a:defRPr>
            </a:lvl2pPr>
            <a:lvl3pPr>
              <a:defRPr baseline="0">
                <a:solidFill>
                  <a:srgbClr val="00245B"/>
                </a:solidFill>
                <a:latin typeface="Encode Sans" pitchFamily="2" charset="77"/>
              </a:defRPr>
            </a:lvl3pPr>
            <a:lvl4pPr>
              <a:defRPr baseline="0">
                <a:solidFill>
                  <a:srgbClr val="00245B"/>
                </a:solidFill>
                <a:latin typeface="Encode Sans" pitchFamily="2" charset="77"/>
              </a:defRPr>
            </a:lvl4pPr>
            <a:lvl5pPr>
              <a:defRPr baseline="0">
                <a:solidFill>
                  <a:srgbClr val="00245B"/>
                </a:solidFill>
                <a:latin typeface="Encode Sa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085332"/>
            <a:ext cx="5183188" cy="739395"/>
          </a:xfrm>
        </p:spPr>
        <p:txBody>
          <a:bodyPr anchor="b"/>
          <a:lstStyle>
            <a:lvl1pPr marL="0" indent="0">
              <a:buNone/>
              <a:defRPr sz="2400" b="1" baseline="0">
                <a:latin typeface="Encode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09244"/>
            <a:ext cx="5183188" cy="3306621"/>
          </a:xfrm>
        </p:spPr>
        <p:txBody>
          <a:bodyPr/>
          <a:lstStyle>
            <a:lvl1pPr>
              <a:defRPr baseline="0">
                <a:solidFill>
                  <a:srgbClr val="00245B"/>
                </a:solidFill>
                <a:latin typeface="Encode Sans" pitchFamily="2" charset="77"/>
              </a:defRPr>
            </a:lvl1pPr>
            <a:lvl2pPr>
              <a:defRPr baseline="0">
                <a:solidFill>
                  <a:srgbClr val="00245B"/>
                </a:solidFill>
                <a:latin typeface="Encode Sans" pitchFamily="2" charset="77"/>
              </a:defRPr>
            </a:lvl2pPr>
            <a:lvl3pPr>
              <a:defRPr baseline="0">
                <a:solidFill>
                  <a:srgbClr val="00245B"/>
                </a:solidFill>
                <a:latin typeface="Encode Sans" pitchFamily="2" charset="77"/>
              </a:defRPr>
            </a:lvl3pPr>
            <a:lvl4pPr>
              <a:defRPr baseline="0">
                <a:solidFill>
                  <a:srgbClr val="00245B"/>
                </a:solidFill>
                <a:latin typeface="Encode Sans" pitchFamily="2" charset="77"/>
              </a:defRPr>
            </a:lvl4pPr>
            <a:lvl5pPr>
              <a:defRPr baseline="0">
                <a:solidFill>
                  <a:srgbClr val="00245B"/>
                </a:solidFill>
                <a:latin typeface="Encode Sa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0FCD4F-4584-884B-B29D-9A961FAE6A26}"/>
              </a:ext>
            </a:extLst>
          </p:cNvPr>
          <p:cNvSpPr txBox="1"/>
          <p:nvPr userDrawn="1"/>
        </p:nvSpPr>
        <p:spPr>
          <a:xfrm>
            <a:off x="66147" y="6545556"/>
            <a:ext cx="154728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PT" sz="900" dirty="0" err="1">
                <a:solidFill>
                  <a:srgbClr val="ED6D05"/>
                </a:solidFill>
                <a:latin typeface="Neue Machina" pitchFamily="2" charset="77"/>
                <a:cs typeface="Consolas" panose="020B0609020204030204" pitchFamily="49" charset="0"/>
              </a:rPr>
              <a:t>deimos-space.com</a:t>
            </a:r>
            <a:endParaRPr lang="en-PT" sz="900" dirty="0">
              <a:solidFill>
                <a:srgbClr val="ED6D05"/>
              </a:solidFill>
              <a:latin typeface="Neue Machina" pitchFamily="2" charset="77"/>
              <a:cs typeface="Consolas" panose="020B0609020204030204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60CAA1-50D0-4790-B5B0-C380A61DB6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6167" y="220255"/>
            <a:ext cx="1023189" cy="5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08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98" y="336364"/>
            <a:ext cx="10515600" cy="1325563"/>
          </a:xfrm>
        </p:spPr>
        <p:txBody>
          <a:bodyPr/>
          <a:lstStyle>
            <a:lvl1pPr>
              <a:defRPr baseline="0">
                <a:latin typeface="Encode Sa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B96CC1A8-A365-4429-A3CD-4176DCB515BE}"/>
              </a:ext>
            </a:extLst>
          </p:cNvPr>
          <p:cNvSpPr txBox="1"/>
          <p:nvPr userDrawn="1"/>
        </p:nvSpPr>
        <p:spPr>
          <a:xfrm>
            <a:off x="66147" y="6545556"/>
            <a:ext cx="154728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PT" sz="900" dirty="0" err="1">
                <a:solidFill>
                  <a:srgbClr val="ED6D05"/>
                </a:solidFill>
                <a:latin typeface="Neue Machina" pitchFamily="2" charset="77"/>
                <a:cs typeface="Consolas" panose="020B0609020204030204" pitchFamily="49" charset="0"/>
              </a:rPr>
              <a:t>deimos-space.com</a:t>
            </a:r>
            <a:endParaRPr lang="en-PT" sz="900" dirty="0">
              <a:solidFill>
                <a:srgbClr val="ED6D05"/>
              </a:solidFill>
              <a:latin typeface="Neue Machina" pitchFamily="2" charset="77"/>
              <a:cs typeface="Consolas" panose="020B0609020204030204" pitchFamily="49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EC0AFC-52CB-487D-869B-CA2B154151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6167" y="220255"/>
            <a:ext cx="1023189" cy="5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64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2A87B7A9-F9ED-44CF-8036-606A48214DA0}"/>
              </a:ext>
            </a:extLst>
          </p:cNvPr>
          <p:cNvSpPr txBox="1"/>
          <p:nvPr userDrawn="1"/>
        </p:nvSpPr>
        <p:spPr>
          <a:xfrm>
            <a:off x="66147" y="6545556"/>
            <a:ext cx="154728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PT" sz="900" dirty="0" err="1">
                <a:solidFill>
                  <a:srgbClr val="ED6D05"/>
                </a:solidFill>
                <a:latin typeface="Neue Machina" pitchFamily="2" charset="77"/>
                <a:cs typeface="Consolas" panose="020B0609020204030204" pitchFamily="49" charset="0"/>
              </a:rPr>
              <a:t>deimos-space.com</a:t>
            </a:r>
            <a:endParaRPr lang="en-PT" sz="900" dirty="0">
              <a:solidFill>
                <a:srgbClr val="ED6D05"/>
              </a:solidFill>
              <a:latin typeface="Neue Machina" pitchFamily="2" charset="77"/>
              <a:cs typeface="Consolas" panose="020B06090202040302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943C89-C4C6-459A-8BF8-8F2C836CE5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6167" y="220255"/>
            <a:ext cx="1023189" cy="5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06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966845"/>
            <a:ext cx="3932237" cy="1600200"/>
          </a:xfrm>
        </p:spPr>
        <p:txBody>
          <a:bodyPr anchor="b">
            <a:normAutofit/>
          </a:bodyPr>
          <a:lstStyle>
            <a:lvl1pPr>
              <a:defRPr sz="2500" b="1" i="0" baseline="0">
                <a:latin typeface="Encode Sa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567045"/>
            <a:ext cx="3932237" cy="477566"/>
          </a:xfrm>
        </p:spPr>
        <p:txBody>
          <a:bodyPr/>
          <a:lstStyle>
            <a:lvl1pPr marL="0" indent="0">
              <a:buNone/>
              <a:defRPr sz="1600" baseline="0"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A87159-CC98-C540-BBA7-9F885ACB41B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370691" y="4551816"/>
            <a:ext cx="5314433" cy="1735968"/>
          </a:xfrm>
        </p:spPr>
        <p:txBody>
          <a:bodyPr/>
          <a:lstStyle>
            <a:lvl1pPr marL="0" indent="0">
              <a:buNone/>
              <a:defRPr sz="1600" baseline="0"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B83CC6D-8454-43DD-9647-7DB4C561A82C}"/>
              </a:ext>
            </a:extLst>
          </p:cNvPr>
          <p:cNvSpPr txBox="1"/>
          <p:nvPr userDrawn="1"/>
        </p:nvSpPr>
        <p:spPr>
          <a:xfrm>
            <a:off x="66147" y="6545556"/>
            <a:ext cx="154728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PT" sz="900" dirty="0" err="1">
                <a:solidFill>
                  <a:srgbClr val="ED6D05"/>
                </a:solidFill>
                <a:latin typeface="Neue Machina" pitchFamily="2" charset="77"/>
                <a:cs typeface="Consolas" panose="020B0609020204030204" pitchFamily="49" charset="0"/>
              </a:rPr>
              <a:t>deimos-space.com</a:t>
            </a:r>
            <a:endParaRPr lang="en-PT" sz="900" dirty="0">
              <a:solidFill>
                <a:srgbClr val="ED6D05"/>
              </a:solidFill>
              <a:latin typeface="Neue Machina" pitchFamily="2" charset="77"/>
              <a:cs typeface="Consolas" panose="020B06090202040302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B3FEEE-5D9B-4B0F-BA26-3EF72927E9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6167" y="220255"/>
            <a:ext cx="1023189" cy="5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98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48C6E1F-F37E-CF45-8F81-91647808C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762" y="5312480"/>
            <a:ext cx="2743201" cy="477566"/>
          </a:xfrm>
        </p:spPr>
        <p:txBody>
          <a:bodyPr/>
          <a:lstStyle>
            <a:lvl1pPr marL="0" indent="0">
              <a:buNone/>
              <a:defRPr sz="2000" baseline="0">
                <a:latin typeface="Neue Machina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17CAE6F-48EC-FF4E-B949-B98AF438FE8D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131488" y="5168348"/>
            <a:ext cx="3723613" cy="1119436"/>
          </a:xfrm>
        </p:spPr>
        <p:txBody>
          <a:bodyPr>
            <a:normAutofit/>
          </a:bodyPr>
          <a:lstStyle>
            <a:lvl1pPr marL="0" indent="0">
              <a:buNone/>
              <a:defRPr sz="1500" baseline="0">
                <a:solidFill>
                  <a:srgbClr val="00245B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B81DF6B-56D1-C741-833B-6096178C426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868602" y="5168348"/>
            <a:ext cx="3723613" cy="1119436"/>
          </a:xfrm>
        </p:spPr>
        <p:txBody>
          <a:bodyPr>
            <a:normAutofit/>
          </a:bodyPr>
          <a:lstStyle>
            <a:lvl1pPr marL="0" indent="0">
              <a:buNone/>
              <a:defRPr sz="1500" baseline="0">
                <a:solidFill>
                  <a:srgbClr val="00245B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AD2BFBCF-AE4C-4D03-9878-269A35288648}"/>
              </a:ext>
            </a:extLst>
          </p:cNvPr>
          <p:cNvSpPr txBox="1"/>
          <p:nvPr userDrawn="1"/>
        </p:nvSpPr>
        <p:spPr>
          <a:xfrm>
            <a:off x="66147" y="6545556"/>
            <a:ext cx="154728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PT" sz="900" dirty="0" err="1">
                <a:solidFill>
                  <a:srgbClr val="ED6D05"/>
                </a:solidFill>
                <a:latin typeface="Neue Machina" pitchFamily="2" charset="77"/>
                <a:cs typeface="Consolas" panose="020B0609020204030204" pitchFamily="49" charset="0"/>
              </a:rPr>
              <a:t>deimos-space.com</a:t>
            </a:r>
            <a:endParaRPr lang="en-PT" sz="900" dirty="0">
              <a:solidFill>
                <a:srgbClr val="ED6D05"/>
              </a:solidFill>
              <a:latin typeface="Neue Machina" pitchFamily="2" charset="77"/>
              <a:cs typeface="Consolas" panose="020B06090202040302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48D6B5-D70C-4182-8BA9-83AB468BA0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6167" y="220255"/>
            <a:ext cx="1023189" cy="5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34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8A2F343C-3D13-4F32-A898-439ABF1CF55E}"/>
              </a:ext>
            </a:extLst>
          </p:cNvPr>
          <p:cNvSpPr txBox="1"/>
          <p:nvPr userDrawn="1"/>
        </p:nvSpPr>
        <p:spPr>
          <a:xfrm>
            <a:off x="66147" y="6545556"/>
            <a:ext cx="154728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PT" sz="900" dirty="0" err="1">
                <a:solidFill>
                  <a:srgbClr val="ED6D05"/>
                </a:solidFill>
                <a:latin typeface="Neue Machina" pitchFamily="2" charset="77"/>
                <a:cs typeface="Consolas" panose="020B0609020204030204" pitchFamily="49" charset="0"/>
              </a:rPr>
              <a:t>deimos-space.com</a:t>
            </a:r>
            <a:endParaRPr lang="en-PT" sz="900" dirty="0">
              <a:solidFill>
                <a:srgbClr val="ED6D05"/>
              </a:solidFill>
              <a:latin typeface="Neue Machina" pitchFamily="2" charset="77"/>
              <a:cs typeface="Consolas" panose="020B06090202040302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B7E79-1426-4FD2-B068-D30322E32C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8500" y="249013"/>
            <a:ext cx="951241" cy="49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14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57901"/>
            <a:ext cx="3932237" cy="1600200"/>
          </a:xfrm>
        </p:spPr>
        <p:txBody>
          <a:bodyPr anchor="b"/>
          <a:lstStyle>
            <a:lvl1pPr>
              <a:defRPr sz="3200" baseline="0">
                <a:latin typeface="Encode Sa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88126"/>
            <a:ext cx="6172200" cy="4873625"/>
          </a:xfrm>
        </p:spPr>
        <p:txBody>
          <a:bodyPr/>
          <a:lstStyle>
            <a:lvl1pPr>
              <a:defRPr sz="3200" baseline="0">
                <a:latin typeface="Encode Sans" pitchFamily="2" charset="77"/>
              </a:defRPr>
            </a:lvl1pPr>
            <a:lvl2pPr>
              <a:defRPr sz="2800" baseline="0">
                <a:latin typeface="Encode Sans" pitchFamily="2" charset="77"/>
              </a:defRPr>
            </a:lvl2pPr>
            <a:lvl3pPr>
              <a:defRPr sz="2400" baseline="0">
                <a:latin typeface="Encode Sans" pitchFamily="2" charset="77"/>
              </a:defRPr>
            </a:lvl3pPr>
            <a:lvl4pPr>
              <a:defRPr sz="2000" baseline="0">
                <a:latin typeface="Encode Sans" pitchFamily="2" charset="77"/>
              </a:defRPr>
            </a:lvl4pPr>
            <a:lvl5pPr>
              <a:defRPr sz="2000" baseline="0">
                <a:latin typeface="Encode Sans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58101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096A7015-7CC0-4320-B903-195413EC1FBB}"/>
              </a:ext>
            </a:extLst>
          </p:cNvPr>
          <p:cNvSpPr txBox="1"/>
          <p:nvPr userDrawn="1"/>
        </p:nvSpPr>
        <p:spPr>
          <a:xfrm>
            <a:off x="66147" y="6545556"/>
            <a:ext cx="154728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PT" sz="900" dirty="0" err="1">
                <a:solidFill>
                  <a:srgbClr val="ED6D05"/>
                </a:solidFill>
                <a:latin typeface="Neue Machina" pitchFamily="2" charset="77"/>
                <a:cs typeface="Consolas" panose="020B0609020204030204" pitchFamily="49" charset="0"/>
              </a:rPr>
              <a:t>deimos-space.com</a:t>
            </a:r>
            <a:endParaRPr lang="en-PT" sz="900" dirty="0">
              <a:solidFill>
                <a:srgbClr val="ED6D05"/>
              </a:solidFill>
              <a:latin typeface="Neue Machina" pitchFamily="2" charset="77"/>
              <a:cs typeface="Consolas" panose="020B06090202040302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DAD653-FA75-4203-B7C8-3887FB153B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6167" y="220255"/>
            <a:ext cx="1023189" cy="5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88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46521"/>
            <a:ext cx="3932237" cy="1600200"/>
          </a:xfrm>
        </p:spPr>
        <p:txBody>
          <a:bodyPr anchor="b"/>
          <a:lstStyle>
            <a:lvl1pPr>
              <a:defRPr sz="3200" baseline="0">
                <a:latin typeface="Encode Sa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76746"/>
            <a:ext cx="6172200" cy="4873625"/>
          </a:xfrm>
        </p:spPr>
        <p:txBody>
          <a:bodyPr anchor="t"/>
          <a:lstStyle>
            <a:lvl1pPr marL="0" indent="0">
              <a:buNone/>
              <a:defRPr sz="3200" baseline="0">
                <a:latin typeface="Encode Sa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46721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0AE2B023-829B-4F35-A4FF-C9F1E2F21954}"/>
              </a:ext>
            </a:extLst>
          </p:cNvPr>
          <p:cNvSpPr txBox="1"/>
          <p:nvPr userDrawn="1"/>
        </p:nvSpPr>
        <p:spPr>
          <a:xfrm>
            <a:off x="66147" y="6545556"/>
            <a:ext cx="154728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PT" sz="900" dirty="0" err="1">
                <a:solidFill>
                  <a:srgbClr val="ED6D05"/>
                </a:solidFill>
                <a:latin typeface="Neue Machina" pitchFamily="2" charset="77"/>
                <a:cs typeface="Consolas" panose="020B0609020204030204" pitchFamily="49" charset="0"/>
              </a:rPr>
              <a:t>deimos-space.com</a:t>
            </a:r>
            <a:endParaRPr lang="en-PT" sz="900" dirty="0">
              <a:solidFill>
                <a:srgbClr val="ED6D05"/>
              </a:solidFill>
              <a:latin typeface="Neue Machina" pitchFamily="2" charset="77"/>
              <a:cs typeface="Consolas" panose="020B06090202040302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5ED4B3-3F1A-4B64-ADAE-00F4B9F24F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6167" y="220255"/>
            <a:ext cx="1023189" cy="5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00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6862"/>
            <a:ext cx="10515600" cy="1204554"/>
          </a:xfrm>
        </p:spPr>
        <p:txBody>
          <a:bodyPr/>
          <a:lstStyle>
            <a:lvl1pPr>
              <a:defRPr baseline="0">
                <a:latin typeface="Neue Machina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337361"/>
            <a:ext cx="10515600" cy="3954109"/>
          </a:xfrm>
        </p:spPr>
        <p:txBody>
          <a:bodyPr vert="eaVert"/>
          <a:lstStyle>
            <a:lvl1pPr>
              <a:defRPr baseline="0">
                <a:latin typeface="Encode Sans" pitchFamily="2" charset="77"/>
              </a:defRPr>
            </a:lvl1pPr>
            <a:lvl2pPr>
              <a:defRPr baseline="0">
                <a:latin typeface="Encode Sans" pitchFamily="2" charset="77"/>
              </a:defRPr>
            </a:lvl2pPr>
            <a:lvl3pPr>
              <a:defRPr baseline="0">
                <a:latin typeface="Encode Sans" pitchFamily="2" charset="77"/>
              </a:defRPr>
            </a:lvl3pPr>
            <a:lvl4pPr>
              <a:defRPr baseline="0">
                <a:latin typeface="Encode Sans" pitchFamily="2" charset="77"/>
              </a:defRPr>
            </a:lvl4pPr>
            <a:lvl5pPr>
              <a:defRPr baseline="0">
                <a:latin typeface="Encode Sa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644EF8E9-DF52-4CEF-AB89-1C3913EBFD94}"/>
              </a:ext>
            </a:extLst>
          </p:cNvPr>
          <p:cNvSpPr txBox="1"/>
          <p:nvPr userDrawn="1"/>
        </p:nvSpPr>
        <p:spPr>
          <a:xfrm>
            <a:off x="66147" y="6545556"/>
            <a:ext cx="154728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PT" sz="900" dirty="0" err="1">
                <a:solidFill>
                  <a:srgbClr val="ED6D05"/>
                </a:solidFill>
                <a:latin typeface="Neue Machina" pitchFamily="2" charset="77"/>
                <a:cs typeface="Consolas" panose="020B0609020204030204" pitchFamily="49" charset="0"/>
              </a:rPr>
              <a:t>deimos-space.com</a:t>
            </a:r>
            <a:endParaRPr lang="en-PT" sz="900" dirty="0">
              <a:solidFill>
                <a:srgbClr val="ED6D05"/>
              </a:solidFill>
              <a:latin typeface="Neue Machina" pitchFamily="2" charset="77"/>
              <a:cs typeface="Consolas" panose="020B060902020403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7BFC19-4159-4EF2-A066-07169F860A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6167" y="220255"/>
            <a:ext cx="1023189" cy="5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0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C4911CB-99BC-2B43-B5ED-DB9A4D267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9DA1FD9-071D-9F4E-AB8E-A21C889509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ECE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383991-72DD-564E-BED2-54D975206764}"/>
              </a:ext>
            </a:extLst>
          </p:cNvPr>
          <p:cNvCxnSpPr/>
          <p:nvPr userDrawn="1"/>
        </p:nvCxnSpPr>
        <p:spPr>
          <a:xfrm>
            <a:off x="8198603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498766-BE6C-674F-B034-D1D0BFC003B4}"/>
              </a:ext>
            </a:extLst>
          </p:cNvPr>
          <p:cNvCxnSpPr/>
          <p:nvPr userDrawn="1"/>
        </p:nvCxnSpPr>
        <p:spPr>
          <a:xfrm>
            <a:off x="6772663" y="-30997"/>
            <a:ext cx="0" cy="6919993"/>
          </a:xfrm>
          <a:prstGeom prst="line">
            <a:avLst/>
          </a:prstGeom>
          <a:ln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3DFB327-71E0-4B86-99CD-666624D6B3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6690" y="762941"/>
            <a:ext cx="1262367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99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40DA815-E84C-0F4F-AC52-FDC40855064F}"/>
              </a:ext>
            </a:extLst>
          </p:cNvPr>
          <p:cNvSpPr txBox="1"/>
          <p:nvPr userDrawn="1"/>
        </p:nvSpPr>
        <p:spPr>
          <a:xfrm>
            <a:off x="387655" y="238875"/>
            <a:ext cx="154728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PT" sz="900" dirty="0" err="1">
                <a:solidFill>
                  <a:srgbClr val="ED6D05"/>
                </a:solidFill>
                <a:latin typeface="Neue Machina" pitchFamily="2" charset="77"/>
                <a:cs typeface="Consolas" panose="020B0609020204030204" pitchFamily="49" charset="0"/>
              </a:rPr>
              <a:t>deimos-space.com</a:t>
            </a:r>
            <a:endParaRPr lang="en-PT" sz="900" dirty="0">
              <a:solidFill>
                <a:srgbClr val="ED6D05"/>
              </a:solidFill>
              <a:latin typeface="Neue Machina" pitchFamily="2" charset="77"/>
              <a:cs typeface="Consolas" panose="020B0609020204030204" pitchFamily="49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18A19E-9E0F-2248-ACA3-81A4C997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56" y="499165"/>
            <a:ext cx="3244372" cy="1443950"/>
          </a:xfrm>
        </p:spPr>
        <p:txBody>
          <a:bodyPr anchor="b">
            <a:normAutofit/>
          </a:bodyPr>
          <a:lstStyle>
            <a:lvl1pPr>
              <a:defRPr sz="2500" b="1" i="0" baseline="0">
                <a:latin typeface="Neue Machina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903DF28-805F-3D44-88A2-6F30DE7EF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7656" y="2078821"/>
            <a:ext cx="3244372" cy="477566"/>
          </a:xfrm>
        </p:spPr>
        <p:txBody>
          <a:bodyPr/>
          <a:lstStyle>
            <a:lvl1pPr marL="0" indent="0">
              <a:buNone/>
              <a:defRPr sz="1600" baseline="0">
                <a:latin typeface="Neue Machina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9A1CB14-38A0-1E4B-8F20-B9CF3393CFE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131488" y="944217"/>
            <a:ext cx="3392433" cy="1119436"/>
          </a:xfrm>
        </p:spPr>
        <p:txBody>
          <a:bodyPr>
            <a:normAutofit/>
          </a:bodyPr>
          <a:lstStyle>
            <a:lvl1pPr marL="0" indent="0">
              <a:buNone/>
              <a:defRPr sz="1500" baseline="0">
                <a:solidFill>
                  <a:srgbClr val="00245B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A2D999A-5D98-3841-B0B1-CDF7F8BCA4B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868602" y="944217"/>
            <a:ext cx="3392433" cy="1119436"/>
          </a:xfrm>
        </p:spPr>
        <p:txBody>
          <a:bodyPr>
            <a:normAutofit/>
          </a:bodyPr>
          <a:lstStyle>
            <a:lvl1pPr marL="0" indent="0">
              <a:buNone/>
              <a:defRPr sz="1500" baseline="0">
                <a:solidFill>
                  <a:srgbClr val="00245B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7A9859-15F2-4127-973F-D3170F3561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6167" y="220255"/>
            <a:ext cx="1023189" cy="5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63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954470"/>
            <a:ext cx="2628900" cy="5307182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54470"/>
            <a:ext cx="7734300" cy="530718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002A174-6341-4820-93B6-294FFBA4A827}"/>
              </a:ext>
            </a:extLst>
          </p:cNvPr>
          <p:cNvSpPr txBox="1"/>
          <p:nvPr userDrawn="1"/>
        </p:nvSpPr>
        <p:spPr>
          <a:xfrm>
            <a:off x="66147" y="6545556"/>
            <a:ext cx="1547282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PT" sz="900" dirty="0" err="1">
                <a:solidFill>
                  <a:srgbClr val="ED6D05"/>
                </a:solidFill>
                <a:latin typeface="Neue Machina" pitchFamily="2" charset="77"/>
                <a:cs typeface="Consolas" panose="020B0609020204030204" pitchFamily="49" charset="0"/>
              </a:rPr>
              <a:t>deimos-space.com</a:t>
            </a:r>
            <a:endParaRPr lang="en-PT" sz="900" dirty="0">
              <a:solidFill>
                <a:srgbClr val="ED6D05"/>
              </a:solidFill>
              <a:latin typeface="Neue Machina" pitchFamily="2" charset="77"/>
              <a:cs typeface="Consolas" panose="020B060902020403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C1C160-C390-4538-A400-F6F67EC4BE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6167" y="220255"/>
            <a:ext cx="1023189" cy="5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2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C80FC78-5391-3549-ACF9-C67302CE5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7C13CD7-C0E6-8949-AF8E-4EEAF4CCE0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ECE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C02B8C-5F4C-7741-A88C-FEAC15D878A7}"/>
              </a:ext>
            </a:extLst>
          </p:cNvPr>
          <p:cNvCxnSpPr/>
          <p:nvPr userDrawn="1"/>
        </p:nvCxnSpPr>
        <p:spPr>
          <a:xfrm>
            <a:off x="8198603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7D4594-D82E-0E45-9C41-FAC36A4302F0}"/>
              </a:ext>
            </a:extLst>
          </p:cNvPr>
          <p:cNvCxnSpPr/>
          <p:nvPr userDrawn="1"/>
        </p:nvCxnSpPr>
        <p:spPr>
          <a:xfrm>
            <a:off x="6772663" y="-30997"/>
            <a:ext cx="0" cy="6919993"/>
          </a:xfrm>
          <a:prstGeom prst="line">
            <a:avLst/>
          </a:prstGeom>
          <a:ln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F8CA913-9296-49CC-924A-2B77E2844F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6690" y="762941"/>
            <a:ext cx="1262367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BAFDE4-6AC2-904C-8B7B-F0BF692E4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FD7899-39B1-2448-A39A-DE4C455AE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ECE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ADC91B-EFE8-DD4F-9525-EA26C946216C}"/>
              </a:ext>
            </a:extLst>
          </p:cNvPr>
          <p:cNvCxnSpPr/>
          <p:nvPr userDrawn="1"/>
        </p:nvCxnSpPr>
        <p:spPr>
          <a:xfrm>
            <a:off x="8198603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1ECABC-5A78-BB43-9925-3D944E21D0C5}"/>
              </a:ext>
            </a:extLst>
          </p:cNvPr>
          <p:cNvCxnSpPr/>
          <p:nvPr userDrawn="1"/>
        </p:nvCxnSpPr>
        <p:spPr>
          <a:xfrm>
            <a:off x="6772663" y="-30997"/>
            <a:ext cx="0" cy="6919993"/>
          </a:xfrm>
          <a:prstGeom prst="line">
            <a:avLst/>
          </a:prstGeom>
          <a:ln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C0376AF-D302-45B6-827B-0518B77FD0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6690" y="762941"/>
            <a:ext cx="1262367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8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BAFDE4-6AC2-904C-8B7B-F0BF692E4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FD7899-39B1-2448-A39A-DE4C455AE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ECE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ADC91B-EFE8-DD4F-9525-EA26C946216C}"/>
              </a:ext>
            </a:extLst>
          </p:cNvPr>
          <p:cNvCxnSpPr/>
          <p:nvPr userDrawn="1"/>
        </p:nvCxnSpPr>
        <p:spPr>
          <a:xfrm>
            <a:off x="8198603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1ECABC-5A78-BB43-9925-3D944E21D0C5}"/>
              </a:ext>
            </a:extLst>
          </p:cNvPr>
          <p:cNvCxnSpPr/>
          <p:nvPr userDrawn="1"/>
        </p:nvCxnSpPr>
        <p:spPr>
          <a:xfrm>
            <a:off x="6772663" y="-30997"/>
            <a:ext cx="0" cy="6919993"/>
          </a:xfrm>
          <a:prstGeom prst="line">
            <a:avLst/>
          </a:prstGeom>
          <a:ln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F31D1E8-E290-4DDC-A722-A2BDA2EF9A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6690" y="762941"/>
            <a:ext cx="1262367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47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BAFDE4-6AC2-904C-8B7B-F0BF692E4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FD7899-39B1-2448-A39A-DE4C455AE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ECE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ADC91B-EFE8-DD4F-9525-EA26C946216C}"/>
              </a:ext>
            </a:extLst>
          </p:cNvPr>
          <p:cNvCxnSpPr/>
          <p:nvPr userDrawn="1"/>
        </p:nvCxnSpPr>
        <p:spPr>
          <a:xfrm>
            <a:off x="8198603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1ECABC-5A78-BB43-9925-3D944E21D0C5}"/>
              </a:ext>
            </a:extLst>
          </p:cNvPr>
          <p:cNvCxnSpPr/>
          <p:nvPr userDrawn="1"/>
        </p:nvCxnSpPr>
        <p:spPr>
          <a:xfrm>
            <a:off x="6772663" y="-30997"/>
            <a:ext cx="0" cy="6919993"/>
          </a:xfrm>
          <a:prstGeom prst="line">
            <a:avLst/>
          </a:prstGeom>
          <a:ln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0CE9797-7A75-4F9C-90F0-DF914E3C7D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6690" y="762941"/>
            <a:ext cx="1262367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13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DFB26ED-BB61-6047-B383-1203E5835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E712DF1-E2CC-ED4F-BDF4-0D43DFDAAE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ECE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A706CA-6E08-6947-81E6-270EF5B8C558}"/>
              </a:ext>
            </a:extLst>
          </p:cNvPr>
          <p:cNvCxnSpPr/>
          <p:nvPr userDrawn="1"/>
        </p:nvCxnSpPr>
        <p:spPr>
          <a:xfrm>
            <a:off x="8198603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27309C-9385-9A41-9390-631704B2D24E}"/>
              </a:ext>
            </a:extLst>
          </p:cNvPr>
          <p:cNvCxnSpPr/>
          <p:nvPr userDrawn="1"/>
        </p:nvCxnSpPr>
        <p:spPr>
          <a:xfrm>
            <a:off x="6772663" y="-30997"/>
            <a:ext cx="0" cy="6919993"/>
          </a:xfrm>
          <a:prstGeom prst="line">
            <a:avLst/>
          </a:prstGeom>
          <a:ln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AB66121-52E1-4A2F-AAF1-E5F6881B20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6690" y="762941"/>
            <a:ext cx="1262367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BAFDE4-6AC2-904C-8B7B-F0BF692E4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318" y="5617493"/>
            <a:ext cx="2496267" cy="477566"/>
          </a:xfrm>
        </p:spPr>
        <p:txBody>
          <a:bodyPr/>
          <a:lstStyle>
            <a:lvl1pPr marL="0" indent="0">
              <a:buNone/>
              <a:defRPr sz="1600" baseline="0">
                <a:solidFill>
                  <a:srgbClr val="ED6D05"/>
                </a:solidFill>
                <a:latin typeface="Encode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FD7899-39B1-2448-A39A-DE4C455AE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581" y="4055437"/>
            <a:ext cx="2496003" cy="1562056"/>
          </a:xfrm>
        </p:spPr>
        <p:txBody>
          <a:bodyPr anchor="b" anchorCtr="0"/>
          <a:lstStyle>
            <a:lvl1pPr marL="0" indent="0">
              <a:buNone/>
              <a:defRPr b="1" i="0" baseline="0">
                <a:ln>
                  <a:noFill/>
                </a:ln>
                <a:solidFill>
                  <a:srgbClr val="00ECE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ADC91B-EFE8-DD4F-9525-EA26C946216C}"/>
              </a:ext>
            </a:extLst>
          </p:cNvPr>
          <p:cNvCxnSpPr/>
          <p:nvPr userDrawn="1"/>
        </p:nvCxnSpPr>
        <p:spPr>
          <a:xfrm>
            <a:off x="8198603" y="-30997"/>
            <a:ext cx="0" cy="6919993"/>
          </a:xfrm>
          <a:prstGeom prst="line">
            <a:avLst/>
          </a:prstGeom>
          <a:ln w="12700"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1ECABC-5A78-BB43-9925-3D944E21D0C5}"/>
              </a:ext>
            </a:extLst>
          </p:cNvPr>
          <p:cNvCxnSpPr/>
          <p:nvPr userDrawn="1"/>
        </p:nvCxnSpPr>
        <p:spPr>
          <a:xfrm>
            <a:off x="6772663" y="-30997"/>
            <a:ext cx="0" cy="6919993"/>
          </a:xfrm>
          <a:prstGeom prst="line">
            <a:avLst/>
          </a:prstGeom>
          <a:ln>
            <a:solidFill>
              <a:srgbClr val="00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77B7F5A-4C24-4D0C-9872-2F45F2BC7F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6690" y="762941"/>
            <a:ext cx="1262367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072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67787"/>
            <a:ext cx="10515600" cy="3290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7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66" r:id="rId2"/>
    <p:sldLayoutId id="2147483769" r:id="rId3"/>
    <p:sldLayoutId id="2147483765" r:id="rId4"/>
    <p:sldLayoutId id="2147483774" r:id="rId5"/>
    <p:sldLayoutId id="2147483776" r:id="rId6"/>
    <p:sldLayoutId id="2147483773" r:id="rId7"/>
    <p:sldLayoutId id="2147483771" r:id="rId8"/>
    <p:sldLayoutId id="2147483775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60" r:id="rId23"/>
    <p:sldLayoutId id="2147483761" r:id="rId24"/>
    <p:sldLayoutId id="2147483758" r:id="rId25"/>
    <p:sldLayoutId id="2147483751" r:id="rId26"/>
    <p:sldLayoutId id="2147483752" r:id="rId27"/>
    <p:sldLayoutId id="2147483753" r:id="rId28"/>
    <p:sldLayoutId id="2147483754" r:id="rId29"/>
    <p:sldLayoutId id="2147483757" r:id="rId30"/>
    <p:sldLayoutId id="2147483755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baseline="0">
          <a:solidFill>
            <a:srgbClr val="00245B"/>
          </a:solidFill>
          <a:latin typeface="Encode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ED6D05"/>
          </a:solidFill>
          <a:latin typeface="Encode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ED6D05"/>
          </a:solidFill>
          <a:latin typeface="Encode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ED6D05"/>
          </a:solidFill>
          <a:latin typeface="Encode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ED6D05"/>
          </a:solidFill>
          <a:latin typeface="Encode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ED6D05"/>
          </a:solidFill>
          <a:latin typeface="Encode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sv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jpe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31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svg"/><Relationship Id="rId11" Type="http://schemas.openxmlformats.org/officeDocument/2006/relationships/image" Target="../media/image62.png"/><Relationship Id="rId5" Type="http://schemas.openxmlformats.org/officeDocument/2006/relationships/image" Target="../media/image46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32.sv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B91DFE-9E32-13F5-41D1-576E99516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5520" y="5617493"/>
            <a:ext cx="2711065" cy="477566"/>
          </a:xfrm>
        </p:spPr>
        <p:txBody>
          <a:bodyPr/>
          <a:lstStyle/>
          <a:p>
            <a:r>
              <a:rPr lang="en-US" dirty="0"/>
              <a:t>Pedro Ribeiro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DC4D4-4238-BB5C-30F0-DAD0D363E9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05520" y="3749040"/>
            <a:ext cx="2875280" cy="1868453"/>
          </a:xfrm>
        </p:spPr>
        <p:txBody>
          <a:bodyPr>
            <a:normAutofit/>
          </a:bodyPr>
          <a:lstStyle/>
          <a:p>
            <a:r>
              <a:rPr lang="en-US" dirty="0"/>
              <a:t>EO-based Maritime Applications</a:t>
            </a:r>
          </a:p>
        </p:txBody>
      </p:sp>
    </p:spTree>
    <p:extLst>
      <p:ext uri="{BB962C8B-B14F-4D97-AF65-F5344CB8AC3E}">
        <p14:creationId xmlns:p14="http://schemas.microsoft.com/office/powerpoint/2010/main" val="1901146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6705-92AD-094B-A6F8-B92C0E02A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Deimos company slide</a:t>
            </a:r>
            <a:endParaRPr lang="en-PT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BDED9E-6348-2869-9ACA-CAA2804C32A3}"/>
              </a:ext>
            </a:extLst>
          </p:cNvPr>
          <p:cNvSpPr txBox="1"/>
          <p:nvPr/>
        </p:nvSpPr>
        <p:spPr>
          <a:xfrm>
            <a:off x="1633073" y="1767137"/>
            <a:ext cx="1092813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400"/>
              </a:spcBef>
              <a:spcAft>
                <a:spcPts val="0"/>
              </a:spcAft>
            </a:pPr>
            <a:br>
              <a:rPr lang="en-US" sz="2000" dirty="0">
                <a:effectLst/>
              </a:rPr>
            </a:br>
            <a:r>
              <a:rPr lang="en-US" sz="2000" i="0" u="none" strike="noStrike" dirty="0">
                <a:solidFill>
                  <a:srgbClr val="ED6D05"/>
                </a:solidFill>
                <a:effectLst/>
                <a:latin typeface="Verdana" panose="020B0604030504040204" pitchFamily="34" charset="0"/>
              </a:rPr>
              <a:t>  PLATFORMS </a:t>
            </a:r>
            <a:r>
              <a:rPr lang="en-US" sz="2000" i="0" u="none" strike="noStrike" dirty="0">
                <a:solidFill>
                  <a:srgbClr val="00245B"/>
                </a:solidFill>
                <a:effectLst/>
                <a:latin typeface="Verdana" panose="020B0604030504040204" pitchFamily="34" charset="0"/>
              </a:rPr>
              <a:t>New launcher technologies, new satellites</a:t>
            </a:r>
            <a:endParaRPr lang="en-US" sz="2000" dirty="0">
              <a:solidFill>
                <a:srgbClr val="00245B"/>
              </a:solidFill>
              <a:effectLst/>
            </a:endParaRPr>
          </a:p>
          <a:p>
            <a:pPr rtl="0">
              <a:spcBef>
                <a:spcPts val="400"/>
              </a:spcBef>
              <a:spcAft>
                <a:spcPts val="0"/>
              </a:spcAft>
            </a:pPr>
            <a:br>
              <a:rPr lang="en-US" sz="2000" dirty="0">
                <a:effectLst/>
              </a:rPr>
            </a:br>
            <a:r>
              <a:rPr lang="en-US" sz="2000" i="0" u="none" strike="noStrike" dirty="0">
                <a:solidFill>
                  <a:srgbClr val="ED6D05"/>
                </a:solidFill>
                <a:effectLst/>
                <a:latin typeface="Verdana" panose="020B0604030504040204" pitchFamily="34" charset="0"/>
              </a:rPr>
              <a:t>  SENSORS </a:t>
            </a:r>
            <a:r>
              <a:rPr lang="en-US" sz="2000" i="0" u="none" strike="noStrike" dirty="0">
                <a:solidFill>
                  <a:srgbClr val="00245B"/>
                </a:solidFill>
                <a:effectLst/>
                <a:latin typeface="Verdana" panose="020B0604030504040204" pitchFamily="34" charset="0"/>
              </a:rPr>
              <a:t>Passive radars for oceanography, soil moisture and object detection</a:t>
            </a:r>
            <a:endParaRPr lang="en-US" sz="2000" dirty="0">
              <a:solidFill>
                <a:srgbClr val="00245B"/>
              </a:solidFill>
              <a:effectLst/>
            </a:endParaRPr>
          </a:p>
          <a:p>
            <a:pPr marL="457200" rtl="0">
              <a:spcBef>
                <a:spcPts val="40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00245B"/>
                </a:solidFill>
                <a:effectLst/>
                <a:latin typeface="Verdana" panose="020B0604030504040204" pitchFamily="34" charset="0"/>
              </a:rPr>
              <a:t>            GNSS receivers for extreme conditions</a:t>
            </a:r>
            <a:endParaRPr lang="en-US" sz="2000" dirty="0">
              <a:solidFill>
                <a:srgbClr val="00245B"/>
              </a:solidFill>
              <a:effectLst/>
            </a:endParaRPr>
          </a:p>
          <a:p>
            <a:pPr rtl="0">
              <a:spcBef>
                <a:spcPts val="400"/>
              </a:spcBef>
              <a:spcAft>
                <a:spcPts val="0"/>
              </a:spcAft>
            </a:pPr>
            <a:br>
              <a:rPr lang="en-US" sz="2000" dirty="0">
                <a:effectLst/>
              </a:rPr>
            </a:br>
            <a:r>
              <a:rPr lang="en-US" sz="2000" i="0" u="none" strike="noStrike" dirty="0">
                <a:solidFill>
                  <a:srgbClr val="ED6D05"/>
                </a:solidFill>
                <a:effectLst/>
                <a:latin typeface="Verdana" panose="020B0604030504040204" pitchFamily="34" charset="0"/>
              </a:rPr>
              <a:t>  DATA ACCESS </a:t>
            </a:r>
            <a:r>
              <a:rPr lang="en-US" sz="1000" i="0" u="none" strike="noStrike" dirty="0">
                <a:solidFill>
                  <a:srgbClr val="ED6D05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000" i="0" u="none" strike="noStrike" dirty="0">
                <a:solidFill>
                  <a:srgbClr val="00245B"/>
                </a:solidFill>
                <a:effectLst/>
                <a:latin typeface="Verdana" panose="020B0604030504040204" pitchFamily="34" charset="0"/>
              </a:rPr>
              <a:t>Data archive catalogue &amp; access</a:t>
            </a:r>
            <a:br>
              <a:rPr lang="en-US" sz="2000" i="0" u="none" strike="noStrike" dirty="0">
                <a:solidFill>
                  <a:srgbClr val="00245B"/>
                </a:solidFill>
                <a:effectLst/>
                <a:latin typeface="Verdana" panose="020B0604030504040204" pitchFamily="34" charset="0"/>
              </a:rPr>
            </a:br>
            <a:r>
              <a:rPr lang="en-US" sz="2000" i="0" u="none" strike="noStrike" dirty="0">
                <a:solidFill>
                  <a:srgbClr val="00245B"/>
                </a:solidFill>
                <a:effectLst/>
                <a:latin typeface="Verdana" panose="020B0604030504040204" pitchFamily="34" charset="0"/>
              </a:rPr>
              <a:t>                        Multi-mission ground segments</a:t>
            </a:r>
            <a:endParaRPr lang="en-US" sz="2000" dirty="0">
              <a:solidFill>
                <a:srgbClr val="00245B"/>
              </a:solidFill>
              <a:effectLst/>
            </a:endParaRPr>
          </a:p>
          <a:p>
            <a:pPr rtl="0">
              <a:spcBef>
                <a:spcPts val="400"/>
              </a:spcBef>
              <a:spcAft>
                <a:spcPts val="0"/>
              </a:spcAft>
            </a:pPr>
            <a:br>
              <a:rPr lang="en-US" sz="2000" dirty="0">
                <a:effectLst/>
              </a:rPr>
            </a:br>
            <a:r>
              <a:rPr lang="en-US" sz="2000" i="0" u="none" strike="noStrike" dirty="0">
                <a:solidFill>
                  <a:srgbClr val="ED6D05"/>
                </a:solidFill>
                <a:effectLst/>
                <a:latin typeface="Verdana" panose="020B0604030504040204" pitchFamily="34" charset="0"/>
              </a:rPr>
              <a:t>  DATA SYSTEMS </a:t>
            </a:r>
            <a:r>
              <a:rPr lang="en-US" sz="2000" i="0" u="none" strike="noStrike" dirty="0">
                <a:solidFill>
                  <a:srgbClr val="00245B"/>
                </a:solidFill>
                <a:effectLst/>
                <a:latin typeface="Verdana" panose="020B0604030504040204" pitchFamily="34" charset="0"/>
              </a:rPr>
              <a:t>Services for data and user management</a:t>
            </a:r>
            <a:endParaRPr lang="en-US" sz="2000" dirty="0">
              <a:solidFill>
                <a:srgbClr val="00245B"/>
              </a:solidFill>
              <a:effectLst/>
            </a:endParaRPr>
          </a:p>
          <a:p>
            <a:pPr rtl="0">
              <a:spcBef>
                <a:spcPts val="40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00245B"/>
                </a:solidFill>
                <a:effectLst/>
                <a:latin typeface="Verdana" panose="020B0604030504040204" pitchFamily="34" charset="0"/>
              </a:rPr>
              <a:t>                         Chaining of (micro-)services, cloud deployment</a:t>
            </a:r>
            <a:endParaRPr lang="en-US" sz="2000" dirty="0">
              <a:solidFill>
                <a:srgbClr val="00245B"/>
              </a:solidFill>
              <a:effectLst/>
            </a:endParaRPr>
          </a:p>
          <a:p>
            <a:pPr rtl="0">
              <a:spcBef>
                <a:spcPts val="400"/>
              </a:spcBef>
              <a:spcAft>
                <a:spcPts val="0"/>
              </a:spcAft>
            </a:pPr>
            <a:br>
              <a:rPr lang="en-US" sz="2000" dirty="0">
                <a:effectLst/>
              </a:rPr>
            </a:br>
            <a:r>
              <a:rPr lang="en-US" sz="2000" i="0" u="none" strike="noStrike" dirty="0">
                <a:solidFill>
                  <a:srgbClr val="ED6D05"/>
                </a:solidFill>
                <a:effectLst/>
                <a:latin typeface="Verdana" panose="020B0604030504040204" pitchFamily="34" charset="0"/>
              </a:rPr>
              <a:t>  EO APPLICATIONS </a:t>
            </a:r>
            <a:r>
              <a:rPr lang="en-US" sz="2000" i="0" u="none" strike="noStrike" dirty="0">
                <a:solidFill>
                  <a:srgbClr val="00245B"/>
                </a:solidFill>
                <a:effectLst/>
                <a:latin typeface="Verdana" panose="020B0604030504040204" pitchFamily="34" charset="0"/>
              </a:rPr>
              <a:t>User-driven value-added services, data processors</a:t>
            </a:r>
            <a:endParaRPr lang="en-US" sz="2000" dirty="0">
              <a:solidFill>
                <a:srgbClr val="00245B"/>
              </a:solidFill>
              <a:effectLst/>
            </a:endParaRPr>
          </a:p>
          <a:p>
            <a:br>
              <a:rPr lang="en-US" sz="2000" dirty="0"/>
            </a:br>
            <a:endParaRPr lang="en-US" sz="20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E731E0-C6E1-9B6B-8EE0-68BAFCC4B4EE}"/>
              </a:ext>
            </a:extLst>
          </p:cNvPr>
          <p:cNvSpPr txBox="1"/>
          <p:nvPr/>
        </p:nvSpPr>
        <p:spPr>
          <a:xfrm>
            <a:off x="3048000" y="32476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523BF324-7032-945C-3D1A-DE4EC5A6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89" y="1923444"/>
            <a:ext cx="590652" cy="5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>
            <a:extLst>
              <a:ext uri="{FF2B5EF4-FFF2-40B4-BE49-F238E27FC236}">
                <a16:creationId xmlns:a16="http://schemas.microsoft.com/office/drawing/2014/main" id="{18014E31-1D45-CC86-7F7F-52A77567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54" y="2708528"/>
            <a:ext cx="738723" cy="73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AED0E7CD-8F6D-41F2-5674-2C4148373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54" y="3641683"/>
            <a:ext cx="738723" cy="73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>
            <a:extLst>
              <a:ext uri="{FF2B5EF4-FFF2-40B4-BE49-F238E27FC236}">
                <a16:creationId xmlns:a16="http://schemas.microsoft.com/office/drawing/2014/main" id="{D9F26480-C4C9-9A21-6C35-722F87F3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30" y="4574838"/>
            <a:ext cx="775970" cy="77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02D85C09-6811-6247-9136-1C1A2DC36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54" y="5545241"/>
            <a:ext cx="738723" cy="73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E9357983-FB16-E285-66F8-91E15C93282F}"/>
              </a:ext>
            </a:extLst>
          </p:cNvPr>
          <p:cNvSpPr/>
          <p:nvPr/>
        </p:nvSpPr>
        <p:spPr>
          <a:xfrm>
            <a:off x="310496" y="1923445"/>
            <a:ext cx="590652" cy="4360520"/>
          </a:xfrm>
          <a:prstGeom prst="downArrow">
            <a:avLst/>
          </a:prstGeom>
          <a:solidFill>
            <a:srgbClr val="ED6D05"/>
          </a:solidFill>
          <a:ln>
            <a:solidFill>
              <a:srgbClr val="002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2B63A95-BCEA-B874-6AC9-AF60760F3120}"/>
              </a:ext>
            </a:extLst>
          </p:cNvPr>
          <p:cNvSpPr txBox="1"/>
          <p:nvPr/>
        </p:nvSpPr>
        <p:spPr>
          <a:xfrm>
            <a:off x="7341705" y="1345200"/>
            <a:ext cx="6281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u="none" strike="noStrike" dirty="0">
                <a:solidFill>
                  <a:srgbClr val="ED6D05"/>
                </a:solidFill>
                <a:effectLst/>
                <a:latin typeface="Verdana" panose="020B0604030504040204" pitchFamily="34" charset="0"/>
              </a:rPr>
              <a:t>&gt;300 collaborators in 5 countries</a:t>
            </a:r>
            <a:endParaRPr lang="en-US" sz="2000" dirty="0">
              <a:solidFill>
                <a:srgbClr val="ED6D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06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708;gc8137c13d7_0_855">
            <a:extLst>
              <a:ext uri="{FF2B5EF4-FFF2-40B4-BE49-F238E27FC236}">
                <a16:creationId xmlns:a16="http://schemas.microsoft.com/office/drawing/2014/main" id="{6DA8DC7F-E3FC-CFA3-72A6-7E561A1539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B46705-92AD-094B-A6F8-B92C0E02A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98" y="336364"/>
            <a:ext cx="2658859" cy="2314071"/>
          </a:xfrm>
        </p:spPr>
        <p:txBody>
          <a:bodyPr>
            <a:normAutofit/>
          </a:bodyPr>
          <a:lstStyle/>
          <a:p>
            <a:r>
              <a:rPr lang="en-US" sz="5400" dirty="0"/>
              <a:t>Energy Sector</a:t>
            </a:r>
            <a:endParaRPr lang="en-PT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7389C2-3DCB-1BD6-AC10-8C91A50C17CD}"/>
              </a:ext>
            </a:extLst>
          </p:cNvPr>
          <p:cNvSpPr txBox="1"/>
          <p:nvPr/>
        </p:nvSpPr>
        <p:spPr>
          <a:xfrm>
            <a:off x="6962500" y="806700"/>
            <a:ext cx="5148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800" b="1" dirty="0">
                <a:solidFill>
                  <a:srgbClr val="00245B"/>
                </a:solidFill>
                <a:latin typeface="Calibri" panose="020F0502020204030204" pitchFamily="34" charset="0"/>
              </a:rPr>
              <a:t>wind resource assessment with standard industry indicators</a:t>
            </a:r>
          </a:p>
        </p:txBody>
      </p:sp>
      <p:pic>
        <p:nvPicPr>
          <p:cNvPr id="6" name="Graphic 5" descr="Satellite outline">
            <a:extLst>
              <a:ext uri="{FF2B5EF4-FFF2-40B4-BE49-F238E27FC236}">
                <a16:creationId xmlns:a16="http://schemas.microsoft.com/office/drawing/2014/main" id="{6638D6DE-98C5-8AEC-8DB6-F9014A8EB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7726018" y="1949487"/>
            <a:ext cx="914400" cy="914400"/>
          </a:xfrm>
          <a:prstGeom prst="rect">
            <a:avLst/>
          </a:prstGeom>
        </p:spPr>
      </p:pic>
      <p:pic>
        <p:nvPicPr>
          <p:cNvPr id="8" name="Graphic 7" descr="World outline">
            <a:extLst>
              <a:ext uri="{FF2B5EF4-FFF2-40B4-BE49-F238E27FC236}">
                <a16:creationId xmlns:a16="http://schemas.microsoft.com/office/drawing/2014/main" id="{A03E4D1C-B4AD-C399-4BB1-402B63041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0458" y="1949487"/>
            <a:ext cx="914400" cy="914400"/>
          </a:xfrm>
          <a:prstGeom prst="rect">
            <a:avLst/>
          </a:prstGeom>
        </p:spPr>
      </p:pic>
      <p:pic>
        <p:nvPicPr>
          <p:cNvPr id="11" name="Graphic 10" descr="Wind Turbines outline">
            <a:extLst>
              <a:ext uri="{FF2B5EF4-FFF2-40B4-BE49-F238E27FC236}">
                <a16:creationId xmlns:a16="http://schemas.microsoft.com/office/drawing/2014/main" id="{2E68F3E2-235A-7CAF-22AA-0643D24CF2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34898" y="1949487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AA7DAF-5F41-BD31-B3E9-9D4D021AEAEF}"/>
              </a:ext>
            </a:extLst>
          </p:cNvPr>
          <p:cNvSpPr txBox="1"/>
          <p:nvPr/>
        </p:nvSpPr>
        <p:spPr>
          <a:xfrm>
            <a:off x="8571031" y="2106052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ED6D05"/>
                </a:solidFill>
              </a:rPr>
              <a:t>+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3EF48D-DB73-E23C-2C0F-0E3899FF0BD5}"/>
              </a:ext>
            </a:extLst>
          </p:cNvPr>
          <p:cNvSpPr txBox="1"/>
          <p:nvPr/>
        </p:nvSpPr>
        <p:spPr>
          <a:xfrm>
            <a:off x="9862423" y="2106052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ED6D05"/>
                </a:solidFill>
              </a:rPr>
              <a:t>+</a:t>
            </a:r>
          </a:p>
        </p:txBody>
      </p:sp>
      <p:pic>
        <p:nvPicPr>
          <p:cNvPr id="56" name="Picture 55" descr="Map&#10;&#10;Description automatically generated">
            <a:extLst>
              <a:ext uri="{FF2B5EF4-FFF2-40B4-BE49-F238E27FC236}">
                <a16:creationId xmlns:a16="http://schemas.microsoft.com/office/drawing/2014/main" id="{83B3C55E-D3CC-6CE0-3A5E-C179C83A36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7970" y="3129680"/>
            <a:ext cx="3394162" cy="2818407"/>
          </a:xfrm>
          <a:prstGeom prst="rect">
            <a:avLst/>
          </a:prstGeom>
        </p:spPr>
      </p:pic>
      <p:pic>
        <p:nvPicPr>
          <p:cNvPr id="57" name="Picture 56" descr="Map&#10;&#10;Description automatically generated">
            <a:extLst>
              <a:ext uri="{FF2B5EF4-FFF2-40B4-BE49-F238E27FC236}">
                <a16:creationId xmlns:a16="http://schemas.microsoft.com/office/drawing/2014/main" id="{8AC1C92D-5DFB-0332-82D9-0DCDAF0825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185" y="3121277"/>
            <a:ext cx="3394162" cy="2826810"/>
          </a:xfrm>
          <a:prstGeom prst="rect">
            <a:avLst/>
          </a:prstGeom>
        </p:spPr>
      </p:pic>
      <p:pic>
        <p:nvPicPr>
          <p:cNvPr id="58" name="Picture 57" descr="Map&#10;&#10;Description automatically generated">
            <a:extLst>
              <a:ext uri="{FF2B5EF4-FFF2-40B4-BE49-F238E27FC236}">
                <a16:creationId xmlns:a16="http://schemas.microsoft.com/office/drawing/2014/main" id="{1E80DDD5-0E69-4E4D-595E-595C16EBFCE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151" b="750"/>
          <a:stretch/>
        </p:blipFill>
        <p:spPr>
          <a:xfrm>
            <a:off x="4369078" y="3121277"/>
            <a:ext cx="3394161" cy="2826809"/>
          </a:xfrm>
          <a:prstGeom prst="rect">
            <a:avLst/>
          </a:prstGeom>
        </p:spPr>
      </p:pic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B06DF467-E1F2-9848-53C2-C37684B77230}"/>
              </a:ext>
            </a:extLst>
          </p:cNvPr>
          <p:cNvSpPr txBox="1">
            <a:spLocks/>
          </p:cNvSpPr>
          <p:nvPr/>
        </p:nvSpPr>
        <p:spPr>
          <a:xfrm>
            <a:off x="170528" y="6502320"/>
            <a:ext cx="2144655" cy="2560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Image: Ocean Winds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F2EC617-DFFB-CE9F-3C97-E3C4E33DC466}"/>
              </a:ext>
            </a:extLst>
          </p:cNvPr>
          <p:cNvSpPr txBox="1"/>
          <p:nvPr/>
        </p:nvSpPr>
        <p:spPr>
          <a:xfrm>
            <a:off x="4369078" y="5881737"/>
            <a:ext cx="3394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ED6D05"/>
                </a:solidFill>
                <a:latin typeface="Calibri" panose="020F0502020204030204" pitchFamily="34" charset="0"/>
              </a:rPr>
              <a:t>Cost Assessment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837BFA4-345F-14A2-60AC-5E36AB79FE20}"/>
              </a:ext>
            </a:extLst>
          </p:cNvPr>
          <p:cNvSpPr txBox="1"/>
          <p:nvPr/>
        </p:nvSpPr>
        <p:spPr>
          <a:xfrm>
            <a:off x="8097970" y="5918380"/>
            <a:ext cx="339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ED6D05"/>
                </a:solidFill>
                <a:latin typeface="Calibri" panose="020F0502020204030204" pitchFamily="34" charset="0"/>
              </a:rPr>
              <a:t>Levelized Cost of Electricity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0D1E8AD-D7D9-371F-5D63-12F04941C323}"/>
              </a:ext>
            </a:extLst>
          </p:cNvPr>
          <p:cNvSpPr txBox="1"/>
          <p:nvPr/>
        </p:nvSpPr>
        <p:spPr>
          <a:xfrm>
            <a:off x="640186" y="5885714"/>
            <a:ext cx="3394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ED6D05"/>
                </a:solidFill>
                <a:latin typeface="Calibri" panose="020F0502020204030204" pitchFamily="34" charset="0"/>
              </a:rPr>
              <a:t>Annual Energy Production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86DD8D-43DA-CE38-114F-35D8296992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6885" y="845759"/>
            <a:ext cx="1311036" cy="472968"/>
          </a:xfrm>
          <a:prstGeom prst="rect">
            <a:avLst/>
          </a:prstGeom>
        </p:spPr>
      </p:pic>
      <p:pic>
        <p:nvPicPr>
          <p:cNvPr id="3084" name="Picture 12" descr="Home - Ocean Winds">
            <a:extLst>
              <a:ext uri="{FF2B5EF4-FFF2-40B4-BE49-F238E27FC236}">
                <a16:creationId xmlns:a16="http://schemas.microsoft.com/office/drawing/2014/main" id="{81C3FC13-C51E-EC6E-17F9-3AF1C6A81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657" y="1407585"/>
            <a:ext cx="730507" cy="4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AE1C2BA5-52CC-EA3F-8D0C-A504D9D8EF59}"/>
              </a:ext>
            </a:extLst>
          </p:cNvPr>
          <p:cNvSpPr/>
          <p:nvPr/>
        </p:nvSpPr>
        <p:spPr>
          <a:xfrm>
            <a:off x="8957732" y="6251069"/>
            <a:ext cx="3234267" cy="6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rgbClr val="00245B"/>
                </a:solidFill>
              </a:rPr>
              <a:t>Partners:</a:t>
            </a:r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CAE20F32-1BB4-A591-6F17-78A806E45E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59846" y="6317369"/>
            <a:ext cx="2262649" cy="50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7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5" grpId="0"/>
      <p:bldP spid="60" grpId="0"/>
      <p:bldP spid="61" grpId="0"/>
      <p:bldP spid="62" grpId="0"/>
      <p:bldP spid="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unoff water containing nitrates and phosphates cause algae blooms, which can have a huge negative impact on ecosystems">
            <a:extLst>
              <a:ext uri="{FF2B5EF4-FFF2-40B4-BE49-F238E27FC236}">
                <a16:creationId xmlns:a16="http://schemas.microsoft.com/office/drawing/2014/main" id="{DF98EAA2-5A6B-A858-8F7B-F4CEA252E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2"/>
          <a:stretch/>
        </p:blipFill>
        <p:spPr bwMode="auto">
          <a:xfrm>
            <a:off x="6494313" y="-1"/>
            <a:ext cx="569768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B46705-92AD-094B-A6F8-B92C0E02A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71" y="571500"/>
            <a:ext cx="6028315" cy="17543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Coastal Water Quality</a:t>
            </a:r>
            <a:endParaRPr lang="en-PT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74F84-AE36-BC91-C886-4F6235E2C64C}"/>
              </a:ext>
            </a:extLst>
          </p:cNvPr>
          <p:cNvSpPr txBox="1"/>
          <p:nvPr/>
        </p:nvSpPr>
        <p:spPr>
          <a:xfrm>
            <a:off x="403071" y="2016397"/>
            <a:ext cx="6799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800" b="1" dirty="0">
                <a:solidFill>
                  <a:srgbClr val="00245B"/>
                </a:solidFill>
                <a:latin typeface="Calibri" panose="020F0502020204030204" pitchFamily="34" charset="0"/>
              </a:rPr>
              <a:t>High resolution daily spatial data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3B18145-595C-266E-0513-F54020E20CCE}"/>
              </a:ext>
            </a:extLst>
          </p:cNvPr>
          <p:cNvSpPr txBox="1">
            <a:spLocks/>
          </p:cNvSpPr>
          <p:nvPr/>
        </p:nvSpPr>
        <p:spPr>
          <a:xfrm>
            <a:off x="10627944" y="5648789"/>
            <a:ext cx="1892599" cy="2560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Image: Phys.org</a:t>
            </a:r>
          </a:p>
        </p:txBody>
      </p:sp>
      <p:pic>
        <p:nvPicPr>
          <p:cNvPr id="6152" name="Picture 8" descr="Earth Observation Mission Logotypes">
            <a:extLst>
              <a:ext uri="{FF2B5EF4-FFF2-40B4-BE49-F238E27FC236}">
                <a16:creationId xmlns:a16="http://schemas.microsoft.com/office/drawing/2014/main" id="{C14BC624-BFB2-D260-323B-4F25C3F7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70" y="1341287"/>
            <a:ext cx="2505217" cy="673992"/>
          </a:xfrm>
          <a:prstGeom prst="rect">
            <a:avLst/>
          </a:prstGeom>
          <a:noFill/>
          <a:ln w="28575">
            <a:solidFill>
              <a:srgbClr val="FF5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Earth Observation Mission Logotypes">
            <a:extLst>
              <a:ext uri="{FF2B5EF4-FFF2-40B4-BE49-F238E27FC236}">
                <a16:creationId xmlns:a16="http://schemas.microsoft.com/office/drawing/2014/main" id="{20381D9A-6AC9-5F79-DAFE-89410BEA6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70" y="2535774"/>
            <a:ext cx="2505217" cy="673992"/>
          </a:xfrm>
          <a:prstGeom prst="rect">
            <a:avLst/>
          </a:prstGeom>
          <a:noFill/>
          <a:ln w="28575">
            <a:solidFill>
              <a:srgbClr val="FF5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52D184-5598-D440-948D-76BBC04DA12B}"/>
              </a:ext>
            </a:extLst>
          </p:cNvPr>
          <p:cNvSpPr txBox="1"/>
          <p:nvPr/>
        </p:nvSpPr>
        <p:spPr>
          <a:xfrm>
            <a:off x="6970258" y="1976791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5000"/>
                </a:solidFill>
              </a:rPr>
              <a:t>+</a:t>
            </a:r>
          </a:p>
        </p:txBody>
      </p:sp>
      <p:pic>
        <p:nvPicPr>
          <p:cNvPr id="8" name="Graphic 7" descr="Head with gears outline">
            <a:extLst>
              <a:ext uri="{FF2B5EF4-FFF2-40B4-BE49-F238E27FC236}">
                <a16:creationId xmlns:a16="http://schemas.microsoft.com/office/drawing/2014/main" id="{E45534D8-83CA-6BB6-A10F-833331A5D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3324" y="3674520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7F65C7-2B14-669B-25FC-4407D2A44C42}"/>
              </a:ext>
            </a:extLst>
          </p:cNvPr>
          <p:cNvSpPr txBox="1"/>
          <p:nvPr/>
        </p:nvSpPr>
        <p:spPr>
          <a:xfrm>
            <a:off x="6970258" y="3166777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5000"/>
                </a:solidFill>
              </a:rPr>
              <a:t>+</a:t>
            </a:r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0EB210-02DC-FC2D-9230-F2B6BFC05D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20487" r="45087" b="22593"/>
          <a:stretch/>
        </p:blipFill>
        <p:spPr>
          <a:xfrm>
            <a:off x="424784" y="3308966"/>
            <a:ext cx="2826930" cy="2799326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B0E55D2-33DB-4A88-1006-F4757F054B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4" t="22030" r="46681" b="25063"/>
          <a:stretch/>
        </p:blipFill>
        <p:spPr>
          <a:xfrm>
            <a:off x="3369955" y="3308967"/>
            <a:ext cx="2770270" cy="27993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768265A-9C5C-82E0-2E8F-522BA1F4AB88}"/>
              </a:ext>
            </a:extLst>
          </p:cNvPr>
          <p:cNvSpPr txBox="1"/>
          <p:nvPr/>
        </p:nvSpPr>
        <p:spPr>
          <a:xfrm>
            <a:off x="584496" y="6092036"/>
            <a:ext cx="5503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24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Chlorophyll-a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24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and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24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Total Suspended Matter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24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over Tunis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FDB3D9-8F50-922E-B9F1-ABB2E148309D}"/>
              </a:ext>
            </a:extLst>
          </p:cNvPr>
          <p:cNvSpPr/>
          <p:nvPr/>
        </p:nvSpPr>
        <p:spPr>
          <a:xfrm>
            <a:off x="6494313" y="5943600"/>
            <a:ext cx="569768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0F8284-AF03-6D55-A604-D6041EBC7C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8421" y="6108292"/>
            <a:ext cx="5109070" cy="500541"/>
          </a:xfrm>
          <a:prstGeom prst="rect">
            <a:avLst/>
          </a:prstGeom>
        </p:spPr>
      </p:pic>
      <p:pic>
        <p:nvPicPr>
          <p:cNvPr id="27" name="Picture 4" descr="Parc des Calanques">
            <a:extLst>
              <a:ext uri="{FF2B5EF4-FFF2-40B4-BE49-F238E27FC236}">
                <a16:creationId xmlns:a16="http://schemas.microsoft.com/office/drawing/2014/main" id="{895AE254-F784-9FD3-3DAD-E40AFEAE9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6" y="2798743"/>
            <a:ext cx="609280" cy="33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Taxe de séjour - Marseille">
            <a:extLst>
              <a:ext uri="{FF2B5EF4-FFF2-40B4-BE49-F238E27FC236}">
                <a16:creationId xmlns:a16="http://schemas.microsoft.com/office/drawing/2014/main" id="{CC66B1B8-19D8-3ADD-B3EE-9706AB56D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46" y="2551553"/>
            <a:ext cx="769925" cy="7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Thermaic Gulf – Axios Delta National Park">
            <a:extLst>
              <a:ext uri="{FF2B5EF4-FFF2-40B4-BE49-F238E27FC236}">
                <a16:creationId xmlns:a16="http://schemas.microsoft.com/office/drawing/2014/main" id="{19E3B941-97CA-DC3E-2AB4-B30A935C0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635" y="2785958"/>
            <a:ext cx="1327985" cy="3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Current NORMAN members | NORMAN">
            <a:extLst>
              <a:ext uri="{FF2B5EF4-FFF2-40B4-BE49-F238E27FC236}">
                <a16:creationId xmlns:a16="http://schemas.microsoft.com/office/drawing/2014/main" id="{F8E3A778-3317-BFC0-D2D7-36CC002EF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134" y="2715430"/>
            <a:ext cx="523032" cy="52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Instituto Murciano de Investigación y Desarrollo Agrario y Alimentario  (IMIDA) - Agritech">
            <a:extLst>
              <a:ext uri="{FF2B5EF4-FFF2-40B4-BE49-F238E27FC236}">
                <a16:creationId xmlns:a16="http://schemas.microsoft.com/office/drawing/2014/main" id="{7E7730CB-B96E-168A-970B-CC4292F7B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7" y="2701726"/>
            <a:ext cx="876596" cy="61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2" descr="News">
            <a:extLst>
              <a:ext uri="{FF2B5EF4-FFF2-40B4-BE49-F238E27FC236}">
                <a16:creationId xmlns:a16="http://schemas.microsoft.com/office/drawing/2014/main" id="{3119DEE5-ECDD-CD7B-BF75-CB41F5398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85" y="2715430"/>
            <a:ext cx="481214" cy="56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APAL">
            <a:extLst>
              <a:ext uri="{FF2B5EF4-FFF2-40B4-BE49-F238E27FC236}">
                <a16:creationId xmlns:a16="http://schemas.microsoft.com/office/drawing/2014/main" id="{FF77219C-EF2B-CDA5-1095-102BB083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688" y="2746575"/>
            <a:ext cx="621203" cy="4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8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6705-92AD-094B-A6F8-B92C0E02A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98" y="336364"/>
            <a:ext cx="362654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Fisheries</a:t>
            </a:r>
            <a:endParaRPr lang="en-PT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67D7D-D117-0142-B4C7-D51705579E8B}"/>
              </a:ext>
            </a:extLst>
          </p:cNvPr>
          <p:cNvSpPr txBox="1"/>
          <p:nvPr/>
        </p:nvSpPr>
        <p:spPr>
          <a:xfrm>
            <a:off x="265328" y="1923789"/>
            <a:ext cx="3875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800" b="1" dirty="0">
                <a:solidFill>
                  <a:srgbClr val="00245B"/>
                </a:solidFill>
                <a:latin typeface="Calibri" panose="020F0502020204030204" pitchFamily="34" charset="0"/>
              </a:rPr>
              <a:t>Reliable and timely information on fishing</a:t>
            </a:r>
          </a:p>
        </p:txBody>
      </p:sp>
      <p:pic>
        <p:nvPicPr>
          <p:cNvPr id="13" name="Graphic 12" descr="Satellite outline">
            <a:extLst>
              <a:ext uri="{FF2B5EF4-FFF2-40B4-BE49-F238E27FC236}">
                <a16:creationId xmlns:a16="http://schemas.microsoft.com/office/drawing/2014/main" id="{28F0BB6C-3C4A-50E1-D097-948166A9E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4342758" y="1976955"/>
            <a:ext cx="914400" cy="914400"/>
          </a:xfrm>
          <a:prstGeom prst="rect">
            <a:avLst/>
          </a:prstGeom>
        </p:spPr>
      </p:pic>
      <p:pic>
        <p:nvPicPr>
          <p:cNvPr id="14" name="Graphic 13" descr="Head with gears outline">
            <a:extLst>
              <a:ext uri="{FF2B5EF4-FFF2-40B4-BE49-F238E27FC236}">
                <a16:creationId xmlns:a16="http://schemas.microsoft.com/office/drawing/2014/main" id="{EE58C9CB-AA7D-B63D-A6F0-B5108D6E8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0091" y="1976955"/>
            <a:ext cx="914400" cy="914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2B0A412-192B-AE47-0BEC-B460FCB45DC0}"/>
              </a:ext>
            </a:extLst>
          </p:cNvPr>
          <p:cNvGrpSpPr/>
          <p:nvPr/>
        </p:nvGrpSpPr>
        <p:grpSpPr>
          <a:xfrm>
            <a:off x="1780099" y="3178313"/>
            <a:ext cx="4884374" cy="3513863"/>
            <a:chOff x="1780099" y="3178313"/>
            <a:chExt cx="4884374" cy="3513863"/>
          </a:xfrm>
        </p:grpSpPr>
        <p:pic>
          <p:nvPicPr>
            <p:cNvPr id="10" name="Picture 9" descr="Map&#10;&#10;Description automatically generated">
              <a:extLst>
                <a:ext uri="{FF2B5EF4-FFF2-40B4-BE49-F238E27FC236}">
                  <a16:creationId xmlns:a16="http://schemas.microsoft.com/office/drawing/2014/main" id="{0ACCA6F1-DB11-0914-11B8-0621445E4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58124" y="3178313"/>
              <a:ext cx="4706349" cy="314197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45035C-D560-1A20-6863-E8406D90F80E}"/>
                </a:ext>
              </a:extLst>
            </p:cNvPr>
            <p:cNvSpPr txBox="1"/>
            <p:nvPr/>
          </p:nvSpPr>
          <p:spPr>
            <a:xfrm>
              <a:off x="1780099" y="6322844"/>
              <a:ext cx="47210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400">
                <a:spcBef>
                  <a:spcPct val="50000"/>
                </a:spcBef>
                <a:defRPr/>
              </a:pPr>
              <a:r>
                <a:rPr lang="en-US" altLang="en-US" b="1" dirty="0">
                  <a:solidFill>
                    <a:srgbClr val="00245B"/>
                  </a:solidFill>
                  <a:latin typeface="Calibri" panose="020F0502020204030204" pitchFamily="34" charset="0"/>
                </a:rPr>
                <a:t>Seasonal Fishing Footprint – Pole &amp; Line fleet</a:t>
              </a:r>
            </a:p>
          </p:txBody>
        </p:sp>
      </p:grpSp>
      <p:sp>
        <p:nvSpPr>
          <p:cNvPr id="27" name="Arrow: Down 26">
            <a:extLst>
              <a:ext uri="{FF2B5EF4-FFF2-40B4-BE49-F238E27FC236}">
                <a16:creationId xmlns:a16="http://schemas.microsoft.com/office/drawing/2014/main" id="{A6901076-72F8-E0C0-AFB6-D1D3F812EC5A}"/>
              </a:ext>
            </a:extLst>
          </p:cNvPr>
          <p:cNvSpPr/>
          <p:nvPr/>
        </p:nvSpPr>
        <p:spPr>
          <a:xfrm rot="16200000">
            <a:off x="5295556" y="2293691"/>
            <a:ext cx="221021" cy="278206"/>
          </a:xfrm>
          <a:prstGeom prst="downArrow">
            <a:avLst/>
          </a:prstGeom>
          <a:solidFill>
            <a:srgbClr val="ED6D05"/>
          </a:solidFill>
          <a:ln w="9525" cap="flat">
            <a:solidFill>
              <a:srgbClr val="FF5000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D15947AC-C0E9-4749-C1C6-F3A0FBFEE133}"/>
              </a:ext>
            </a:extLst>
          </p:cNvPr>
          <p:cNvSpPr/>
          <p:nvPr/>
        </p:nvSpPr>
        <p:spPr>
          <a:xfrm rot="5400000">
            <a:off x="6388956" y="2293690"/>
            <a:ext cx="221021" cy="278206"/>
          </a:xfrm>
          <a:prstGeom prst="downArrow">
            <a:avLst/>
          </a:prstGeom>
          <a:solidFill>
            <a:srgbClr val="ED6D05"/>
          </a:solidFill>
          <a:ln w="9525" cap="flat">
            <a:solidFill>
              <a:srgbClr val="FF5000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oogle Shape;404;p17">
            <a:extLst>
              <a:ext uri="{FF2B5EF4-FFF2-40B4-BE49-F238E27FC236}">
                <a16:creationId xmlns:a16="http://schemas.microsoft.com/office/drawing/2014/main" id="{FD38BB0F-AA0C-4F63-0297-359872F7CA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85000" y="0"/>
            <a:ext cx="5143291" cy="6871055"/>
          </a:xfrm>
          <a:prstGeom prst="chevron">
            <a:avLst>
              <a:gd name="adj" fmla="val 31656"/>
            </a:avLst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BBDD252-4562-04D7-D0DE-0067A6AF9E10}"/>
              </a:ext>
            </a:extLst>
          </p:cNvPr>
          <p:cNvGrpSpPr/>
          <p:nvPr/>
        </p:nvGrpSpPr>
        <p:grpSpPr>
          <a:xfrm>
            <a:off x="6672537" y="1790891"/>
            <a:ext cx="1007246" cy="1139096"/>
            <a:chOff x="6672537" y="1790891"/>
            <a:chExt cx="1007246" cy="1139096"/>
          </a:xfrm>
        </p:grpSpPr>
        <p:pic>
          <p:nvPicPr>
            <p:cNvPr id="8" name="Graphic 7" descr="Map with pin outline">
              <a:extLst>
                <a:ext uri="{FF2B5EF4-FFF2-40B4-BE49-F238E27FC236}">
                  <a16:creationId xmlns:a16="http://schemas.microsoft.com/office/drawing/2014/main" id="{DA3DF8E9-8785-52BB-C5FD-108FC8619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72537" y="1790891"/>
              <a:ext cx="1007246" cy="100724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C636556-97B2-189A-FA21-E4EFF53163A4}"/>
                </a:ext>
              </a:extLst>
            </p:cNvPr>
            <p:cNvSpPr txBox="1"/>
            <p:nvPr/>
          </p:nvSpPr>
          <p:spPr>
            <a:xfrm>
              <a:off x="6861902" y="2560655"/>
              <a:ext cx="5999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400">
                <a:spcBef>
                  <a:spcPct val="50000"/>
                </a:spcBef>
                <a:defRPr/>
              </a:pPr>
              <a:r>
                <a:rPr lang="en-US" altLang="en-US" b="1" dirty="0">
                  <a:solidFill>
                    <a:srgbClr val="ED6D05"/>
                  </a:solidFill>
                  <a:latin typeface="Calibri" panose="020F0502020204030204" pitchFamily="34" charset="0"/>
                </a:rPr>
                <a:t>AIS</a:t>
              </a:r>
            </a:p>
          </p:txBody>
        </p:sp>
      </p:grpSp>
      <p:pic>
        <p:nvPicPr>
          <p:cNvPr id="32" name="Google Shape;89;p4" descr="IMAR – Instituto do Mar">
            <a:extLst>
              <a:ext uri="{FF2B5EF4-FFF2-40B4-BE49-F238E27FC236}">
                <a16:creationId xmlns:a16="http://schemas.microsoft.com/office/drawing/2014/main" id="{621CB83C-744E-1276-BE05-54A9356CD8C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4879" t="27776" b="28133"/>
          <a:stretch/>
        </p:blipFill>
        <p:spPr>
          <a:xfrm>
            <a:off x="442576" y="5606851"/>
            <a:ext cx="1152158" cy="51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91;p4" descr="Sciaena - Home | Facebook">
            <a:extLst>
              <a:ext uri="{FF2B5EF4-FFF2-40B4-BE49-F238E27FC236}">
                <a16:creationId xmlns:a16="http://schemas.microsoft.com/office/drawing/2014/main" id="{4A835504-1659-3719-F1E2-6DFB7459862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5970" y="5032868"/>
            <a:ext cx="503599" cy="484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92;p4" descr="Página Inicial - DGRM">
            <a:extLst>
              <a:ext uri="{FF2B5EF4-FFF2-40B4-BE49-F238E27FC236}">
                <a16:creationId xmlns:a16="http://schemas.microsoft.com/office/drawing/2014/main" id="{CA334A01-9190-9C7A-4257-2BB274473B8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7490" y="4087818"/>
            <a:ext cx="700558" cy="17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93;p4" descr="Governo Regional abre candidaturas à medida Qualifica+ para formação de  trabalhadores em contexto de retoma de atividade - Portal do Emprego dos  Açores | DRQPE">
            <a:extLst>
              <a:ext uri="{FF2B5EF4-FFF2-40B4-BE49-F238E27FC236}">
                <a16:creationId xmlns:a16="http://schemas.microsoft.com/office/drawing/2014/main" id="{545FFEF0-BE60-2D85-BE2A-3263F816181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23995" t="19432" r="23623" b="12811"/>
          <a:stretch/>
        </p:blipFill>
        <p:spPr>
          <a:xfrm>
            <a:off x="742158" y="4451024"/>
            <a:ext cx="531222" cy="405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3" name="Picture 15" descr="IPMA - O IPMA">
            <a:extLst>
              <a:ext uri="{FF2B5EF4-FFF2-40B4-BE49-F238E27FC236}">
                <a16:creationId xmlns:a16="http://schemas.microsoft.com/office/drawing/2014/main" id="{4CD78FAE-7D35-B6B8-ED34-B77DFBD8D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6" y="3301465"/>
            <a:ext cx="570527" cy="57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1BF32D-F27E-5457-972E-527E1E92CEA6}"/>
              </a:ext>
            </a:extLst>
          </p:cNvPr>
          <p:cNvGrpSpPr/>
          <p:nvPr/>
        </p:nvGrpSpPr>
        <p:grpSpPr>
          <a:xfrm>
            <a:off x="6923430" y="2986191"/>
            <a:ext cx="5261429" cy="3871809"/>
            <a:chOff x="6923430" y="2986191"/>
            <a:chExt cx="5261429" cy="38718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475EF8-2042-CB19-667D-F45D991B59D4}"/>
                </a:ext>
              </a:extLst>
            </p:cNvPr>
            <p:cNvSpPr/>
            <p:nvPr/>
          </p:nvSpPr>
          <p:spPr>
            <a:xfrm>
              <a:off x="6923430" y="2986191"/>
              <a:ext cx="5261429" cy="3871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oogle Shape;507;g1281acfd60c_0_55">
              <a:extLst>
                <a:ext uri="{FF2B5EF4-FFF2-40B4-BE49-F238E27FC236}">
                  <a16:creationId xmlns:a16="http://schemas.microsoft.com/office/drawing/2014/main" id="{50B52B99-79B6-86EE-FF69-224A6C57D838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 l="10637" r="10999"/>
            <a:stretch/>
          </p:blipFill>
          <p:spPr>
            <a:xfrm>
              <a:off x="7896637" y="3178313"/>
              <a:ext cx="3539393" cy="31934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C6D856-0042-5CD0-E86F-E51EEAC4E2FA}"/>
                </a:ext>
              </a:extLst>
            </p:cNvPr>
            <p:cNvSpPr txBox="1"/>
            <p:nvPr/>
          </p:nvSpPr>
          <p:spPr>
            <a:xfrm>
              <a:off x="7207002" y="6318333"/>
              <a:ext cx="47210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400">
                <a:spcBef>
                  <a:spcPct val="50000"/>
                </a:spcBef>
                <a:defRPr/>
              </a:pPr>
              <a:r>
                <a:rPr lang="en-US" altLang="en-US" b="1" dirty="0">
                  <a:solidFill>
                    <a:srgbClr val="00245B"/>
                  </a:solidFill>
                  <a:latin typeface="Calibri" panose="020F0502020204030204" pitchFamily="34" charset="0"/>
                </a:rPr>
                <a:t>Potential Fishing Areas – Pole &amp; Line fleet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2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6705-92AD-094B-A6F8-B92C0E02A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Participatory Design</a:t>
            </a:r>
            <a:endParaRPr lang="en-PT" dirty="0"/>
          </a:p>
        </p:txBody>
      </p:sp>
      <p:sp>
        <p:nvSpPr>
          <p:cNvPr id="5" name="Google Shape;125;p6">
            <a:extLst>
              <a:ext uri="{FF2B5EF4-FFF2-40B4-BE49-F238E27FC236}">
                <a16:creationId xmlns:a16="http://schemas.microsoft.com/office/drawing/2014/main" id="{2CE778C2-7D21-7CE3-04F6-C577C9C748F2}"/>
              </a:ext>
            </a:extLst>
          </p:cNvPr>
          <p:cNvSpPr txBox="1">
            <a:spLocks/>
          </p:cNvSpPr>
          <p:nvPr/>
        </p:nvSpPr>
        <p:spPr>
          <a:xfrm>
            <a:off x="733698" y="2011679"/>
            <a:ext cx="432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Wingdings" panose="05000000000000000000" pitchFamily="2" charset="2"/>
              <a:buChar char="Ø"/>
              <a:defRPr sz="2800" b="1">
                <a:solidFill>
                  <a:srgbClr val="00245B"/>
                </a:solidFill>
                <a:latin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Focus on User Challenges ensure impact of solutions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D4B788-D1D9-F6A7-A182-2F09FE1052D0}"/>
              </a:ext>
            </a:extLst>
          </p:cNvPr>
          <p:cNvGrpSpPr/>
          <p:nvPr/>
        </p:nvGrpSpPr>
        <p:grpSpPr>
          <a:xfrm>
            <a:off x="2541060" y="1282700"/>
            <a:ext cx="9498540" cy="5598121"/>
            <a:chOff x="2541060" y="1282700"/>
            <a:chExt cx="9498540" cy="5598121"/>
          </a:xfrm>
        </p:grpSpPr>
        <p:pic>
          <p:nvPicPr>
            <p:cNvPr id="9" name="Google Shape;126;p6">
              <a:extLst>
                <a:ext uri="{FF2B5EF4-FFF2-40B4-BE49-F238E27FC236}">
                  <a16:creationId xmlns:a16="http://schemas.microsoft.com/office/drawing/2014/main" id="{EE0B8EAD-0418-DBF8-0064-948F0A0334A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41060" y="1282700"/>
              <a:ext cx="9498540" cy="55981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27;p6">
              <a:extLst>
                <a:ext uri="{FF2B5EF4-FFF2-40B4-BE49-F238E27FC236}">
                  <a16:creationId xmlns:a16="http://schemas.microsoft.com/office/drawing/2014/main" id="{9E7C1FE0-D0B9-13A5-836A-AC79E77F19E8}"/>
                </a:ext>
              </a:extLst>
            </p:cNvPr>
            <p:cNvSpPr/>
            <p:nvPr/>
          </p:nvSpPr>
          <p:spPr>
            <a:xfrm>
              <a:off x="6413389" y="3179259"/>
              <a:ext cx="2827477" cy="1763814"/>
            </a:xfrm>
            <a:prstGeom prst="ellipse">
              <a:avLst/>
            </a:prstGeom>
            <a:gradFill flip="none" rotWithShape="1">
              <a:gsLst>
                <a:gs pos="0">
                  <a:srgbClr val="EFF0F3"/>
                </a:gs>
                <a:gs pos="100000">
                  <a:srgbClr val="FEFEFE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128;p6">
              <a:extLst>
                <a:ext uri="{FF2B5EF4-FFF2-40B4-BE49-F238E27FC236}">
                  <a16:creationId xmlns:a16="http://schemas.microsoft.com/office/drawing/2014/main" id="{1C2DE72C-6B16-FB01-FBDB-801579ACCD8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6341116" y="3127961"/>
              <a:ext cx="2362379" cy="190759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261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17B1-DBF5-E54F-81C0-4545C93D6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237" y="585078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CONTACT US</a:t>
            </a:r>
            <a:endParaRPr lang="en-PT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46029-B809-6846-BDF3-65F92D0E6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00238" y="2491266"/>
            <a:ext cx="3932237" cy="17167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ED6D05"/>
                </a:solidFill>
                <a:latin typeface="Neue Machina Light" panose="00000400000000000000" pitchFamily="50" charset="0"/>
              </a:rPr>
              <a:t>DEIMOS ENGENHARIA</a:t>
            </a:r>
          </a:p>
          <a:p>
            <a:pPr algn="ctr"/>
            <a:r>
              <a:rPr lang="pt-BR" b="0" i="0" u="none" strike="noStrike" dirty="0">
                <a:solidFill>
                  <a:srgbClr val="00245B"/>
                </a:solidFill>
                <a:effectLst/>
                <a:latin typeface="Neue Machina Light" panose="00000400000000000000" pitchFamily="50" charset="0"/>
              </a:rPr>
              <a:t>Avenida Columbano Bordalo Pinheiro, 75 A9 - Lisboa – PT</a:t>
            </a:r>
          </a:p>
          <a:p>
            <a:pPr algn="ctr"/>
            <a:r>
              <a:rPr lang="pt-PT" sz="2000" u="sng" dirty="0">
                <a:solidFill>
                  <a:srgbClr val="00245B"/>
                </a:solidFill>
                <a:latin typeface="Neue Machina Light" panose="00000400000000000000" pitchFamily="50" charset="0"/>
                <a:cs typeface="Consolas" panose="020B0609020204030204" pitchFamily="49" charset="0"/>
              </a:rPr>
              <a:t>deimos-space.com</a:t>
            </a:r>
          </a:p>
          <a:p>
            <a:pPr algn="ctr"/>
            <a:endParaRPr lang="pt-PT" dirty="0">
              <a:solidFill>
                <a:srgbClr val="00245B"/>
              </a:solidFill>
              <a:latin typeface="Neue Machina Light" panose="00000400000000000000" pitchFamily="50" charset="0"/>
              <a:cs typeface="Consolas" panose="020B0609020204030204" pitchFamily="49" charset="0"/>
            </a:endParaRPr>
          </a:p>
          <a:p>
            <a:pPr algn="ctr"/>
            <a:endParaRPr lang="en-PT" sz="2000" dirty="0">
              <a:solidFill>
                <a:srgbClr val="00245B"/>
              </a:solidFill>
              <a:latin typeface="Neue Machina Light" panose="00000400000000000000" pitchFamily="50" charset="0"/>
              <a:cs typeface="Consolas" panose="020B0609020204030204" pitchFamily="49" charset="0"/>
            </a:endParaRPr>
          </a:p>
          <a:p>
            <a:endParaRPr lang="pt-BR" b="0" i="0" u="none" strike="noStrike" dirty="0">
              <a:solidFill>
                <a:srgbClr val="00245B"/>
              </a:solidFill>
              <a:effectLst/>
            </a:endParaRPr>
          </a:p>
          <a:p>
            <a:endParaRPr lang="en-US" dirty="0">
              <a:solidFill>
                <a:srgbClr val="00245B"/>
              </a:solidFill>
            </a:endParaRPr>
          </a:p>
          <a:p>
            <a:endParaRPr lang="en-US" dirty="0"/>
          </a:p>
          <a:p>
            <a:endParaRPr lang="en-P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1A518-F264-F2E4-763B-0B46F9BE9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563" y="4506942"/>
            <a:ext cx="455675" cy="455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770297-6DB2-B208-4A0B-3B3E9E7D4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62" y="4506941"/>
            <a:ext cx="455675" cy="455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067091-BB99-C71A-80DF-FC3E118AF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936" y="4506943"/>
            <a:ext cx="455674" cy="455674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D3460DD-B482-BCBE-EE70-318F83D70177}"/>
              </a:ext>
            </a:extLst>
          </p:cNvPr>
          <p:cNvSpPr txBox="1">
            <a:spLocks/>
          </p:cNvSpPr>
          <p:nvPr/>
        </p:nvSpPr>
        <p:spPr>
          <a:xfrm>
            <a:off x="2620291" y="5141248"/>
            <a:ext cx="2203774" cy="45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rgbClr val="00103D"/>
                </a:solidFill>
                <a:latin typeface="Encode Sans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err="1">
                <a:solidFill>
                  <a:srgbClr val="00245B"/>
                </a:solidFill>
                <a:latin typeface="+mn-lt"/>
                <a:cs typeface="Consolas" panose="020B0609020204030204" pitchFamily="49" charset="0"/>
              </a:rPr>
              <a:t>Elecnor</a:t>
            </a:r>
            <a:r>
              <a:rPr lang="en-US" sz="1400" b="1" dirty="0">
                <a:solidFill>
                  <a:srgbClr val="00245B"/>
                </a:solidFill>
                <a:latin typeface="+mn-lt"/>
                <a:cs typeface="Consolas" panose="020B0609020204030204" pitchFamily="49" charset="0"/>
              </a:rPr>
              <a:t> Deimos</a:t>
            </a:r>
            <a:endParaRPr lang="pt-PT" sz="1400" b="1" dirty="0">
              <a:solidFill>
                <a:srgbClr val="00245B"/>
              </a:solidFill>
              <a:latin typeface="+mn-lt"/>
              <a:cs typeface="Consolas" panose="020B0609020204030204" pitchFamily="49" charset="0"/>
            </a:endParaRPr>
          </a:p>
          <a:p>
            <a:pPr algn="ctr"/>
            <a:endParaRPr lang="pt-PT" dirty="0">
              <a:solidFill>
                <a:srgbClr val="00245B"/>
              </a:solidFill>
              <a:latin typeface="Neue Machina Light" panose="00000400000000000000" pitchFamily="50" charset="0"/>
              <a:cs typeface="Consolas" panose="020B0609020204030204" pitchFamily="49" charset="0"/>
            </a:endParaRPr>
          </a:p>
          <a:p>
            <a:pPr algn="ctr"/>
            <a:endParaRPr lang="en-PT" dirty="0">
              <a:solidFill>
                <a:srgbClr val="00245B"/>
              </a:solidFill>
              <a:latin typeface="Neue Machina Light" panose="00000400000000000000" pitchFamily="50" charset="0"/>
              <a:cs typeface="Consolas" panose="020B0609020204030204" pitchFamily="49" charset="0"/>
            </a:endParaRPr>
          </a:p>
          <a:p>
            <a:endParaRPr lang="pt-BR" dirty="0">
              <a:solidFill>
                <a:srgbClr val="00245B"/>
              </a:solidFill>
            </a:endParaRPr>
          </a:p>
          <a:p>
            <a:endParaRPr lang="en-US" dirty="0">
              <a:solidFill>
                <a:srgbClr val="00245B"/>
              </a:solidFill>
            </a:endParaRPr>
          </a:p>
          <a:p>
            <a:endParaRPr lang="en-US" dirty="0"/>
          </a:p>
          <a:p>
            <a:endParaRPr lang="en-PT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7811E71-597B-0A95-0A46-4E2FA85209AE}"/>
              </a:ext>
            </a:extLst>
          </p:cNvPr>
          <p:cNvSpPr txBox="1">
            <a:spLocks/>
          </p:cNvSpPr>
          <p:nvPr/>
        </p:nvSpPr>
        <p:spPr>
          <a:xfrm>
            <a:off x="4994112" y="5141249"/>
            <a:ext cx="2203774" cy="45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rgbClr val="00103D"/>
                </a:solidFill>
                <a:latin typeface="Encode Sans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00245B"/>
                </a:solidFill>
                <a:latin typeface="+mn-lt"/>
                <a:cs typeface="Consolas" panose="020B0609020204030204" pitchFamily="49" charset="0"/>
              </a:rPr>
              <a:t>@ElecnorDeimos</a:t>
            </a:r>
            <a:endParaRPr lang="pt-PT" sz="1400" b="1" dirty="0">
              <a:solidFill>
                <a:srgbClr val="00245B"/>
              </a:solidFill>
              <a:latin typeface="+mn-lt"/>
              <a:cs typeface="Consolas" panose="020B0609020204030204" pitchFamily="49" charset="0"/>
            </a:endParaRPr>
          </a:p>
          <a:p>
            <a:pPr algn="ctr"/>
            <a:endParaRPr lang="pt-PT" dirty="0">
              <a:solidFill>
                <a:srgbClr val="00245B"/>
              </a:solidFill>
              <a:latin typeface="Neue Machina Light" panose="00000400000000000000" pitchFamily="50" charset="0"/>
              <a:cs typeface="Consolas" panose="020B0609020204030204" pitchFamily="49" charset="0"/>
            </a:endParaRPr>
          </a:p>
          <a:p>
            <a:pPr algn="ctr"/>
            <a:endParaRPr lang="en-PT" dirty="0">
              <a:solidFill>
                <a:srgbClr val="00245B"/>
              </a:solidFill>
              <a:latin typeface="Neue Machina Light" panose="00000400000000000000" pitchFamily="50" charset="0"/>
              <a:cs typeface="Consolas" panose="020B0609020204030204" pitchFamily="49" charset="0"/>
            </a:endParaRPr>
          </a:p>
          <a:p>
            <a:endParaRPr lang="pt-BR" dirty="0">
              <a:solidFill>
                <a:srgbClr val="00245B"/>
              </a:solidFill>
            </a:endParaRPr>
          </a:p>
          <a:p>
            <a:endParaRPr lang="en-US" dirty="0">
              <a:solidFill>
                <a:srgbClr val="00245B"/>
              </a:solidFill>
            </a:endParaRPr>
          </a:p>
          <a:p>
            <a:endParaRPr lang="en-US" dirty="0"/>
          </a:p>
          <a:p>
            <a:endParaRPr lang="en-PT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FFE52EE-6C86-6370-9074-0BBC4C77F4B9}"/>
              </a:ext>
            </a:extLst>
          </p:cNvPr>
          <p:cNvSpPr txBox="1">
            <a:spLocks/>
          </p:cNvSpPr>
          <p:nvPr/>
        </p:nvSpPr>
        <p:spPr>
          <a:xfrm>
            <a:off x="7197886" y="5141250"/>
            <a:ext cx="2203774" cy="45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rgbClr val="00103D"/>
                </a:solidFill>
                <a:latin typeface="Encode Sans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rgbClr val="ED6D05"/>
                </a:solidFill>
                <a:latin typeface="Encode Sans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00245B"/>
                </a:solidFill>
                <a:latin typeface="+mn-lt"/>
                <a:cs typeface="Consolas" panose="020B0609020204030204" pitchFamily="49" charset="0"/>
              </a:rPr>
              <a:t>@Elecnor_Deimos</a:t>
            </a:r>
            <a:endParaRPr lang="pt-PT" sz="1400" b="1" dirty="0">
              <a:solidFill>
                <a:srgbClr val="00245B"/>
              </a:solidFill>
              <a:latin typeface="+mn-lt"/>
              <a:cs typeface="Consolas" panose="020B0609020204030204" pitchFamily="49" charset="0"/>
            </a:endParaRPr>
          </a:p>
          <a:p>
            <a:pPr algn="ctr"/>
            <a:endParaRPr lang="pt-PT" dirty="0">
              <a:solidFill>
                <a:srgbClr val="00245B"/>
              </a:solidFill>
              <a:latin typeface="Neue Machina Light" panose="00000400000000000000" pitchFamily="50" charset="0"/>
              <a:cs typeface="Consolas" panose="020B0609020204030204" pitchFamily="49" charset="0"/>
            </a:endParaRPr>
          </a:p>
          <a:p>
            <a:pPr algn="ctr"/>
            <a:endParaRPr lang="en-PT" dirty="0">
              <a:solidFill>
                <a:srgbClr val="00245B"/>
              </a:solidFill>
              <a:latin typeface="Neue Machina Light" panose="00000400000000000000" pitchFamily="50" charset="0"/>
              <a:cs typeface="Consolas" panose="020B0609020204030204" pitchFamily="49" charset="0"/>
            </a:endParaRPr>
          </a:p>
          <a:p>
            <a:endParaRPr lang="pt-BR" dirty="0">
              <a:solidFill>
                <a:srgbClr val="00245B"/>
              </a:solidFill>
            </a:endParaRPr>
          </a:p>
          <a:p>
            <a:endParaRPr lang="en-US" dirty="0">
              <a:solidFill>
                <a:srgbClr val="00245B"/>
              </a:solidFill>
            </a:endParaRPr>
          </a:p>
          <a:p>
            <a:endParaRPr lang="en-US" dirty="0"/>
          </a:p>
          <a:p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3975510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_DEIMOS_Powerpoint-Template-04" id="{89DB2225-D228-7D46-9169-334ACE22D9C4}" vid="{67696AFA-DB0B-2B4B-9EC2-F3DF89B5F6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5157</TotalTime>
  <Words>233</Words>
  <Application>Microsoft Office PowerPoint</Application>
  <PresentationFormat>Widescreen</PresentationFormat>
  <Paragraphs>67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Encode Sans</vt:lpstr>
      <vt:lpstr>Neue Machina</vt:lpstr>
      <vt:lpstr>Neue Machina Light</vt:lpstr>
      <vt:lpstr>Verdana</vt:lpstr>
      <vt:lpstr>Wingdings</vt:lpstr>
      <vt:lpstr>Office Theme</vt:lpstr>
      <vt:lpstr>PowerPoint Presentation</vt:lpstr>
      <vt:lpstr>Deimos company slide</vt:lpstr>
      <vt:lpstr>Energy Sector</vt:lpstr>
      <vt:lpstr>Coastal Water Quality</vt:lpstr>
      <vt:lpstr>Fisheries</vt:lpstr>
      <vt:lpstr>Participatory Design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Leonor Almeida</dc:creator>
  <cp:lastModifiedBy>Pedro Ribeiro</cp:lastModifiedBy>
  <cp:revision>57</cp:revision>
  <dcterms:created xsi:type="dcterms:W3CDTF">2021-12-02T15:44:31Z</dcterms:created>
  <dcterms:modified xsi:type="dcterms:W3CDTF">2022-06-30T09:52:34Z</dcterms:modified>
</cp:coreProperties>
</file>