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57" r:id="rId2"/>
    <p:sldId id="368" r:id="rId3"/>
    <p:sldId id="367" r:id="rId4"/>
    <p:sldId id="372" r:id="rId5"/>
    <p:sldId id="375" r:id="rId6"/>
    <p:sldId id="379" r:id="rId7"/>
    <p:sldId id="374" r:id="rId8"/>
    <p:sldId id="380" r:id="rId9"/>
    <p:sldId id="381" r:id="rId10"/>
    <p:sldId id="382" r:id="rId11"/>
    <p:sldId id="373" r:id="rId12"/>
    <p:sldId id="370" r:id="rId13"/>
    <p:sldId id="371" r:id="rId14"/>
    <p:sldId id="376" r:id="rId15"/>
    <p:sldId id="377" r:id="rId16"/>
    <p:sldId id="378" r:id="rId17"/>
    <p:sldId id="279" r:id="rId18"/>
  </p:sldIdLst>
  <p:sldSz cx="9144000" cy="6858000" type="screen4x3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00FF00"/>
    <a:srgbClr val="00FFFF"/>
    <a:srgbClr val="FF0066"/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özepesen sötét stílus 2 – 1. jelölőszín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>
    <p:restoredLeft sz="3605" autoAdjust="0"/>
    <p:restoredTop sz="96327" autoAdjust="0"/>
  </p:normalViewPr>
  <p:slideViewPr>
    <p:cSldViewPr>
      <p:cViewPr varScale="1">
        <p:scale>
          <a:sx n="86" d="100"/>
          <a:sy n="86" d="100"/>
        </p:scale>
        <p:origin x="-1939" y="-8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770DC53-D032-4196-8489-02AD23430011}" type="datetimeFigureOut">
              <a:rPr lang="hu-HU" smtClean="0"/>
              <a:t>2023. 07. 17.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291570-DB4E-4DE6-8DF0-925B02FA024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9319137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291570-DB4E-4DE6-8DF0-925B02FA0242}" type="slidenum">
              <a:rPr lang="hu-HU" smtClean="0"/>
              <a:t>5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3201054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/>
              <a:t>Alcím mintájának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321087C-B474-43A5-B0AE-4124B8381A2F}" type="datetimeFigureOut">
              <a:rPr lang="hu-HU" smtClean="0"/>
              <a:t>2023. 07. 17.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4F4860E-4D4D-401E-9EFE-1D442FE00FF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5891402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321087C-B474-43A5-B0AE-4124B8381A2F}" type="datetimeFigureOut">
              <a:rPr lang="hu-HU" smtClean="0"/>
              <a:t>2023. 07. 17.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4F4860E-4D4D-401E-9EFE-1D442FE00FF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0857020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321087C-B474-43A5-B0AE-4124B8381A2F}" type="datetimeFigureOut">
              <a:rPr lang="hu-HU" smtClean="0"/>
              <a:t>2023. 07. 17.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4F4860E-4D4D-401E-9EFE-1D442FE00FF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1322138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3300891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330089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321087C-B474-43A5-B0AE-4124B8381A2F}" type="datetimeFigureOut">
              <a:rPr lang="hu-HU" smtClean="0"/>
              <a:t>2023. 07. 17.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4F4860E-4D4D-401E-9EFE-1D442FE00FF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433690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321087C-B474-43A5-B0AE-4124B8381A2F}" type="datetimeFigureOut">
              <a:rPr lang="hu-HU" smtClean="0"/>
              <a:t>2023. 07. 17.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4F4860E-4D4D-401E-9EFE-1D442FE00FF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2488163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321087C-B474-43A5-B0AE-4124B8381A2F}" type="datetimeFigureOut">
              <a:rPr lang="hu-HU" smtClean="0"/>
              <a:t>2023. 07. 17.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4F4860E-4D4D-401E-9EFE-1D442FE00FF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5217684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321087C-B474-43A5-B0AE-4124B8381A2F}" type="datetimeFigureOut">
              <a:rPr lang="hu-HU" smtClean="0"/>
              <a:t>2023. 07. 17.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4F4860E-4D4D-401E-9EFE-1D442FE00FF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4055117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321087C-B474-43A5-B0AE-4124B8381A2F}" type="datetimeFigureOut">
              <a:rPr lang="hu-HU" smtClean="0"/>
              <a:t>2023. 07. 17.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4F4860E-4D4D-401E-9EFE-1D442FE00FF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2165075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321087C-B474-43A5-B0AE-4124B8381A2F}" type="datetimeFigureOut">
              <a:rPr lang="hu-HU" smtClean="0"/>
              <a:t>2023. 07. 17.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4F4860E-4D4D-401E-9EFE-1D442FE00FF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1911597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321087C-B474-43A5-B0AE-4124B8381A2F}" type="datetimeFigureOut">
              <a:rPr lang="hu-HU" smtClean="0"/>
              <a:t>2023. 07. 17.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4F4860E-4D4D-401E-9EFE-1D442FE00FF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8529354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321087C-B474-43A5-B0AE-4124B8381A2F}" type="datetimeFigureOut">
              <a:rPr lang="hu-HU" smtClean="0"/>
              <a:t>2023. 07. 17.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4F4860E-4D4D-401E-9EFE-1D442FE00FF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5968102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 noChangeArrowheads="1"/>
          </p:cNvSpPr>
          <p:nvPr userDrawn="1"/>
        </p:nvSpPr>
        <p:spPr bwMode="auto">
          <a:xfrm>
            <a:off x="0" y="6394450"/>
            <a:ext cx="9136063" cy="460375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969696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hu-HU" sz="1900" b="1">
              <a:solidFill>
                <a:srgbClr val="000066"/>
              </a:solidFill>
            </a:endParaRPr>
          </a:p>
        </p:txBody>
      </p:sp>
      <p:sp>
        <p:nvSpPr>
          <p:cNvPr id="8" name="Rectangle 6"/>
          <p:cNvSpPr>
            <a:spLocks noChangeArrowheads="1"/>
          </p:cNvSpPr>
          <p:nvPr userDrawn="1"/>
        </p:nvSpPr>
        <p:spPr bwMode="auto">
          <a:xfrm>
            <a:off x="0" y="0"/>
            <a:ext cx="503238" cy="6846888"/>
          </a:xfrm>
          <a:prstGeom prst="rect">
            <a:avLst/>
          </a:prstGeom>
          <a:solidFill>
            <a:srgbClr val="0000FF"/>
          </a:solidFill>
          <a:ln w="9525" algn="ctr">
            <a:noFill/>
            <a:miter lim="800000"/>
            <a:headEnd/>
            <a:tailEnd/>
          </a:ln>
        </p:spPr>
        <p:txBody>
          <a:bodyPr anchor="ctr"/>
          <a:lstStyle/>
          <a:p>
            <a:endParaRPr lang="hu-HU"/>
          </a:p>
        </p:txBody>
      </p:sp>
      <p:sp>
        <p:nvSpPr>
          <p:cNvPr id="9" name="Rectangle 7"/>
          <p:cNvSpPr>
            <a:spLocks noChangeArrowheads="1"/>
          </p:cNvSpPr>
          <p:nvPr userDrawn="1"/>
        </p:nvSpPr>
        <p:spPr bwMode="auto">
          <a:xfrm flipV="1">
            <a:off x="0" y="260349"/>
            <a:ext cx="9136063" cy="73025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969696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rot="10800000" wrap="none" anchor="ctr"/>
          <a:lstStyle/>
          <a:p>
            <a:endParaRPr lang="hu-HU" sz="1900" b="1">
              <a:solidFill>
                <a:srgbClr val="00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77796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6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https://www.datacenterdynamics.com/en/news/turkish-internet-disrupted-by-devastating-earthquakes-telcos-deploy-mobile-base-stations/" TargetMode="Externa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esearchgate.net/figure/UAV-communication-entities-including-ground-air-and-space-segments_fig1_333919084" TargetMode="Externa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hyperlink" Target="https://arnoticias.tv/side-chest-muscle/esa-crossing-drones-with-satellites-esa-eyes-high-altitude-xx-23191090" TargetMode="Externa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hyperlink" Target="https://techcrunch.com/2021/05/18/aevum-is-building-a-modular-autonomous-drone-for-space-and-terrestrial-deliveries/" TargetMode="Externa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hyperlink" Target="https://www.nbcnews.com/science/space/flying-space-probe-will-look-life-saturn-rcna1740" TargetMode="External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arinelink.com/news/autonomous-containership-trialed-japan-496468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https://dronedj.com/2023/05/18/nokia-5g-drone-belgium-citymesh/" TargetMode="Externa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hyperlink" Target="https://uavcoach.com/hyundai-hydrogen-drones/" TargetMode="Externa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https://www.space.com/nasa-tech-helps-turkey-earthquake-rescue-effort" TargetMode="Externa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hyperlink" Target="https://topskytech.en.made-in-china.com/product/dvUmcfeVaDRE/China-Breathe-Detection-Life-Rescue-Radar-Detector.html" TargetMode="Externa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zövegdoboz 7"/>
          <p:cNvSpPr txBox="1"/>
          <p:nvPr/>
        </p:nvSpPr>
        <p:spPr>
          <a:xfrm>
            <a:off x="611560" y="404664"/>
            <a:ext cx="8424936" cy="166199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ctr"/>
            <a:r>
              <a:rPr lang="en-US" sz="5400" b="1" dirty="0">
                <a:latin typeface="Times New Roman" pitchFamily="18" charset="0"/>
                <a:cs typeface="Times New Roman" pitchFamily="18" charset="0"/>
              </a:rPr>
              <a:t>SPACE ENABLE DRONES</a:t>
            </a:r>
            <a:br>
              <a:rPr lang="en-US" sz="5400" b="1" dirty="0">
                <a:latin typeface="Times New Roman" pitchFamily="18" charset="0"/>
                <a:cs typeface="Times New Roman" pitchFamily="18" charset="0"/>
              </a:rPr>
            </a:br>
            <a:r>
              <a:rPr lang="en-US" sz="5400" b="1" dirty="0">
                <a:latin typeface="Times New Roman" pitchFamily="18" charset="0"/>
                <a:cs typeface="Times New Roman" pitchFamily="18" charset="0"/>
              </a:rPr>
              <a:t>IN DRM</a:t>
            </a:r>
            <a:endParaRPr lang="hu-HU" sz="5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Alcím 2"/>
          <p:cNvSpPr txBox="1">
            <a:spLocks/>
          </p:cNvSpPr>
          <p:nvPr/>
        </p:nvSpPr>
        <p:spPr bwMode="auto">
          <a:xfrm>
            <a:off x="1042988" y="5445224"/>
            <a:ext cx="7416800" cy="9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b="1" dirty="0" smtClean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Vi</a:t>
            </a:r>
            <a:r>
              <a:rPr lang="hu-HU" sz="2000" b="1" dirty="0" err="1" smtClean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ktoria</a:t>
            </a:r>
            <a:r>
              <a:rPr lang="en-US" sz="2000" b="1" dirty="0" smtClean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Georgina</a:t>
            </a:r>
            <a:r>
              <a:rPr lang="hu-HU" sz="2000" b="1" dirty="0" smtClean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hu-HU" sz="2000" b="1" dirty="0" err="1" smtClean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Armenian</a:t>
            </a:r>
            <a:r>
              <a:rPr lang="hu-HU" sz="2000" b="1" dirty="0" smtClean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</a:p>
          <a:p>
            <a:pPr marL="0" indent="0" algn="ctr">
              <a:buNone/>
            </a:pPr>
            <a:r>
              <a:rPr lang="en-US" sz="2000" i="1" dirty="0" smtClean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Drone </a:t>
            </a:r>
            <a:r>
              <a:rPr lang="en-US" sz="2000" i="1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Section, chairman</a:t>
            </a:r>
            <a:br>
              <a:rPr lang="en-US" sz="2000" i="1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</a:br>
            <a:r>
              <a:rPr lang="hu-HU" sz="16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18. </a:t>
            </a:r>
            <a:r>
              <a:rPr lang="hu-HU" sz="16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July</a:t>
            </a:r>
            <a:r>
              <a:rPr lang="hu-HU" sz="16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, 2023.</a:t>
            </a:r>
            <a:endParaRPr lang="en-US" sz="1600" dirty="0">
              <a:latin typeface="Times New Roman" pitchFamily="18" charset="0"/>
              <a:ea typeface="ＭＳ Ｐゴシック" pitchFamily="34" charset="-128"/>
              <a:cs typeface="Times New Roman" pitchFamily="18" charset="0"/>
            </a:endParaRPr>
          </a:p>
        </p:txBody>
      </p:sp>
      <p:sp>
        <p:nvSpPr>
          <p:cNvPr id="2" name="Alcím 2">
            <a:extLst>
              <a:ext uri="{FF2B5EF4-FFF2-40B4-BE49-F238E27FC236}">
                <a16:creationId xmlns:a16="http://schemas.microsoft.com/office/drawing/2014/main" xmlns="" id="{88E00A6C-79D4-CDAC-95D1-716C3E8B332E}"/>
              </a:ext>
            </a:extLst>
          </p:cNvPr>
          <p:cNvSpPr txBox="1">
            <a:spLocks/>
          </p:cNvSpPr>
          <p:nvPr/>
        </p:nvSpPr>
        <p:spPr bwMode="auto">
          <a:xfrm>
            <a:off x="1064700" y="6453336"/>
            <a:ext cx="7416800" cy="288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600" b="1" dirty="0">
                <a:solidFill>
                  <a:srgbClr val="0000FF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ASSOCIATION OF THE ECONOMIC AND SCIENTIFIC ORGANIZATIONS</a:t>
            </a:r>
            <a:endParaRPr lang="en-US" sz="1200" b="1" dirty="0">
              <a:solidFill>
                <a:srgbClr val="0000FF"/>
              </a:solidFill>
              <a:latin typeface="Times New Roman" pitchFamily="18" charset="0"/>
              <a:ea typeface="ＭＳ Ｐゴシック" pitchFamily="34" charset="-128"/>
              <a:cs typeface="Times New Roman" pitchFamily="18" charset="0"/>
            </a:endParaRPr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xmlns="" id="{AE9F6C76-052C-62A6-4E6D-97BF9C6EEFE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285" b="21650"/>
          <a:stretch/>
        </p:blipFill>
        <p:spPr>
          <a:xfrm>
            <a:off x="1530424" y="2204864"/>
            <a:ext cx="6858000" cy="3090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36989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>
            <a:extLst>
              <a:ext uri="{FF2B5EF4-FFF2-40B4-BE49-F238E27FC236}">
                <a16:creationId xmlns:a16="http://schemas.microsoft.com/office/drawing/2014/main" xmlns="" id="{B14B4AAD-3907-0824-D7D2-762B46F93F5C}"/>
              </a:ext>
            </a:extLst>
          </p:cNvPr>
          <p:cNvSpPr txBox="1"/>
          <p:nvPr/>
        </p:nvSpPr>
        <p:spPr>
          <a:xfrm>
            <a:off x="539552" y="332656"/>
            <a:ext cx="8604448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ctr"/>
            <a:r>
              <a:rPr lang="hu-HU" sz="3200" b="1" dirty="0">
                <a:latin typeface="Times New Roman" pitchFamily="18" charset="0"/>
                <a:cs typeface="Times New Roman" pitchFamily="18" charset="0"/>
              </a:rPr>
              <a:t>MOBILE CELL COLLAPSE</a:t>
            </a:r>
            <a:endParaRPr lang="en-US" sz="20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Szövegdoboz 17">
            <a:extLst>
              <a:ext uri="{FF2B5EF4-FFF2-40B4-BE49-F238E27FC236}">
                <a16:creationId xmlns:a16="http://schemas.microsoft.com/office/drawing/2014/main" xmlns="" id="{39EF6F9E-C645-D1FC-72C2-C4BEF5BA722D}"/>
              </a:ext>
            </a:extLst>
          </p:cNvPr>
          <p:cNvSpPr txBox="1"/>
          <p:nvPr/>
        </p:nvSpPr>
        <p:spPr>
          <a:xfrm>
            <a:off x="467544" y="6525344"/>
            <a:ext cx="860792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u-HU" sz="1200" i="1" dirty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https://www.datacenterdynamics.com/en/news/turkish-internet-disrupted-by-devastating-earthquakes-telcos-deploy-mobile-base-stations/</a:t>
            </a:r>
            <a:endParaRPr lang="hu-HU" sz="1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Kép 2">
            <a:extLst>
              <a:ext uri="{FF2B5EF4-FFF2-40B4-BE49-F238E27FC236}">
                <a16:creationId xmlns:a16="http://schemas.microsoft.com/office/drawing/2014/main" xmlns="" id="{70B17314-8636-A158-8ABD-4F17790A7D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560" y="2060848"/>
            <a:ext cx="8451655" cy="3096344"/>
          </a:xfrm>
          <a:prstGeom prst="rect">
            <a:avLst/>
          </a:prstGeom>
        </p:spPr>
      </p:pic>
      <p:sp>
        <p:nvSpPr>
          <p:cNvPr id="6" name="Szövegdoboz 5">
            <a:extLst>
              <a:ext uri="{FF2B5EF4-FFF2-40B4-BE49-F238E27FC236}">
                <a16:creationId xmlns:a16="http://schemas.microsoft.com/office/drawing/2014/main" xmlns="" id="{3D6F2817-3ACD-AE38-05D4-7E2E8C511AD2}"/>
              </a:ext>
            </a:extLst>
          </p:cNvPr>
          <p:cNvSpPr txBox="1"/>
          <p:nvPr/>
        </p:nvSpPr>
        <p:spPr>
          <a:xfrm>
            <a:off x="611560" y="1124744"/>
            <a:ext cx="835292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Two powerful earthquakes that struck Turkey and Syria within the space of 12 hours have killed thousands and damaged critical infrastructure.</a:t>
            </a:r>
            <a:endParaRPr lang="hu-H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Szövegdoboz 7">
            <a:extLst>
              <a:ext uri="{FF2B5EF4-FFF2-40B4-BE49-F238E27FC236}">
                <a16:creationId xmlns:a16="http://schemas.microsoft.com/office/drawing/2014/main" xmlns="" id="{CB49D00F-2378-7EE8-9597-C5E0CBC2B598}"/>
              </a:ext>
            </a:extLst>
          </p:cNvPr>
          <p:cNvSpPr txBox="1"/>
          <p:nvPr/>
        </p:nvSpPr>
        <p:spPr>
          <a:xfrm>
            <a:off x="611559" y="5517232"/>
            <a:ext cx="845165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Just north of Gaziantep, in the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Kahramanmaraş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Province, traffic fell by 94 percent following the second earthquake.</a:t>
            </a:r>
            <a:endParaRPr lang="hu-H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1632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zövegdoboz 7"/>
          <p:cNvSpPr txBox="1"/>
          <p:nvPr/>
        </p:nvSpPr>
        <p:spPr>
          <a:xfrm>
            <a:off x="683568" y="2453987"/>
            <a:ext cx="8280920" cy="166199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ctr"/>
            <a:r>
              <a:rPr lang="hu-HU" sz="5400" b="1" dirty="0">
                <a:latin typeface="Times New Roman" pitchFamily="18" charset="0"/>
                <a:cs typeface="Times New Roman" pitchFamily="18" charset="0"/>
              </a:rPr>
              <a:t>DRONE,</a:t>
            </a:r>
            <a:br>
              <a:rPr lang="hu-HU" sz="5400" b="1" dirty="0">
                <a:latin typeface="Times New Roman" pitchFamily="18" charset="0"/>
                <a:cs typeface="Times New Roman" pitchFamily="18" charset="0"/>
              </a:rPr>
            </a:br>
            <a:r>
              <a:rPr lang="hu-HU" sz="5400" i="1" dirty="0" err="1">
                <a:latin typeface="Times New Roman" pitchFamily="18" charset="0"/>
                <a:cs typeface="Times New Roman" pitchFamily="18" charset="0"/>
              </a:rPr>
              <a:t>than</a:t>
            </a:r>
            <a:r>
              <a:rPr lang="hu-HU" sz="5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u-HU" sz="5400" i="1" dirty="0" err="1">
                <a:latin typeface="Times New Roman" pitchFamily="18" charset="0"/>
                <a:cs typeface="Times New Roman" pitchFamily="18" charset="0"/>
              </a:rPr>
              <a:t>satelitte</a:t>
            </a:r>
            <a:r>
              <a:rPr lang="hu-HU" sz="5400" i="1" dirty="0">
                <a:latin typeface="Times New Roman" pitchFamily="18" charset="0"/>
                <a:cs typeface="Times New Roman" pitchFamily="18" charset="0"/>
              </a:rPr>
              <a:t> service </a:t>
            </a:r>
            <a:r>
              <a:rPr lang="hu-HU" sz="5400" i="1" dirty="0" err="1">
                <a:latin typeface="Times New Roman" pitchFamily="18" charset="0"/>
                <a:cs typeface="Times New Roman" pitchFamily="18" charset="0"/>
              </a:rPr>
              <a:t>provider</a:t>
            </a:r>
            <a:endParaRPr lang="en-US" sz="4000" i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08522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>
            <a:extLst>
              <a:ext uri="{FF2B5EF4-FFF2-40B4-BE49-F238E27FC236}">
                <a16:creationId xmlns:a16="http://schemas.microsoft.com/office/drawing/2014/main" xmlns="" id="{B14B4AAD-3907-0824-D7D2-762B46F93F5C}"/>
              </a:ext>
            </a:extLst>
          </p:cNvPr>
          <p:cNvSpPr txBox="1"/>
          <p:nvPr/>
        </p:nvSpPr>
        <p:spPr>
          <a:xfrm>
            <a:off x="539552" y="332656"/>
            <a:ext cx="8604448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ctr"/>
            <a:r>
              <a:rPr lang="hu-HU" sz="3200" b="1" dirty="0">
                <a:latin typeface="Times New Roman" pitchFamily="18" charset="0"/>
                <a:cs typeface="Times New Roman" pitchFamily="18" charset="0"/>
              </a:rPr>
              <a:t>SATELLITE/5G TRAFFIC MANAGMENT</a:t>
            </a:r>
            <a:endParaRPr lang="en-US" sz="20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" name="Kép 15">
            <a:extLst>
              <a:ext uri="{FF2B5EF4-FFF2-40B4-BE49-F238E27FC236}">
                <a16:creationId xmlns:a16="http://schemas.microsoft.com/office/drawing/2014/main" xmlns="" id="{8273BD58-384D-A8D5-F8AF-E1EEF65141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2214" y="851495"/>
            <a:ext cx="8096250" cy="5457825"/>
          </a:xfrm>
          <a:prstGeom prst="rect">
            <a:avLst/>
          </a:prstGeom>
        </p:spPr>
      </p:pic>
      <p:sp>
        <p:nvSpPr>
          <p:cNvPr id="18" name="Szövegdoboz 17">
            <a:extLst>
              <a:ext uri="{FF2B5EF4-FFF2-40B4-BE49-F238E27FC236}">
                <a16:creationId xmlns:a16="http://schemas.microsoft.com/office/drawing/2014/main" xmlns="" id="{39EF6F9E-C645-D1FC-72C2-C4BEF5BA722D}"/>
              </a:ext>
            </a:extLst>
          </p:cNvPr>
          <p:cNvSpPr txBox="1"/>
          <p:nvPr/>
        </p:nvSpPr>
        <p:spPr>
          <a:xfrm>
            <a:off x="536072" y="6494440"/>
            <a:ext cx="82844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u-HU" sz="1200" i="1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https://www.researchgate.net/figure/UAV-communication-entities-including-ground-air-and-space-segments_fig1_333919084</a:t>
            </a:r>
            <a:endParaRPr lang="hu-HU" sz="1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80603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zövegdoboz 17">
            <a:extLst>
              <a:ext uri="{FF2B5EF4-FFF2-40B4-BE49-F238E27FC236}">
                <a16:creationId xmlns:a16="http://schemas.microsoft.com/office/drawing/2014/main" xmlns="" id="{39EF6F9E-C645-D1FC-72C2-C4BEF5BA722D}"/>
              </a:ext>
            </a:extLst>
          </p:cNvPr>
          <p:cNvSpPr txBox="1"/>
          <p:nvPr/>
        </p:nvSpPr>
        <p:spPr>
          <a:xfrm>
            <a:off x="536072" y="6494440"/>
            <a:ext cx="82844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u-HU" sz="1200" i="1" dirty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https://arnoticias.tv/side-chest-muscle/esa-crossing-drones-with-satellites-esa-eyes-high-altitude-xx-23191090</a:t>
            </a:r>
            <a:endParaRPr lang="hu-HU" sz="1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xmlns="" id="{43C66A6D-EF18-255E-D913-41FDA32CFB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592" y="980728"/>
            <a:ext cx="7560840" cy="5354335"/>
          </a:xfrm>
          <a:prstGeom prst="rect">
            <a:avLst/>
          </a:prstGeom>
        </p:spPr>
      </p:pic>
      <p:sp>
        <p:nvSpPr>
          <p:cNvPr id="5" name="Szövegdoboz 4">
            <a:extLst>
              <a:ext uri="{FF2B5EF4-FFF2-40B4-BE49-F238E27FC236}">
                <a16:creationId xmlns:a16="http://schemas.microsoft.com/office/drawing/2014/main" xmlns="" id="{288C32B6-326B-D208-812B-ED18A54FBB9C}"/>
              </a:ext>
            </a:extLst>
          </p:cNvPr>
          <p:cNvSpPr txBox="1"/>
          <p:nvPr/>
        </p:nvSpPr>
        <p:spPr>
          <a:xfrm>
            <a:off x="539552" y="332656"/>
            <a:ext cx="8604448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ctr"/>
            <a:r>
              <a:rPr lang="hu-HU" sz="3200" b="1" dirty="0">
                <a:latin typeface="Times New Roman" pitchFamily="18" charset="0"/>
                <a:cs typeface="Times New Roman" pitchFamily="18" charset="0"/>
              </a:rPr>
              <a:t>SATELLITE TELECOMMUNICATION</a:t>
            </a:r>
            <a:endParaRPr lang="en-US" sz="20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9178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zövegdoboz 7"/>
          <p:cNvSpPr txBox="1"/>
          <p:nvPr/>
        </p:nvSpPr>
        <p:spPr>
          <a:xfrm>
            <a:off x="683568" y="2453987"/>
            <a:ext cx="8280920" cy="166199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ctr"/>
            <a:r>
              <a:rPr lang="hu-HU" sz="5400" b="1" dirty="0">
                <a:latin typeface="Times New Roman" pitchFamily="18" charset="0"/>
                <a:cs typeface="Times New Roman" pitchFamily="18" charset="0"/>
              </a:rPr>
              <a:t>DRONE,</a:t>
            </a:r>
            <a:br>
              <a:rPr lang="hu-HU" sz="5400" b="1" dirty="0">
                <a:latin typeface="Times New Roman" pitchFamily="18" charset="0"/>
                <a:cs typeface="Times New Roman" pitchFamily="18" charset="0"/>
              </a:rPr>
            </a:br>
            <a:r>
              <a:rPr lang="hu-HU" sz="5400" i="1" dirty="0">
                <a:latin typeface="Times New Roman" pitchFamily="18" charset="0"/>
                <a:cs typeface="Times New Roman" pitchFamily="18" charset="0"/>
              </a:rPr>
              <a:t>in </a:t>
            </a:r>
            <a:r>
              <a:rPr lang="hu-HU" sz="5400" i="1" dirty="0" err="1"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hu-HU" sz="5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u-HU" sz="5400" i="1" dirty="0" err="1">
                <a:latin typeface="Times New Roman" pitchFamily="18" charset="0"/>
                <a:cs typeface="Times New Roman" pitchFamily="18" charset="0"/>
              </a:rPr>
              <a:t>space</a:t>
            </a:r>
            <a:endParaRPr lang="en-US" sz="4000" i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61939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>
            <a:extLst>
              <a:ext uri="{FF2B5EF4-FFF2-40B4-BE49-F238E27FC236}">
                <a16:creationId xmlns:a16="http://schemas.microsoft.com/office/drawing/2014/main" xmlns="" id="{B14B4AAD-3907-0824-D7D2-762B46F93F5C}"/>
              </a:ext>
            </a:extLst>
          </p:cNvPr>
          <p:cNvSpPr txBox="1"/>
          <p:nvPr/>
        </p:nvSpPr>
        <p:spPr>
          <a:xfrm>
            <a:off x="539552" y="332656"/>
            <a:ext cx="8604448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ctr"/>
            <a:r>
              <a:rPr lang="hu-HU" sz="3200" b="1" dirty="0">
                <a:latin typeface="Times New Roman" pitchFamily="18" charset="0"/>
                <a:cs typeface="Times New Roman" pitchFamily="18" charset="0"/>
              </a:rPr>
              <a:t>DEEP SPACE DRONE I.</a:t>
            </a:r>
            <a:endParaRPr lang="en-US" sz="20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Szövegdoboz 17">
            <a:extLst>
              <a:ext uri="{FF2B5EF4-FFF2-40B4-BE49-F238E27FC236}">
                <a16:creationId xmlns:a16="http://schemas.microsoft.com/office/drawing/2014/main" xmlns="" id="{39EF6F9E-C645-D1FC-72C2-C4BEF5BA722D}"/>
              </a:ext>
            </a:extLst>
          </p:cNvPr>
          <p:cNvSpPr txBox="1"/>
          <p:nvPr/>
        </p:nvSpPr>
        <p:spPr>
          <a:xfrm>
            <a:off x="536072" y="6494440"/>
            <a:ext cx="82844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u-HU" sz="1200" i="1" dirty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https://techcrunch.com/2021/05/18/aevum-is-building-a-modular-autonomous-drone-for-space-and-terrestrial-deliveries/</a:t>
            </a:r>
            <a:endParaRPr lang="hu-HU" sz="1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Kép 2">
            <a:extLst>
              <a:ext uri="{FF2B5EF4-FFF2-40B4-BE49-F238E27FC236}">
                <a16:creationId xmlns:a16="http://schemas.microsoft.com/office/drawing/2014/main" xmlns="" id="{B5C8E80B-2D40-EF10-6460-02776A3E99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536" y="1340768"/>
            <a:ext cx="8784710" cy="4752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87577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>
            <a:extLst>
              <a:ext uri="{FF2B5EF4-FFF2-40B4-BE49-F238E27FC236}">
                <a16:creationId xmlns:a16="http://schemas.microsoft.com/office/drawing/2014/main" xmlns="" id="{B14B4AAD-3907-0824-D7D2-762B46F93F5C}"/>
              </a:ext>
            </a:extLst>
          </p:cNvPr>
          <p:cNvSpPr txBox="1"/>
          <p:nvPr/>
        </p:nvSpPr>
        <p:spPr>
          <a:xfrm>
            <a:off x="539552" y="332656"/>
            <a:ext cx="8604448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ctr"/>
            <a:r>
              <a:rPr lang="hu-HU" sz="3200" b="1" dirty="0">
                <a:latin typeface="Times New Roman" pitchFamily="18" charset="0"/>
                <a:cs typeface="Times New Roman" pitchFamily="18" charset="0"/>
              </a:rPr>
              <a:t>DEEP SPACE DRONE II.</a:t>
            </a:r>
            <a:endParaRPr lang="en-US" sz="20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Szövegdoboz 17">
            <a:extLst>
              <a:ext uri="{FF2B5EF4-FFF2-40B4-BE49-F238E27FC236}">
                <a16:creationId xmlns:a16="http://schemas.microsoft.com/office/drawing/2014/main" xmlns="" id="{39EF6F9E-C645-D1FC-72C2-C4BEF5BA722D}"/>
              </a:ext>
            </a:extLst>
          </p:cNvPr>
          <p:cNvSpPr txBox="1"/>
          <p:nvPr/>
        </p:nvSpPr>
        <p:spPr>
          <a:xfrm>
            <a:off x="536072" y="6494440"/>
            <a:ext cx="82844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u-HU" sz="1200" i="1" dirty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https://www.nbcnews.com/science/space/flying-space-probe-will-look-life-saturn-rcna1740</a:t>
            </a:r>
            <a:endParaRPr lang="hu-HU" sz="1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xmlns="" id="{B51FFC78-5DAF-09A7-641F-A164A334EC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072" y="943093"/>
            <a:ext cx="8500424" cy="5379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987746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zövegdoboz 7"/>
          <p:cNvSpPr txBox="1"/>
          <p:nvPr/>
        </p:nvSpPr>
        <p:spPr>
          <a:xfrm>
            <a:off x="611560" y="2813447"/>
            <a:ext cx="8280920" cy="12311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ctr"/>
            <a:r>
              <a:rPr lang="en-GB" sz="4000" b="1" dirty="0">
                <a:latin typeface="Times New Roman" pitchFamily="18" charset="0"/>
                <a:cs typeface="Times New Roman" pitchFamily="18" charset="0"/>
              </a:rPr>
              <a:t>THANK YOU VERY MUCH</a:t>
            </a:r>
            <a:r>
              <a:rPr lang="hu-HU" sz="4000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hu-HU" sz="4000" b="1" dirty="0">
                <a:latin typeface="Times New Roman" pitchFamily="18" charset="0"/>
                <a:cs typeface="Times New Roman" pitchFamily="18" charset="0"/>
              </a:rPr>
            </a:br>
            <a:r>
              <a:rPr lang="en-GB" sz="4000" b="1" dirty="0">
                <a:latin typeface="Times New Roman" pitchFamily="18" charset="0"/>
                <a:cs typeface="Times New Roman" pitchFamily="18" charset="0"/>
              </a:rPr>
              <a:t> YOUR ATTENTION!</a:t>
            </a:r>
            <a:endParaRPr lang="en-GB" sz="28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41519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zövegdoboz 7"/>
          <p:cNvSpPr txBox="1"/>
          <p:nvPr/>
        </p:nvSpPr>
        <p:spPr>
          <a:xfrm>
            <a:off x="683568" y="1484784"/>
            <a:ext cx="8280920" cy="360098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ctr"/>
            <a:r>
              <a:rPr lang="hu-HU" sz="5400" b="1" dirty="0">
                <a:latin typeface="Times New Roman" pitchFamily="18" charset="0"/>
                <a:cs typeface="Times New Roman" pitchFamily="18" charset="0"/>
              </a:rPr>
              <a:t>UAV</a:t>
            </a:r>
          </a:p>
          <a:p>
            <a:pPr lvl="0" algn="ctr"/>
            <a:r>
              <a:rPr lang="hu-HU" sz="3600" i="1" dirty="0" err="1">
                <a:latin typeface="Times New Roman" pitchFamily="18" charset="0"/>
                <a:cs typeface="Times New Roman" pitchFamily="18" charset="0"/>
              </a:rPr>
              <a:t>vs</a:t>
            </a:r>
            <a:r>
              <a:rPr lang="hu-HU" sz="3600" i="1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lvl="0" algn="ctr"/>
            <a:r>
              <a:rPr lang="hu-HU" sz="5400" b="1" dirty="0">
                <a:latin typeface="Times New Roman" pitchFamily="18" charset="0"/>
                <a:cs typeface="Times New Roman" pitchFamily="18" charset="0"/>
              </a:rPr>
              <a:t>AUV</a:t>
            </a:r>
          </a:p>
          <a:p>
            <a:pPr lvl="0" algn="ctr"/>
            <a:r>
              <a:rPr lang="hu-HU" sz="3600" i="1" dirty="0" err="1">
                <a:latin typeface="Times New Roman" pitchFamily="18" charset="0"/>
                <a:cs typeface="Times New Roman" pitchFamily="18" charset="0"/>
              </a:rPr>
              <a:t>vs</a:t>
            </a:r>
            <a:r>
              <a:rPr lang="hu-HU" sz="3600" i="1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lvl="0" algn="ctr"/>
            <a:r>
              <a:rPr lang="hu-HU" sz="5400" b="1" dirty="0">
                <a:latin typeface="Times New Roman" pitchFamily="18" charset="0"/>
                <a:cs typeface="Times New Roman" pitchFamily="18" charset="0"/>
              </a:rPr>
              <a:t>UUV</a:t>
            </a:r>
            <a:endParaRPr lang="en-US" sz="40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28158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>
            <a:extLst>
              <a:ext uri="{FF2B5EF4-FFF2-40B4-BE49-F238E27FC236}">
                <a16:creationId xmlns:a16="http://schemas.microsoft.com/office/drawing/2014/main" xmlns="" id="{B14B4AAD-3907-0824-D7D2-762B46F93F5C}"/>
              </a:ext>
            </a:extLst>
          </p:cNvPr>
          <p:cNvSpPr txBox="1"/>
          <p:nvPr/>
        </p:nvSpPr>
        <p:spPr>
          <a:xfrm>
            <a:off x="539552" y="332656"/>
            <a:ext cx="8604448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ctr"/>
            <a:r>
              <a:rPr lang="hu-HU" sz="3200" b="1" dirty="0"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UTONOMOUS UNMANNED VEHICLE</a:t>
            </a:r>
            <a:r>
              <a:rPr lang="hu-HU" sz="3200" b="1" dirty="0">
                <a:latin typeface="Times New Roman" pitchFamily="18" charset="0"/>
                <a:cs typeface="Times New Roman" pitchFamily="18" charset="0"/>
              </a:rPr>
              <a:t>S</a:t>
            </a:r>
            <a:endParaRPr lang="en-US" sz="20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Szövegdoboz 3">
            <a:extLst>
              <a:ext uri="{FF2B5EF4-FFF2-40B4-BE49-F238E27FC236}">
                <a16:creationId xmlns:a16="http://schemas.microsoft.com/office/drawing/2014/main" xmlns="" id="{FCA6580C-DC1C-292B-9E05-5C5469B13798}"/>
              </a:ext>
            </a:extLst>
          </p:cNvPr>
          <p:cNvSpPr txBox="1"/>
          <p:nvPr/>
        </p:nvSpPr>
        <p:spPr>
          <a:xfrm>
            <a:off x="1043608" y="1018861"/>
            <a:ext cx="309634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u-H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Unmanned</a:t>
            </a:r>
            <a:r>
              <a:rPr lang="hu-H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Aerial</a:t>
            </a:r>
            <a:r>
              <a:rPr lang="hu-H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Vehicle</a:t>
            </a:r>
            <a:r>
              <a:rPr lang="hu-H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(UAV)</a:t>
            </a: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xmlns="" id="{A3823881-4131-4EC8-B7E7-669D1B8F0D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592" y="1665190"/>
            <a:ext cx="3348556" cy="2511417"/>
          </a:xfrm>
          <a:prstGeom prst="rect">
            <a:avLst/>
          </a:prstGeom>
        </p:spPr>
      </p:pic>
      <p:pic>
        <p:nvPicPr>
          <p:cNvPr id="6" name="Kép 5">
            <a:extLst>
              <a:ext uri="{FF2B5EF4-FFF2-40B4-BE49-F238E27FC236}">
                <a16:creationId xmlns:a16="http://schemas.microsoft.com/office/drawing/2014/main" xmlns="" id="{4FCEB7EE-3DEF-85FF-50AA-FC9E3287D7D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533" r="-598"/>
          <a:stretch/>
        </p:blipFill>
        <p:spPr>
          <a:xfrm>
            <a:off x="4932040" y="1665191"/>
            <a:ext cx="3816424" cy="2511417"/>
          </a:xfrm>
          <a:prstGeom prst="rect">
            <a:avLst/>
          </a:prstGeom>
        </p:spPr>
      </p:pic>
      <p:sp>
        <p:nvSpPr>
          <p:cNvPr id="8" name="Szövegdoboz 7">
            <a:extLst>
              <a:ext uri="{FF2B5EF4-FFF2-40B4-BE49-F238E27FC236}">
                <a16:creationId xmlns:a16="http://schemas.microsoft.com/office/drawing/2014/main" xmlns="" id="{6E1E04A1-D081-D39B-568C-DED4D3D133C8}"/>
              </a:ext>
            </a:extLst>
          </p:cNvPr>
          <p:cNvSpPr txBox="1"/>
          <p:nvPr/>
        </p:nvSpPr>
        <p:spPr>
          <a:xfrm>
            <a:off x="5256075" y="1018860"/>
            <a:ext cx="309634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u-H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Unmanned</a:t>
            </a:r>
            <a:r>
              <a:rPr lang="hu-H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Undersea</a:t>
            </a:r>
            <a:r>
              <a:rPr lang="hu-H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Vehicles</a:t>
            </a:r>
            <a:r>
              <a:rPr lang="hu-H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hu-HU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u-H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(UUV)</a:t>
            </a:r>
          </a:p>
        </p:txBody>
      </p:sp>
      <p:pic>
        <p:nvPicPr>
          <p:cNvPr id="9" name="Kép 8">
            <a:extLst>
              <a:ext uri="{FF2B5EF4-FFF2-40B4-BE49-F238E27FC236}">
                <a16:creationId xmlns:a16="http://schemas.microsoft.com/office/drawing/2014/main" xmlns="" id="{BEB6515B-FBE9-1464-7098-4B43DE9F90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9592" y="4206525"/>
            <a:ext cx="3348556" cy="2102795"/>
          </a:xfrm>
          <a:prstGeom prst="rect">
            <a:avLst/>
          </a:prstGeom>
        </p:spPr>
      </p:pic>
      <p:sp>
        <p:nvSpPr>
          <p:cNvPr id="10" name="Szövegdoboz 9">
            <a:extLst>
              <a:ext uri="{FF2B5EF4-FFF2-40B4-BE49-F238E27FC236}">
                <a16:creationId xmlns:a16="http://schemas.microsoft.com/office/drawing/2014/main" xmlns="" id="{D819032B-166B-1E76-7CEF-1866847AA376}"/>
              </a:ext>
            </a:extLst>
          </p:cNvPr>
          <p:cNvSpPr txBox="1"/>
          <p:nvPr/>
        </p:nvSpPr>
        <p:spPr>
          <a:xfrm>
            <a:off x="4572000" y="5003884"/>
            <a:ext cx="43204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u-H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Autonomous</a:t>
            </a:r>
            <a:r>
              <a:rPr lang="hu-H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Unmanned</a:t>
            </a:r>
            <a:r>
              <a:rPr lang="hu-H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Vehicle</a:t>
            </a:r>
            <a:r>
              <a:rPr lang="hu-H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(AUV)</a:t>
            </a:r>
          </a:p>
        </p:txBody>
      </p:sp>
    </p:spTree>
    <p:extLst>
      <p:ext uri="{BB962C8B-B14F-4D97-AF65-F5344CB8AC3E}">
        <p14:creationId xmlns:p14="http://schemas.microsoft.com/office/powerpoint/2010/main" val="40812161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zövegdoboz 7"/>
          <p:cNvSpPr txBox="1"/>
          <p:nvPr/>
        </p:nvSpPr>
        <p:spPr>
          <a:xfrm>
            <a:off x="683568" y="2453987"/>
            <a:ext cx="8280920" cy="166199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ctr"/>
            <a:r>
              <a:rPr lang="hu-HU" sz="5400" b="1" dirty="0">
                <a:latin typeface="Times New Roman" pitchFamily="18" charset="0"/>
                <a:cs typeface="Times New Roman" pitchFamily="18" charset="0"/>
              </a:rPr>
              <a:t>DRONE,</a:t>
            </a:r>
            <a:br>
              <a:rPr lang="hu-HU" sz="5400" b="1" dirty="0">
                <a:latin typeface="Times New Roman" pitchFamily="18" charset="0"/>
                <a:cs typeface="Times New Roman" pitchFamily="18" charset="0"/>
              </a:rPr>
            </a:br>
            <a:r>
              <a:rPr lang="hu-HU" sz="5400" i="1" dirty="0" err="1">
                <a:latin typeface="Times New Roman" pitchFamily="18" charset="0"/>
                <a:cs typeface="Times New Roman" pitchFamily="18" charset="0"/>
              </a:rPr>
              <a:t>than</a:t>
            </a:r>
            <a:r>
              <a:rPr lang="hu-HU" sz="5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u-HU" sz="5400" i="1" dirty="0" err="1">
                <a:latin typeface="Times New Roman" pitchFamily="18" charset="0"/>
                <a:cs typeface="Times New Roman" pitchFamily="18" charset="0"/>
              </a:rPr>
              <a:t>satelitte</a:t>
            </a:r>
            <a:r>
              <a:rPr lang="hu-HU" sz="5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u-HU" sz="5400" i="1" dirty="0" err="1">
                <a:latin typeface="Times New Roman" pitchFamily="18" charset="0"/>
                <a:cs typeface="Times New Roman" pitchFamily="18" charset="0"/>
              </a:rPr>
              <a:t>user</a:t>
            </a:r>
            <a:endParaRPr lang="en-US" sz="4000" i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15718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>
            <a:extLst>
              <a:ext uri="{FF2B5EF4-FFF2-40B4-BE49-F238E27FC236}">
                <a16:creationId xmlns:a16="http://schemas.microsoft.com/office/drawing/2014/main" xmlns="" id="{B14B4AAD-3907-0824-D7D2-762B46F93F5C}"/>
              </a:ext>
            </a:extLst>
          </p:cNvPr>
          <p:cNvSpPr txBox="1"/>
          <p:nvPr/>
        </p:nvSpPr>
        <p:spPr>
          <a:xfrm>
            <a:off x="539552" y="332656"/>
            <a:ext cx="8604448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ctr"/>
            <a:r>
              <a:rPr lang="hu-HU" sz="3200" b="1" dirty="0">
                <a:latin typeface="Times New Roman" pitchFamily="18" charset="0"/>
                <a:cs typeface="Times New Roman" pitchFamily="18" charset="0"/>
              </a:rPr>
              <a:t>SATELITTE REMOTE CONTROL 750 KM</a:t>
            </a:r>
            <a:endParaRPr lang="en-US" sz="2000" i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Szövegdoboz 17">
            <a:extLst>
              <a:ext uri="{FF2B5EF4-FFF2-40B4-BE49-F238E27FC236}">
                <a16:creationId xmlns:a16="http://schemas.microsoft.com/office/drawing/2014/main" xmlns="" id="{39EF6F9E-C645-D1FC-72C2-C4BEF5BA722D}"/>
              </a:ext>
            </a:extLst>
          </p:cNvPr>
          <p:cNvSpPr txBox="1"/>
          <p:nvPr/>
        </p:nvSpPr>
        <p:spPr>
          <a:xfrm>
            <a:off x="536072" y="6494440"/>
            <a:ext cx="82844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u-HU" sz="1200" i="1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https://www.marinelink.com/news/autonomous-containership-trialed-japan-496468</a:t>
            </a:r>
            <a:endParaRPr lang="hu-HU" sz="1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xmlns="" id="{99D9F14B-08F5-AC53-C643-DFCCF4A5BDB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6065"/>
          <a:stretch/>
        </p:blipFill>
        <p:spPr>
          <a:xfrm>
            <a:off x="561232" y="980728"/>
            <a:ext cx="8403256" cy="5281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12719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>
            <a:extLst>
              <a:ext uri="{FF2B5EF4-FFF2-40B4-BE49-F238E27FC236}">
                <a16:creationId xmlns:a16="http://schemas.microsoft.com/office/drawing/2014/main" xmlns="" id="{B14B4AAD-3907-0824-D7D2-762B46F93F5C}"/>
              </a:ext>
            </a:extLst>
          </p:cNvPr>
          <p:cNvSpPr txBox="1"/>
          <p:nvPr/>
        </p:nvSpPr>
        <p:spPr>
          <a:xfrm>
            <a:off x="539552" y="332656"/>
            <a:ext cx="8604448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ctr"/>
            <a:r>
              <a:rPr lang="hu-HU" sz="3200" b="1" dirty="0">
                <a:latin typeface="Times New Roman" pitchFamily="18" charset="0"/>
                <a:cs typeface="Times New Roman" pitchFamily="18" charset="0"/>
              </a:rPr>
              <a:t>AID EMERGENCY RESPONSE</a:t>
            </a:r>
            <a:br>
              <a:rPr lang="hu-HU" sz="3200" b="1" dirty="0">
                <a:latin typeface="Times New Roman" pitchFamily="18" charset="0"/>
                <a:cs typeface="Times New Roman" pitchFamily="18" charset="0"/>
              </a:rPr>
            </a:br>
            <a:r>
              <a:rPr lang="hu-HU" sz="2400" i="1" dirty="0" err="1">
                <a:latin typeface="Times New Roman" pitchFamily="18" charset="0"/>
                <a:cs typeface="Times New Roman" pitchFamily="18" charset="0"/>
              </a:rPr>
              <a:t>with</a:t>
            </a:r>
            <a:r>
              <a:rPr lang="hu-HU" sz="2400" i="1" dirty="0">
                <a:latin typeface="Times New Roman" pitchFamily="18" charset="0"/>
                <a:cs typeface="Times New Roman" pitchFamily="18" charset="0"/>
              </a:rPr>
              <a:t> 5G/SATELITTE</a:t>
            </a:r>
            <a:endParaRPr lang="en-US" sz="2000" i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Szövegdoboz 17">
            <a:extLst>
              <a:ext uri="{FF2B5EF4-FFF2-40B4-BE49-F238E27FC236}">
                <a16:creationId xmlns:a16="http://schemas.microsoft.com/office/drawing/2014/main" xmlns="" id="{39EF6F9E-C645-D1FC-72C2-C4BEF5BA722D}"/>
              </a:ext>
            </a:extLst>
          </p:cNvPr>
          <p:cNvSpPr txBox="1"/>
          <p:nvPr/>
        </p:nvSpPr>
        <p:spPr>
          <a:xfrm>
            <a:off x="536072" y="6494440"/>
            <a:ext cx="82844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u-HU" sz="1200" i="1" dirty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https://dronedj.com/2023/05/18/nokia-5g-drone-belgium-citymesh/</a:t>
            </a:r>
            <a:endParaRPr lang="hu-HU" sz="1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xmlns="" id="{AFF1EDD0-8F6F-0EB7-B04F-C83E95EE83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072" y="1340768"/>
            <a:ext cx="8532148" cy="446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5224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>
            <a:extLst>
              <a:ext uri="{FF2B5EF4-FFF2-40B4-BE49-F238E27FC236}">
                <a16:creationId xmlns:a16="http://schemas.microsoft.com/office/drawing/2014/main" xmlns="" id="{B14B4AAD-3907-0824-D7D2-762B46F93F5C}"/>
              </a:ext>
            </a:extLst>
          </p:cNvPr>
          <p:cNvSpPr txBox="1"/>
          <p:nvPr/>
        </p:nvSpPr>
        <p:spPr>
          <a:xfrm>
            <a:off x="539552" y="332656"/>
            <a:ext cx="8604448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ctr"/>
            <a:r>
              <a:rPr lang="hu-HU" sz="3200" b="1" dirty="0">
                <a:latin typeface="Times New Roman" pitchFamily="18" charset="0"/>
                <a:cs typeface="Times New Roman" pitchFamily="18" charset="0"/>
              </a:rPr>
              <a:t>SATELITTE/5G REMOTE CONTROL</a:t>
            </a:r>
            <a:endParaRPr lang="en-US" sz="20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Szövegdoboz 17">
            <a:extLst>
              <a:ext uri="{FF2B5EF4-FFF2-40B4-BE49-F238E27FC236}">
                <a16:creationId xmlns:a16="http://schemas.microsoft.com/office/drawing/2014/main" xmlns="" id="{39EF6F9E-C645-D1FC-72C2-C4BEF5BA722D}"/>
              </a:ext>
            </a:extLst>
          </p:cNvPr>
          <p:cNvSpPr txBox="1"/>
          <p:nvPr/>
        </p:nvSpPr>
        <p:spPr>
          <a:xfrm>
            <a:off x="536072" y="6494440"/>
            <a:ext cx="82844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u-HU" sz="1200" i="1" dirty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https://uavcoach.com/hyundai-hydrogen-drones/</a:t>
            </a:r>
            <a:endParaRPr lang="hu-HU" sz="1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Kép 2">
            <a:extLst>
              <a:ext uri="{FF2B5EF4-FFF2-40B4-BE49-F238E27FC236}">
                <a16:creationId xmlns:a16="http://schemas.microsoft.com/office/drawing/2014/main" xmlns="" id="{E959C02B-F01C-DC31-EB81-72F0CA7245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9113" y="870378"/>
            <a:ext cx="7347343" cy="5438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27205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>
            <a:extLst>
              <a:ext uri="{FF2B5EF4-FFF2-40B4-BE49-F238E27FC236}">
                <a16:creationId xmlns:a16="http://schemas.microsoft.com/office/drawing/2014/main" xmlns="" id="{B14B4AAD-3907-0824-D7D2-762B46F93F5C}"/>
              </a:ext>
            </a:extLst>
          </p:cNvPr>
          <p:cNvSpPr txBox="1"/>
          <p:nvPr/>
        </p:nvSpPr>
        <p:spPr>
          <a:xfrm>
            <a:off x="539552" y="332656"/>
            <a:ext cx="8604448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ctr"/>
            <a:r>
              <a:rPr lang="hu-HU" sz="3200" b="1" dirty="0">
                <a:latin typeface="Times New Roman" pitchFamily="18" charset="0"/>
                <a:cs typeface="Times New Roman" pitchFamily="18" charset="0"/>
              </a:rPr>
              <a:t>NASA FINDER, NEPAL, 2015.</a:t>
            </a:r>
            <a:endParaRPr lang="en-US" sz="20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Szövegdoboz 17">
            <a:extLst>
              <a:ext uri="{FF2B5EF4-FFF2-40B4-BE49-F238E27FC236}">
                <a16:creationId xmlns:a16="http://schemas.microsoft.com/office/drawing/2014/main" xmlns="" id="{39EF6F9E-C645-D1FC-72C2-C4BEF5BA722D}"/>
              </a:ext>
            </a:extLst>
          </p:cNvPr>
          <p:cNvSpPr txBox="1"/>
          <p:nvPr/>
        </p:nvSpPr>
        <p:spPr>
          <a:xfrm>
            <a:off x="536072" y="6494440"/>
            <a:ext cx="82844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u-HU" sz="1200" i="1" dirty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https://www.space.com/nasa-tech-helps-turkey-earthquake-rescue-effort</a:t>
            </a:r>
            <a:endParaRPr lang="hu-HU" sz="1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xmlns="" id="{BD893948-E26E-9BB1-EB45-713234F0D3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576" y="866761"/>
            <a:ext cx="8064896" cy="5483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11760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>
            <a:extLst>
              <a:ext uri="{FF2B5EF4-FFF2-40B4-BE49-F238E27FC236}">
                <a16:creationId xmlns:a16="http://schemas.microsoft.com/office/drawing/2014/main" xmlns="" id="{B14B4AAD-3907-0824-D7D2-762B46F93F5C}"/>
              </a:ext>
            </a:extLst>
          </p:cNvPr>
          <p:cNvSpPr txBox="1"/>
          <p:nvPr/>
        </p:nvSpPr>
        <p:spPr>
          <a:xfrm>
            <a:off x="539552" y="332656"/>
            <a:ext cx="8604448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ctr"/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EARTHQUAKE RESCUE RADAR</a:t>
            </a:r>
            <a:r>
              <a:rPr lang="hu-HU" sz="3200" b="1" dirty="0">
                <a:latin typeface="Times New Roman" pitchFamily="18" charset="0"/>
                <a:cs typeface="Times New Roman" pitchFamily="18" charset="0"/>
              </a:rPr>
              <a:t>, 2023.</a:t>
            </a:r>
            <a:endParaRPr lang="en-US" sz="20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Szövegdoboz 17">
            <a:extLst>
              <a:ext uri="{FF2B5EF4-FFF2-40B4-BE49-F238E27FC236}">
                <a16:creationId xmlns:a16="http://schemas.microsoft.com/office/drawing/2014/main" xmlns="" id="{39EF6F9E-C645-D1FC-72C2-C4BEF5BA722D}"/>
              </a:ext>
            </a:extLst>
          </p:cNvPr>
          <p:cNvSpPr txBox="1"/>
          <p:nvPr/>
        </p:nvSpPr>
        <p:spPr>
          <a:xfrm>
            <a:off x="536072" y="6494440"/>
            <a:ext cx="82844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u-HU" sz="1200" i="1" dirty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https://topskytech.en.made-in-china.com/product/dvUmcfeVaDRE/China-Breathe-Detection-Life-Rescue-Radar-Detector.html</a:t>
            </a:r>
            <a:endParaRPr lang="hu-HU" sz="1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xmlns="" id="{1811F21D-8F4B-7A7E-E229-6F3AAB63E93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5436"/>
          <a:stretch/>
        </p:blipFill>
        <p:spPr>
          <a:xfrm>
            <a:off x="536072" y="836711"/>
            <a:ext cx="8500424" cy="5391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282408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6813</TotalTime>
  <Words>174</Words>
  <Application>Microsoft Office PowerPoint</Application>
  <PresentationFormat>Diavetítés a képernyőre (4:3 oldalarány)</PresentationFormat>
  <Paragraphs>40</Paragraphs>
  <Slides>17</Slides>
  <Notes>1</Notes>
  <HiddenSlides>0</HiddenSlides>
  <MMClips>0</MMClips>
  <ScaleCrop>false</ScaleCrop>
  <HeadingPairs>
    <vt:vector size="4" baseType="variant">
      <vt:variant>
        <vt:lpstr>Téma</vt:lpstr>
      </vt:variant>
      <vt:variant>
        <vt:i4>1</vt:i4>
      </vt:variant>
      <vt:variant>
        <vt:lpstr>Diacímek</vt:lpstr>
      </vt:variant>
      <vt:variant>
        <vt:i4>17</vt:i4>
      </vt:variant>
    </vt:vector>
  </HeadingPairs>
  <TitlesOfParts>
    <vt:vector size="18" baseType="lpstr">
      <vt:lpstr>Office-téma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</vt:vector>
  </TitlesOfParts>
  <Company>MÁV Zrt.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bemutató</dc:title>
  <dc:creator>Kása Attila</dc:creator>
  <cp:lastModifiedBy>Sahin Georgina</cp:lastModifiedBy>
  <cp:revision>481</cp:revision>
  <dcterms:created xsi:type="dcterms:W3CDTF">2016-08-05T08:20:23Z</dcterms:created>
  <dcterms:modified xsi:type="dcterms:W3CDTF">2023-07-17T02:37:11Z</dcterms:modified>
</cp:coreProperties>
</file>