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9"/>
  </p:notesMasterIdLst>
  <p:sldIdLst>
    <p:sldId id="256" r:id="rId7"/>
    <p:sldId id="4386" r:id="rId8"/>
    <p:sldId id="4377" r:id="rId9"/>
    <p:sldId id="4388" r:id="rId10"/>
    <p:sldId id="4387" r:id="rId11"/>
    <p:sldId id="4390" r:id="rId12"/>
    <p:sldId id="4380" r:id="rId13"/>
    <p:sldId id="4381" r:id="rId14"/>
    <p:sldId id="4382" r:id="rId15"/>
    <p:sldId id="4389" r:id="rId16"/>
    <p:sldId id="4383" r:id="rId17"/>
    <p:sldId id="258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SPA" initials="EUSPA" lastIdx="7" clrIdx="0">
    <p:extLst>
      <p:ext uri="{19B8F6BF-5375-455C-9EA6-DF929625EA0E}">
        <p15:presenceInfo xmlns:p15="http://schemas.microsoft.com/office/powerpoint/2012/main" userId="EUSPA" providerId="None"/>
      </p:ext>
    </p:extLst>
  </p:cmAuthor>
  <p:cmAuthor id="2" name="GARCIA HERNANDEZ Cristina EXT" initials="GHCE" lastIdx="6" clrIdx="1">
    <p:extLst>
      <p:ext uri="{19B8F6BF-5375-455C-9EA6-DF929625EA0E}">
        <p15:presenceInfo xmlns:p15="http://schemas.microsoft.com/office/powerpoint/2012/main" userId="S-1-5-21-4284197286-693118974-3639419269-25612" providerId="AD"/>
      </p:ext>
    </p:extLst>
  </p:cmAuthor>
  <p:cmAuthor id="3" name="BLASI Reinhard" initials="BR" lastIdx="1" clrIdx="2">
    <p:extLst>
      <p:ext uri="{19B8F6BF-5375-455C-9EA6-DF929625EA0E}">
        <p15:presenceInfo xmlns:p15="http://schemas.microsoft.com/office/powerpoint/2012/main" userId="S-1-5-21-4284197286-693118974-3639419269-2108" providerId="AD"/>
      </p:ext>
    </p:extLst>
  </p:cmAuthor>
  <p:cmAuthor id="4" name="VERLINDEN Tania (HOME)" initials="VT(" lastIdx="2" clrIdx="3">
    <p:extLst>
      <p:ext uri="{19B8F6BF-5375-455C-9EA6-DF929625EA0E}">
        <p15:presenceInfo xmlns:p15="http://schemas.microsoft.com/office/powerpoint/2012/main" userId="S-1-5-21-1606980848-2025429265-839522115-385539" providerId="AD"/>
      </p:ext>
    </p:extLst>
  </p:cmAuthor>
  <p:cmAuthor id="5" name="JELINKOVA Nikola EXT" initials="JNE" lastIdx="1" clrIdx="4">
    <p:extLst>
      <p:ext uri="{19B8F6BF-5375-455C-9EA6-DF929625EA0E}">
        <p15:presenceInfo xmlns:p15="http://schemas.microsoft.com/office/powerpoint/2012/main" userId="S-1-5-21-4284197286-693118974-3639419269-30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0"/>
    <a:srgbClr val="0070C0"/>
    <a:srgbClr val="2A93FB"/>
    <a:srgbClr val="7D1E34"/>
    <a:srgbClr val="FAA73E"/>
    <a:srgbClr val="B5BE33"/>
    <a:srgbClr val="0E4194"/>
    <a:srgbClr val="0087CC"/>
    <a:srgbClr val="152E75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2287" autoAdjust="0"/>
  </p:normalViewPr>
  <p:slideViewPr>
    <p:cSldViewPr snapToGrid="0">
      <p:cViewPr varScale="1">
        <p:scale>
          <a:sx n="58" d="100"/>
          <a:sy n="58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2E10F-FAEF-4493-898D-DFA228FE18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150"/>
        </a:p>
      </dgm:t>
    </dgm:pt>
    <dgm:pt modelId="{DA1257AA-5013-4DA9-820C-0E10AD439160}">
      <dgm:prSet phldrT="[Text]" custT="1"/>
      <dgm:spPr/>
      <dgm:t>
        <a:bodyPr/>
        <a:lstStyle/>
        <a:p>
          <a:r>
            <a:rPr lang="en-US" sz="2400" dirty="0"/>
            <a:t>Copernicus</a:t>
          </a:r>
          <a:endParaRPr lang="en-150" sz="2400" dirty="0"/>
        </a:p>
      </dgm:t>
    </dgm:pt>
    <dgm:pt modelId="{DBC75EA7-DCCF-40DA-A3C1-1B7B9F9BFAC2}" type="parTrans" cxnId="{2BCF2FE1-E1C1-4CE1-AF53-607DD8BB792E}">
      <dgm:prSet/>
      <dgm:spPr/>
      <dgm:t>
        <a:bodyPr/>
        <a:lstStyle/>
        <a:p>
          <a:endParaRPr lang="en-150" sz="2000"/>
        </a:p>
      </dgm:t>
    </dgm:pt>
    <dgm:pt modelId="{F1EFA012-5BC4-4792-BDC1-DEE4CD6D1E9F}" type="sibTrans" cxnId="{2BCF2FE1-E1C1-4CE1-AF53-607DD8BB792E}">
      <dgm:prSet/>
      <dgm:spPr/>
      <dgm:t>
        <a:bodyPr/>
        <a:lstStyle/>
        <a:p>
          <a:endParaRPr lang="en-150" sz="2000"/>
        </a:p>
      </dgm:t>
    </dgm:pt>
    <dgm:pt modelId="{39D9336B-F938-4620-BE46-63654384F4D4}">
      <dgm:prSet phldrT="[Text]" custT="1"/>
      <dgm:spPr/>
      <dgm:t>
        <a:bodyPr/>
        <a:lstStyle/>
        <a:p>
          <a:r>
            <a:rPr lang="en-US" sz="2000" b="1" dirty="0"/>
            <a:t>Operational</a:t>
          </a:r>
          <a:r>
            <a:rPr lang="en-US" sz="2000" dirty="0"/>
            <a:t> Copernicus Services -&gt; </a:t>
          </a:r>
          <a:r>
            <a:rPr lang="en-US" sz="2000" b="1" dirty="0"/>
            <a:t>Emergency Management Service</a:t>
          </a:r>
          <a:r>
            <a:rPr lang="en-US" sz="2000" dirty="0"/>
            <a:t>, C3S etc.</a:t>
          </a:r>
          <a:endParaRPr lang="en-150" sz="2000" dirty="0"/>
        </a:p>
      </dgm:t>
    </dgm:pt>
    <dgm:pt modelId="{0919BB74-FEEA-49C5-9E33-FB2B7D86AAF4}" type="parTrans" cxnId="{6F6A9C2F-4089-4B6F-994B-FF208F0D12F8}">
      <dgm:prSet/>
      <dgm:spPr/>
      <dgm:t>
        <a:bodyPr/>
        <a:lstStyle/>
        <a:p>
          <a:endParaRPr lang="en-150" sz="2000"/>
        </a:p>
      </dgm:t>
    </dgm:pt>
    <dgm:pt modelId="{EA11D2DA-6B80-4800-8403-103C47E0C334}" type="sibTrans" cxnId="{6F6A9C2F-4089-4B6F-994B-FF208F0D12F8}">
      <dgm:prSet/>
      <dgm:spPr/>
      <dgm:t>
        <a:bodyPr/>
        <a:lstStyle/>
        <a:p>
          <a:endParaRPr lang="en-150" sz="2000"/>
        </a:p>
      </dgm:t>
    </dgm:pt>
    <dgm:pt modelId="{1B2216F1-CFBB-4868-96B9-B5E0583D0F14}">
      <dgm:prSet phldrT="[Text]" custT="1"/>
      <dgm:spPr/>
      <dgm:t>
        <a:bodyPr/>
        <a:lstStyle/>
        <a:p>
          <a:r>
            <a:rPr lang="en-US" sz="2400" dirty="0"/>
            <a:t>Galileo/EGNOS</a:t>
          </a:r>
          <a:endParaRPr lang="en-150" sz="2400" dirty="0"/>
        </a:p>
      </dgm:t>
    </dgm:pt>
    <dgm:pt modelId="{E75E7B99-1E3F-4172-82BE-F5268DAF784A}" type="parTrans" cxnId="{9DDE76E2-792C-403E-A385-B9FF49355ED8}">
      <dgm:prSet/>
      <dgm:spPr/>
      <dgm:t>
        <a:bodyPr/>
        <a:lstStyle/>
        <a:p>
          <a:endParaRPr lang="en-150" sz="2000"/>
        </a:p>
      </dgm:t>
    </dgm:pt>
    <dgm:pt modelId="{047A4341-878D-4387-B362-39B9E66C2381}" type="sibTrans" cxnId="{9DDE76E2-792C-403E-A385-B9FF49355ED8}">
      <dgm:prSet/>
      <dgm:spPr/>
      <dgm:t>
        <a:bodyPr/>
        <a:lstStyle/>
        <a:p>
          <a:endParaRPr lang="en-150" sz="2000"/>
        </a:p>
      </dgm:t>
    </dgm:pt>
    <dgm:pt modelId="{3C68AFCE-F98B-43DB-BB94-40D7CEA5CF26}">
      <dgm:prSet phldrT="[Text]" custT="1"/>
      <dgm:spPr/>
      <dgm:t>
        <a:bodyPr/>
        <a:lstStyle/>
        <a:p>
          <a:r>
            <a:rPr lang="en-US" sz="2000" b="1" dirty="0"/>
            <a:t>Supporting downstream development </a:t>
          </a:r>
          <a:r>
            <a:rPr lang="en-US" sz="2000" dirty="0"/>
            <a:t>with cloud-based infrastructure</a:t>
          </a:r>
          <a:endParaRPr lang="en-150" sz="2000" dirty="0"/>
        </a:p>
      </dgm:t>
    </dgm:pt>
    <dgm:pt modelId="{85F07326-E61A-4877-A943-9C0CEA21DECD}" type="parTrans" cxnId="{2EAA454F-B179-4FB3-8F02-B9701451E367}">
      <dgm:prSet/>
      <dgm:spPr/>
      <dgm:t>
        <a:bodyPr/>
        <a:lstStyle/>
        <a:p>
          <a:endParaRPr lang="en-150" sz="2000"/>
        </a:p>
      </dgm:t>
    </dgm:pt>
    <dgm:pt modelId="{6F20DCC0-79D6-4001-BB7E-7711B8236AFB}" type="sibTrans" cxnId="{2EAA454F-B179-4FB3-8F02-B9701451E367}">
      <dgm:prSet/>
      <dgm:spPr/>
      <dgm:t>
        <a:bodyPr/>
        <a:lstStyle/>
        <a:p>
          <a:endParaRPr lang="en-150" sz="2000"/>
        </a:p>
      </dgm:t>
    </dgm:pt>
    <dgm:pt modelId="{C56FF575-39CB-4032-A249-64C5A88E51B5}">
      <dgm:prSet phldrT="[Text]" custT="1"/>
      <dgm:spPr/>
      <dgm:t>
        <a:bodyPr/>
        <a:lstStyle/>
        <a:p>
          <a:r>
            <a:rPr lang="en-US" sz="2000" b="1" dirty="0"/>
            <a:t>Navigating</a:t>
          </a:r>
          <a:r>
            <a:rPr lang="en-US" sz="2000" dirty="0"/>
            <a:t> responders (and vehicles/drones) on the field</a:t>
          </a:r>
          <a:endParaRPr lang="en-150" sz="2000" dirty="0"/>
        </a:p>
      </dgm:t>
    </dgm:pt>
    <dgm:pt modelId="{A49106A1-4F1D-4258-AB41-8DFE9000CB7E}" type="parTrans" cxnId="{189825B7-05A7-45C8-AB30-086F67C5D6E5}">
      <dgm:prSet/>
      <dgm:spPr/>
      <dgm:t>
        <a:bodyPr/>
        <a:lstStyle/>
        <a:p>
          <a:endParaRPr lang="en-150" sz="2000"/>
        </a:p>
      </dgm:t>
    </dgm:pt>
    <dgm:pt modelId="{7C3A78E3-3ED0-4A35-AB63-7257969E9B06}" type="sibTrans" cxnId="{189825B7-05A7-45C8-AB30-086F67C5D6E5}">
      <dgm:prSet/>
      <dgm:spPr/>
      <dgm:t>
        <a:bodyPr/>
        <a:lstStyle/>
        <a:p>
          <a:endParaRPr lang="en-150" sz="2000"/>
        </a:p>
      </dgm:t>
    </dgm:pt>
    <dgm:pt modelId="{1F08998A-4C1B-4C4F-A3F8-0B42C1309CDE}">
      <dgm:prSet phldrT="[Text]" custT="1"/>
      <dgm:spPr/>
      <dgm:t>
        <a:bodyPr/>
        <a:lstStyle/>
        <a:p>
          <a:r>
            <a:rPr lang="en-US" sz="2000" b="1" i="0" dirty="0"/>
            <a:t>Receivers</a:t>
          </a:r>
          <a:r>
            <a:rPr lang="en-US" sz="2000" b="0" i="0" dirty="0"/>
            <a:t> accurately detect earthquakes, landslides, land deformations etc.</a:t>
          </a:r>
          <a:endParaRPr lang="en-150" sz="2000" dirty="0"/>
        </a:p>
      </dgm:t>
    </dgm:pt>
    <dgm:pt modelId="{F52909CD-E1EE-4404-AD70-4228D03A2617}" type="parTrans" cxnId="{DCBC498B-B1F8-4F97-9CC8-5D1658301AB1}">
      <dgm:prSet/>
      <dgm:spPr/>
      <dgm:t>
        <a:bodyPr/>
        <a:lstStyle/>
        <a:p>
          <a:endParaRPr lang="en-150" sz="2000"/>
        </a:p>
      </dgm:t>
    </dgm:pt>
    <dgm:pt modelId="{38D3FB50-9A14-44D4-8CAA-B4EC26178A0D}" type="sibTrans" cxnId="{DCBC498B-B1F8-4F97-9CC8-5D1658301AB1}">
      <dgm:prSet/>
      <dgm:spPr/>
      <dgm:t>
        <a:bodyPr/>
        <a:lstStyle/>
        <a:p>
          <a:endParaRPr lang="en-150" sz="2000"/>
        </a:p>
      </dgm:t>
    </dgm:pt>
    <dgm:pt modelId="{AFAC521E-EFE1-4EAB-8EBF-2EE89D91ACC6}">
      <dgm:prSet phldrT="[Text]" custT="1"/>
      <dgm:spPr/>
      <dgm:t>
        <a:bodyPr/>
        <a:lstStyle/>
        <a:p>
          <a:r>
            <a:rPr lang="en-US" sz="2000" dirty="0"/>
            <a:t>Enable crowdsourcing applications (geo-tagged images)</a:t>
          </a:r>
          <a:endParaRPr lang="en-150" sz="2000" dirty="0"/>
        </a:p>
      </dgm:t>
    </dgm:pt>
    <dgm:pt modelId="{C5DA1048-ED19-44BE-B6BD-E71CA36ADE85}" type="parTrans" cxnId="{81E7512C-481A-433A-B5B5-6082B2D9D3C4}">
      <dgm:prSet/>
      <dgm:spPr/>
      <dgm:t>
        <a:bodyPr/>
        <a:lstStyle/>
        <a:p>
          <a:endParaRPr lang="en-150" sz="2000"/>
        </a:p>
      </dgm:t>
    </dgm:pt>
    <dgm:pt modelId="{5ECEE8DC-C427-4D5F-BFC8-3124AE8B48B2}" type="sibTrans" cxnId="{81E7512C-481A-433A-B5B5-6082B2D9D3C4}">
      <dgm:prSet/>
      <dgm:spPr/>
      <dgm:t>
        <a:bodyPr/>
        <a:lstStyle/>
        <a:p>
          <a:endParaRPr lang="en-150" sz="2000"/>
        </a:p>
      </dgm:t>
    </dgm:pt>
    <dgm:pt modelId="{A215E609-38F7-4DD2-B71C-DEA51D4862E7}">
      <dgm:prSet custT="1"/>
      <dgm:spPr/>
      <dgm:t>
        <a:bodyPr/>
        <a:lstStyle/>
        <a:p>
          <a:r>
            <a:rPr lang="en-US" sz="2400" dirty="0"/>
            <a:t>GOVSATCOM/IRIS</a:t>
          </a:r>
          <a:r>
            <a:rPr lang="en-US" sz="2400" baseline="30000" dirty="0"/>
            <a:t>2</a:t>
          </a:r>
          <a:endParaRPr lang="en-150" sz="2400" baseline="30000" dirty="0"/>
        </a:p>
      </dgm:t>
    </dgm:pt>
    <dgm:pt modelId="{7A64959E-B2F6-48FD-9147-A84A7A2551AC}" type="parTrans" cxnId="{FC3EC7CC-A801-4076-98C8-A3705613A218}">
      <dgm:prSet/>
      <dgm:spPr/>
      <dgm:t>
        <a:bodyPr/>
        <a:lstStyle/>
        <a:p>
          <a:endParaRPr lang="en-150" sz="2000"/>
        </a:p>
      </dgm:t>
    </dgm:pt>
    <dgm:pt modelId="{D6B5C8C5-806F-4717-88C0-03B370258597}" type="sibTrans" cxnId="{FC3EC7CC-A801-4076-98C8-A3705613A218}">
      <dgm:prSet/>
      <dgm:spPr/>
      <dgm:t>
        <a:bodyPr/>
        <a:lstStyle/>
        <a:p>
          <a:endParaRPr lang="en-150" sz="2000"/>
        </a:p>
      </dgm:t>
    </dgm:pt>
    <dgm:pt modelId="{EC0D2144-D208-4B06-9205-FF6F493A5288}">
      <dgm:prSet custT="1"/>
      <dgm:spPr/>
      <dgm:t>
        <a:bodyPr/>
        <a:lstStyle/>
        <a:p>
          <a:r>
            <a:rPr lang="en-US" sz="2000" b="1" i="0" dirty="0"/>
            <a:t>Connectivity</a:t>
          </a:r>
          <a:r>
            <a:rPr lang="en-US" sz="2000" b="0" i="0" dirty="0"/>
            <a:t> to first responders and humanitarian aid actors, enabling secure and resilient communication and data transmission services</a:t>
          </a:r>
          <a:br>
            <a:rPr lang="en-US" sz="2000" dirty="0"/>
          </a:br>
          <a:endParaRPr lang="en-150" sz="2000" dirty="0"/>
        </a:p>
      </dgm:t>
    </dgm:pt>
    <dgm:pt modelId="{1FE81B94-1782-4447-A7A4-1AD20FFF29F7}" type="parTrans" cxnId="{C7FF0285-CF6E-4ED2-85E2-0C2B123FD971}">
      <dgm:prSet/>
      <dgm:spPr/>
      <dgm:t>
        <a:bodyPr/>
        <a:lstStyle/>
        <a:p>
          <a:endParaRPr lang="en-150" sz="2000"/>
        </a:p>
      </dgm:t>
    </dgm:pt>
    <dgm:pt modelId="{9AA3FC1E-9335-42FA-A49C-B42DF495D120}" type="sibTrans" cxnId="{C7FF0285-CF6E-4ED2-85E2-0C2B123FD971}">
      <dgm:prSet/>
      <dgm:spPr/>
      <dgm:t>
        <a:bodyPr/>
        <a:lstStyle/>
        <a:p>
          <a:endParaRPr lang="en-150" sz="2000"/>
        </a:p>
      </dgm:t>
    </dgm:pt>
    <dgm:pt modelId="{DD1E1695-58F7-47EA-9CAC-5481966A7210}">
      <dgm:prSet phldrT="[Text]" custT="1"/>
      <dgm:spPr/>
      <dgm:t>
        <a:bodyPr/>
        <a:lstStyle/>
        <a:p>
          <a:r>
            <a:rPr lang="en-US" sz="2000" dirty="0"/>
            <a:t>Delivering a treasure of </a:t>
          </a:r>
          <a:r>
            <a:rPr lang="en-US" sz="2000" b="1" dirty="0"/>
            <a:t>free, open and accessible Copernicus data to understand and quantify risk - detect and monitor hazards</a:t>
          </a:r>
          <a:endParaRPr lang="en-150" sz="2000" dirty="0"/>
        </a:p>
      </dgm:t>
    </dgm:pt>
    <dgm:pt modelId="{01E2D244-51CB-4935-979A-9017C6C1C179}" type="parTrans" cxnId="{D6B5A378-CEBE-455E-A720-DA77C1473341}">
      <dgm:prSet/>
      <dgm:spPr/>
      <dgm:t>
        <a:bodyPr/>
        <a:lstStyle/>
        <a:p>
          <a:endParaRPr lang="en-150"/>
        </a:p>
      </dgm:t>
    </dgm:pt>
    <dgm:pt modelId="{605FD6CE-F5C9-4319-97AF-EFF73593F34B}" type="sibTrans" cxnId="{D6B5A378-CEBE-455E-A720-DA77C1473341}">
      <dgm:prSet/>
      <dgm:spPr/>
      <dgm:t>
        <a:bodyPr/>
        <a:lstStyle/>
        <a:p>
          <a:endParaRPr lang="en-150"/>
        </a:p>
      </dgm:t>
    </dgm:pt>
    <dgm:pt modelId="{FB657FC4-6399-4D6A-9612-E0013BEE9CF3}" type="pres">
      <dgm:prSet presAssocID="{2EA2E10F-FAEF-4493-898D-DFA228FE1837}" presName="linear" presStyleCnt="0">
        <dgm:presLayoutVars>
          <dgm:animLvl val="lvl"/>
          <dgm:resizeHandles val="exact"/>
        </dgm:presLayoutVars>
      </dgm:prSet>
      <dgm:spPr/>
    </dgm:pt>
    <dgm:pt modelId="{0CCB9BBC-546A-464C-A394-BE99FC422A6E}" type="pres">
      <dgm:prSet presAssocID="{DA1257AA-5013-4DA9-820C-0E10AD4391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D15DCB-A85C-4641-ABF4-7804D814A31A}" type="pres">
      <dgm:prSet presAssocID="{DA1257AA-5013-4DA9-820C-0E10AD439160}" presName="childText" presStyleLbl="revTx" presStyleIdx="0" presStyleCnt="3">
        <dgm:presLayoutVars>
          <dgm:bulletEnabled val="1"/>
        </dgm:presLayoutVars>
      </dgm:prSet>
      <dgm:spPr/>
    </dgm:pt>
    <dgm:pt modelId="{E4B683AA-1AE5-451F-8DB5-5AA34BC97D7F}" type="pres">
      <dgm:prSet presAssocID="{1B2216F1-CFBB-4868-96B9-B5E0583D0F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6A9A9F-D672-459D-8BDE-27948BF220DD}" type="pres">
      <dgm:prSet presAssocID="{1B2216F1-CFBB-4868-96B9-B5E0583D0F14}" presName="childText" presStyleLbl="revTx" presStyleIdx="1" presStyleCnt="3">
        <dgm:presLayoutVars>
          <dgm:bulletEnabled val="1"/>
        </dgm:presLayoutVars>
      </dgm:prSet>
      <dgm:spPr/>
    </dgm:pt>
    <dgm:pt modelId="{2CAFFDE7-97F4-4866-AF9D-8C12BC1D950F}" type="pres">
      <dgm:prSet presAssocID="{A215E609-38F7-4DD2-B71C-DEA51D4862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10DEA1-A711-4A5E-8ECA-A6F58AA73A48}" type="pres">
      <dgm:prSet presAssocID="{A215E609-38F7-4DD2-B71C-DEA51D4862E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1E7512C-481A-433A-B5B5-6082B2D9D3C4}" srcId="{1B2216F1-CFBB-4868-96B9-B5E0583D0F14}" destId="{AFAC521E-EFE1-4EAB-8EBF-2EE89D91ACC6}" srcOrd="1" destOrd="0" parTransId="{C5DA1048-ED19-44BE-B6BD-E71CA36ADE85}" sibTransId="{5ECEE8DC-C427-4D5F-BFC8-3124AE8B48B2}"/>
    <dgm:cxn modelId="{6F6A9C2F-4089-4B6F-994B-FF208F0D12F8}" srcId="{DA1257AA-5013-4DA9-820C-0E10AD439160}" destId="{39D9336B-F938-4620-BE46-63654384F4D4}" srcOrd="1" destOrd="0" parTransId="{0919BB74-FEEA-49C5-9E33-FB2B7D86AAF4}" sibTransId="{EA11D2DA-6B80-4800-8403-103C47E0C334}"/>
    <dgm:cxn modelId="{BC2CAE3C-8F15-42A2-BC45-13BB15656755}" type="presOf" srcId="{AFAC521E-EFE1-4EAB-8EBF-2EE89D91ACC6}" destId="{556A9A9F-D672-459D-8BDE-27948BF220DD}" srcOrd="0" destOrd="1" presId="urn:microsoft.com/office/officeart/2005/8/layout/vList2"/>
    <dgm:cxn modelId="{B1330B66-31DA-4A7A-BF51-76546EA6D47C}" type="presOf" srcId="{DA1257AA-5013-4DA9-820C-0E10AD439160}" destId="{0CCB9BBC-546A-464C-A394-BE99FC422A6E}" srcOrd="0" destOrd="0" presId="urn:microsoft.com/office/officeart/2005/8/layout/vList2"/>
    <dgm:cxn modelId="{9EBA1F6A-D5C7-4F9A-85B1-D65648DEA3F8}" type="presOf" srcId="{C56FF575-39CB-4032-A249-64C5A88E51B5}" destId="{556A9A9F-D672-459D-8BDE-27948BF220DD}" srcOrd="0" destOrd="0" presId="urn:microsoft.com/office/officeart/2005/8/layout/vList2"/>
    <dgm:cxn modelId="{2EAA454F-B179-4FB3-8F02-B9701451E367}" srcId="{DA1257AA-5013-4DA9-820C-0E10AD439160}" destId="{3C68AFCE-F98B-43DB-BB94-40D7CEA5CF26}" srcOrd="2" destOrd="0" parTransId="{85F07326-E61A-4877-A943-9C0CEA21DECD}" sibTransId="{6F20DCC0-79D6-4001-BB7E-7711B8236AFB}"/>
    <dgm:cxn modelId="{7D6E9853-1D4D-4E57-AC4D-7284B36A833B}" type="presOf" srcId="{1F08998A-4C1B-4C4F-A3F8-0B42C1309CDE}" destId="{556A9A9F-D672-459D-8BDE-27948BF220DD}" srcOrd="0" destOrd="2" presId="urn:microsoft.com/office/officeart/2005/8/layout/vList2"/>
    <dgm:cxn modelId="{8D8EAC55-05CF-4895-B7A6-04D5BEF18C7A}" type="presOf" srcId="{1B2216F1-CFBB-4868-96B9-B5E0583D0F14}" destId="{E4B683AA-1AE5-451F-8DB5-5AA34BC97D7F}" srcOrd="0" destOrd="0" presId="urn:microsoft.com/office/officeart/2005/8/layout/vList2"/>
    <dgm:cxn modelId="{D6B5A378-CEBE-455E-A720-DA77C1473341}" srcId="{DA1257AA-5013-4DA9-820C-0E10AD439160}" destId="{DD1E1695-58F7-47EA-9CAC-5481966A7210}" srcOrd="0" destOrd="0" parTransId="{01E2D244-51CB-4935-979A-9017C6C1C179}" sibTransId="{605FD6CE-F5C9-4319-97AF-EFF73593F34B}"/>
    <dgm:cxn modelId="{15144983-3E4D-473C-ACEA-44DD8C6E6049}" type="presOf" srcId="{2EA2E10F-FAEF-4493-898D-DFA228FE1837}" destId="{FB657FC4-6399-4D6A-9612-E0013BEE9CF3}" srcOrd="0" destOrd="0" presId="urn:microsoft.com/office/officeart/2005/8/layout/vList2"/>
    <dgm:cxn modelId="{C7FF0285-CF6E-4ED2-85E2-0C2B123FD971}" srcId="{A215E609-38F7-4DD2-B71C-DEA51D4862E7}" destId="{EC0D2144-D208-4B06-9205-FF6F493A5288}" srcOrd="0" destOrd="0" parTransId="{1FE81B94-1782-4447-A7A4-1AD20FFF29F7}" sibTransId="{9AA3FC1E-9335-42FA-A49C-B42DF495D120}"/>
    <dgm:cxn modelId="{50936F88-ED67-4372-8D4B-0EAA19512982}" type="presOf" srcId="{3C68AFCE-F98B-43DB-BB94-40D7CEA5CF26}" destId="{E0D15DCB-A85C-4641-ABF4-7804D814A31A}" srcOrd="0" destOrd="2" presId="urn:microsoft.com/office/officeart/2005/8/layout/vList2"/>
    <dgm:cxn modelId="{DCBC498B-B1F8-4F97-9CC8-5D1658301AB1}" srcId="{1B2216F1-CFBB-4868-96B9-B5E0583D0F14}" destId="{1F08998A-4C1B-4C4F-A3F8-0B42C1309CDE}" srcOrd="2" destOrd="0" parTransId="{F52909CD-E1EE-4404-AD70-4228D03A2617}" sibTransId="{38D3FB50-9A14-44D4-8CAA-B4EC26178A0D}"/>
    <dgm:cxn modelId="{1D7C16B2-EBD5-4385-89E9-9FF127747F0D}" type="presOf" srcId="{EC0D2144-D208-4B06-9205-FF6F493A5288}" destId="{F210DEA1-A711-4A5E-8ECA-A6F58AA73A48}" srcOrd="0" destOrd="0" presId="urn:microsoft.com/office/officeart/2005/8/layout/vList2"/>
    <dgm:cxn modelId="{189825B7-05A7-45C8-AB30-086F67C5D6E5}" srcId="{1B2216F1-CFBB-4868-96B9-B5E0583D0F14}" destId="{C56FF575-39CB-4032-A249-64C5A88E51B5}" srcOrd="0" destOrd="0" parTransId="{A49106A1-4F1D-4258-AB41-8DFE9000CB7E}" sibTransId="{7C3A78E3-3ED0-4A35-AB63-7257969E9B06}"/>
    <dgm:cxn modelId="{BD50B0CC-3FB1-4ACD-8A03-9C5AD6F5EAD8}" type="presOf" srcId="{A215E609-38F7-4DD2-B71C-DEA51D4862E7}" destId="{2CAFFDE7-97F4-4866-AF9D-8C12BC1D950F}" srcOrd="0" destOrd="0" presId="urn:microsoft.com/office/officeart/2005/8/layout/vList2"/>
    <dgm:cxn modelId="{FC3EC7CC-A801-4076-98C8-A3705613A218}" srcId="{2EA2E10F-FAEF-4493-898D-DFA228FE1837}" destId="{A215E609-38F7-4DD2-B71C-DEA51D4862E7}" srcOrd="2" destOrd="0" parTransId="{7A64959E-B2F6-48FD-9147-A84A7A2551AC}" sibTransId="{D6B5C8C5-806F-4717-88C0-03B370258597}"/>
    <dgm:cxn modelId="{DAC345D0-D63D-46A5-89A7-C8E1D01DE7FE}" type="presOf" srcId="{39D9336B-F938-4620-BE46-63654384F4D4}" destId="{E0D15DCB-A85C-4641-ABF4-7804D814A31A}" srcOrd="0" destOrd="1" presId="urn:microsoft.com/office/officeart/2005/8/layout/vList2"/>
    <dgm:cxn modelId="{2BCF2FE1-E1C1-4CE1-AF53-607DD8BB792E}" srcId="{2EA2E10F-FAEF-4493-898D-DFA228FE1837}" destId="{DA1257AA-5013-4DA9-820C-0E10AD439160}" srcOrd="0" destOrd="0" parTransId="{DBC75EA7-DCCF-40DA-A3C1-1B7B9F9BFAC2}" sibTransId="{F1EFA012-5BC4-4792-BDC1-DEE4CD6D1E9F}"/>
    <dgm:cxn modelId="{9DDE76E2-792C-403E-A385-B9FF49355ED8}" srcId="{2EA2E10F-FAEF-4493-898D-DFA228FE1837}" destId="{1B2216F1-CFBB-4868-96B9-B5E0583D0F14}" srcOrd="1" destOrd="0" parTransId="{E75E7B99-1E3F-4172-82BE-F5268DAF784A}" sibTransId="{047A4341-878D-4387-B362-39B9E66C2381}"/>
    <dgm:cxn modelId="{B14A91FC-4162-490A-9860-F50D6F1DD8A3}" type="presOf" srcId="{DD1E1695-58F7-47EA-9CAC-5481966A7210}" destId="{E0D15DCB-A85C-4641-ABF4-7804D814A31A}" srcOrd="0" destOrd="0" presId="urn:microsoft.com/office/officeart/2005/8/layout/vList2"/>
    <dgm:cxn modelId="{EEF65E9F-D3A8-4A32-B8E6-C74AF72A4C9A}" type="presParOf" srcId="{FB657FC4-6399-4D6A-9612-E0013BEE9CF3}" destId="{0CCB9BBC-546A-464C-A394-BE99FC422A6E}" srcOrd="0" destOrd="0" presId="urn:microsoft.com/office/officeart/2005/8/layout/vList2"/>
    <dgm:cxn modelId="{E622CC1E-9EBF-4BE5-8C4D-6D46145CA152}" type="presParOf" srcId="{FB657FC4-6399-4D6A-9612-E0013BEE9CF3}" destId="{E0D15DCB-A85C-4641-ABF4-7804D814A31A}" srcOrd="1" destOrd="0" presId="urn:microsoft.com/office/officeart/2005/8/layout/vList2"/>
    <dgm:cxn modelId="{A4B34DB6-B2BF-4E3D-A20F-BE5EDFB5518A}" type="presParOf" srcId="{FB657FC4-6399-4D6A-9612-E0013BEE9CF3}" destId="{E4B683AA-1AE5-451F-8DB5-5AA34BC97D7F}" srcOrd="2" destOrd="0" presId="urn:microsoft.com/office/officeart/2005/8/layout/vList2"/>
    <dgm:cxn modelId="{88E291A9-13E7-4B01-884F-A86E7EBA1B57}" type="presParOf" srcId="{FB657FC4-6399-4D6A-9612-E0013BEE9CF3}" destId="{556A9A9F-D672-459D-8BDE-27948BF220DD}" srcOrd="3" destOrd="0" presId="urn:microsoft.com/office/officeart/2005/8/layout/vList2"/>
    <dgm:cxn modelId="{147940DE-2AB9-44E5-859B-EE061AF36A9C}" type="presParOf" srcId="{FB657FC4-6399-4D6A-9612-E0013BEE9CF3}" destId="{2CAFFDE7-97F4-4866-AF9D-8C12BC1D950F}" srcOrd="4" destOrd="0" presId="urn:microsoft.com/office/officeart/2005/8/layout/vList2"/>
    <dgm:cxn modelId="{F6112AC5-C4DE-4147-B83D-62E8CA2214C7}" type="presParOf" srcId="{FB657FC4-6399-4D6A-9612-E0013BEE9CF3}" destId="{F210DEA1-A711-4A5E-8ECA-A6F58AA73A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B9BBC-546A-464C-A394-BE99FC422A6E}">
      <dsp:nvSpPr>
        <dsp:cNvPr id="0" name=""/>
        <dsp:cNvSpPr/>
      </dsp:nvSpPr>
      <dsp:spPr>
        <a:xfrm>
          <a:off x="0" y="23831"/>
          <a:ext cx="9335666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Copernicus</a:t>
          </a:r>
          <a:endParaRPr lang="en-150" sz="2400" kern="1200" dirty="0"/>
        </a:p>
      </dsp:txBody>
      <dsp:txXfrm>
        <a:off x="30157" y="53988"/>
        <a:ext cx="9275352" cy="557446"/>
      </dsp:txXfrm>
    </dsp:sp>
    <dsp:sp modelId="{E0D15DCB-A85C-4641-ABF4-7804D814A31A}">
      <dsp:nvSpPr>
        <dsp:cNvPr id="0" name=""/>
        <dsp:cNvSpPr/>
      </dsp:nvSpPr>
      <dsp:spPr>
        <a:xfrm>
          <a:off x="0" y="641591"/>
          <a:ext cx="9335666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0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Delivering a treasure of </a:t>
          </a:r>
          <a:r>
            <a:rPr lang="en-US" sz="2000" b="1" kern="1200" dirty="0"/>
            <a:t>free, open and accessible Copernicus data to understand and quantify risk - detect and monitor hazards</a:t>
          </a:r>
          <a:endParaRPr lang="en-150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Operational</a:t>
          </a:r>
          <a:r>
            <a:rPr lang="en-US" sz="2000" kern="1200" dirty="0"/>
            <a:t> Copernicus Services -&gt; </a:t>
          </a:r>
          <a:r>
            <a:rPr lang="en-US" sz="2000" b="1" kern="1200" dirty="0"/>
            <a:t>Emergency Management Service</a:t>
          </a:r>
          <a:r>
            <a:rPr lang="en-US" sz="2000" kern="1200" dirty="0"/>
            <a:t>, C3S etc.</a:t>
          </a:r>
          <a:endParaRPr lang="en-150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Supporting downstream development </a:t>
          </a:r>
          <a:r>
            <a:rPr lang="en-US" sz="2000" kern="1200" dirty="0"/>
            <a:t>with cloud-based infrastructure</a:t>
          </a:r>
          <a:endParaRPr lang="en-150" sz="2000" kern="1200" dirty="0"/>
        </a:p>
      </dsp:txBody>
      <dsp:txXfrm>
        <a:off x="0" y="641591"/>
        <a:ext cx="9335666" cy="1297890"/>
      </dsp:txXfrm>
    </dsp:sp>
    <dsp:sp modelId="{E4B683AA-1AE5-451F-8DB5-5AA34BC97D7F}">
      <dsp:nvSpPr>
        <dsp:cNvPr id="0" name=""/>
        <dsp:cNvSpPr/>
      </dsp:nvSpPr>
      <dsp:spPr>
        <a:xfrm>
          <a:off x="0" y="1939481"/>
          <a:ext cx="9335666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Galileo/EGNOS</a:t>
          </a:r>
          <a:endParaRPr lang="en-150" sz="2400" kern="1200" dirty="0"/>
        </a:p>
      </dsp:txBody>
      <dsp:txXfrm>
        <a:off x="30157" y="1969638"/>
        <a:ext cx="9275352" cy="557446"/>
      </dsp:txXfrm>
    </dsp:sp>
    <dsp:sp modelId="{556A9A9F-D672-459D-8BDE-27948BF220DD}">
      <dsp:nvSpPr>
        <dsp:cNvPr id="0" name=""/>
        <dsp:cNvSpPr/>
      </dsp:nvSpPr>
      <dsp:spPr>
        <a:xfrm>
          <a:off x="0" y="2557241"/>
          <a:ext cx="9335666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0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Navigating</a:t>
          </a:r>
          <a:r>
            <a:rPr lang="en-US" sz="2000" kern="1200" dirty="0"/>
            <a:t> responders (and vehicles/drones) on the field</a:t>
          </a:r>
          <a:endParaRPr lang="en-150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Enable crowdsourcing applications (geo-tagged images)</a:t>
          </a:r>
          <a:endParaRPr lang="en-150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i="0" kern="1200" dirty="0"/>
            <a:t>Receivers</a:t>
          </a:r>
          <a:r>
            <a:rPr lang="en-US" sz="2000" b="0" i="0" kern="1200" dirty="0"/>
            <a:t> accurately detect earthquakes, landslides, land deformations etc.</a:t>
          </a:r>
          <a:endParaRPr lang="en-150" sz="2000" kern="1200" dirty="0"/>
        </a:p>
      </dsp:txBody>
      <dsp:txXfrm>
        <a:off x="0" y="2557241"/>
        <a:ext cx="9335666" cy="1024650"/>
      </dsp:txXfrm>
    </dsp:sp>
    <dsp:sp modelId="{2CAFFDE7-97F4-4866-AF9D-8C12BC1D950F}">
      <dsp:nvSpPr>
        <dsp:cNvPr id="0" name=""/>
        <dsp:cNvSpPr/>
      </dsp:nvSpPr>
      <dsp:spPr>
        <a:xfrm>
          <a:off x="0" y="3581891"/>
          <a:ext cx="9335666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GOVSATCOM/IRIS</a:t>
          </a:r>
          <a:r>
            <a:rPr lang="en-US" sz="2400" kern="1200" baseline="30000" dirty="0"/>
            <a:t>2</a:t>
          </a:r>
          <a:endParaRPr lang="en-150" sz="2400" kern="1200" baseline="30000" dirty="0"/>
        </a:p>
      </dsp:txBody>
      <dsp:txXfrm>
        <a:off x="30157" y="3612048"/>
        <a:ext cx="9275352" cy="557446"/>
      </dsp:txXfrm>
    </dsp:sp>
    <dsp:sp modelId="{F210DEA1-A711-4A5E-8ECA-A6F58AA73A48}">
      <dsp:nvSpPr>
        <dsp:cNvPr id="0" name=""/>
        <dsp:cNvSpPr/>
      </dsp:nvSpPr>
      <dsp:spPr>
        <a:xfrm>
          <a:off x="0" y="4199651"/>
          <a:ext cx="9335666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0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i="0" kern="1200" dirty="0"/>
            <a:t>Connectivity</a:t>
          </a:r>
          <a:r>
            <a:rPr lang="en-US" sz="2000" b="0" i="0" kern="1200" dirty="0"/>
            <a:t> to first responders and humanitarian aid actors, enabling secure and resilient communication and data transmission services</a:t>
          </a:r>
          <a:br>
            <a:rPr lang="en-US" sz="2000" kern="1200" dirty="0"/>
          </a:br>
          <a:endParaRPr lang="en-150" sz="2000" kern="1200" dirty="0"/>
        </a:p>
      </dsp:txBody>
      <dsp:txXfrm>
        <a:off x="0" y="4199651"/>
        <a:ext cx="9335666" cy="905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2626-451F-4550-ACE5-3BD3BCC5E9B4}" type="datetimeFigureOut">
              <a:rPr lang="x-none" smtClean="0"/>
              <a:t>21/07/2023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BBC58-D4A7-44C2-A40C-F3147D9A8D91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3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Segment-level objectives</a:t>
            </a:r>
            <a:endParaRPr lang="en-150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200" u="sng" dirty="0"/>
              <a:t>Foster and reinforce wide adoption</a:t>
            </a:r>
            <a:r>
              <a:rPr lang="en-GB" sz="1200" dirty="0"/>
              <a:t> of all relevant EU Space Programme components, by the </a:t>
            </a:r>
            <a:r>
              <a:rPr lang="en-GB" sz="1200" dirty="0" err="1"/>
              <a:t>EMAid</a:t>
            </a:r>
            <a:r>
              <a:rPr lang="en-GB" sz="1200" dirty="0"/>
              <a:t> actors;</a:t>
            </a:r>
            <a:endParaRPr lang="en-150" sz="12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200" u="sng" dirty="0"/>
              <a:t>Support market offer</a:t>
            </a:r>
            <a:r>
              <a:rPr lang="en-GB" sz="1200" dirty="0"/>
              <a:t> in the </a:t>
            </a:r>
            <a:r>
              <a:rPr lang="en-GB" sz="1200" dirty="0" err="1"/>
              <a:t>EMAid</a:t>
            </a:r>
            <a:r>
              <a:rPr lang="en-GB" sz="1200" dirty="0"/>
              <a:t> segment with the creation of innovative downstream applications that leverage EU Space Programme components, and their synergies;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200" u="sng" dirty="0"/>
              <a:t>Guarantee comprehensive </a:t>
            </a:r>
            <a:r>
              <a:rPr lang="en-GB" sz="1200" u="sng" dirty="0" err="1"/>
              <a:t>EMAid</a:t>
            </a:r>
            <a:r>
              <a:rPr lang="en-GB" sz="1200" u="sng" dirty="0"/>
              <a:t> market and user knowledge</a:t>
            </a:r>
            <a:r>
              <a:rPr lang="en-GB" sz="1200" dirty="0"/>
              <a:t>, as a fundamental base for collaboration with other stakeholders and as a principal input for objectives above.</a:t>
            </a:r>
            <a:endParaRPr lang="en-150" sz="1200" dirty="0"/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BC58-D4A7-44C2-A40C-F3147D9A8D91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750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facebook.com/EuropeanGnssAgency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linkedin.com/company/european-gnss-agency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jpe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user/egnos1" TargetMode="External"/><Relationship Id="rId5" Type="http://schemas.openxmlformats.org/officeDocument/2006/relationships/hyperlink" Target="https://www.instagram.com/space4eu/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hyperlink" Target="http://www.euspa.europa.eu/" TargetMode="External"/><Relationship Id="rId9" Type="http://schemas.openxmlformats.org/officeDocument/2006/relationships/hyperlink" Target="https://twitter.com/EU_GNSS" TargetMode="External"/><Relationship Id="rId1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E7E437-355C-43E5-B07A-A13B8DA3C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66"/>
            <a:ext cx="12192000" cy="4067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12994-F954-4CC5-8EB2-187D6F3AE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110" y="4437008"/>
            <a:ext cx="5676101" cy="888812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  <a:latin typeface="Neo Sans W1G" panose="020B05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3214-538D-4338-995B-95C0A0E41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109" y="5436054"/>
            <a:ext cx="5676100" cy="37749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/ Conference Name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A7B9-92A9-4AC2-8BC2-886EE81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109" y="6260363"/>
            <a:ext cx="2743200" cy="182562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7968EF-8B58-40DD-98E3-1940FC397E50}" type="datetime1">
              <a:rPr lang="x-none" smtClean="0"/>
              <a:t>21/07/2023</a:t>
            </a:fld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728F9-1C9F-449C-8C6B-24341B714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187" y="4732664"/>
            <a:ext cx="3348433" cy="13178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F3EF6B-B393-4BC6-9371-889014F19CC0}"/>
              </a:ext>
            </a:extLst>
          </p:cNvPr>
          <p:cNvSpPr/>
          <p:nvPr userDrawn="1"/>
        </p:nvSpPr>
        <p:spPr>
          <a:xfrm>
            <a:off x="0" y="-3766"/>
            <a:ext cx="12192000" cy="4070799"/>
          </a:xfrm>
          <a:prstGeom prst="rect">
            <a:avLst/>
          </a:prstGeom>
          <a:solidFill>
            <a:srgbClr val="0E41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391F1B2-943D-4C7F-B700-C80A3FD5BB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0109" y="5867942"/>
            <a:ext cx="5676100" cy="365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0B4B9-171C-491F-98C3-821912CC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850" y="392885"/>
            <a:ext cx="712471" cy="4749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6AA67-EF9B-4458-B936-3B6F6C5DC59C}"/>
              </a:ext>
            </a:extLst>
          </p:cNvPr>
          <p:cNvSpPr txBox="1"/>
          <p:nvPr userDrawn="1"/>
        </p:nvSpPr>
        <p:spPr>
          <a:xfrm>
            <a:off x="9775417" y="448422"/>
            <a:ext cx="1435507" cy="53912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8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3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9166D-8BC3-44E5-8CB1-A5AFBC7ECB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958CA-2FC7-4F33-BAE5-4E2626C3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F5FF2-F29B-43D0-9DB9-000BF247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611A-D065-4343-8D55-AD5564A5C848}" type="datetime1">
              <a:rPr lang="x-none" smtClean="0"/>
              <a:t>21/07/2023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EAACC-859B-4075-8AF9-BDE1BDA5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95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1846-429D-4528-A505-43A51024C5FE}" type="datetime1">
              <a:rPr lang="x-none" smtClean="0"/>
              <a:t>21/07/2023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037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5A1C-4CA7-4F91-971E-991F1C96B654}" type="datetime1">
              <a:rPr lang="x-none" smtClean="0"/>
              <a:t>21/07/2023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6B81DD-AF32-46C6-93AB-FECE5356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E1CC43-B44E-409B-8A78-3C7FDB7E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723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4D12C4-5D86-4613-B225-07C390EC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4C521-E455-4664-8140-A2AA49ED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89A1-0815-4810-AA1B-81F0C4F1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06A7-20A0-44E2-844E-C07CE5BF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D6C6-9F5E-4B96-88A2-42C3E02D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857-C5DB-475D-BABE-BE3AF14C2C85}" type="datetime1">
              <a:rPr lang="x-none" smtClean="0"/>
              <a:t>21/07/2023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0D64-8FFB-4FA4-B0F0-4D132663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62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CE346C-3FAD-4358-847F-4F53565A2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8CDDE-439B-4495-9DC1-71B3FAB8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ECC46-43A1-4334-AEAD-23449805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DAC1-5336-46BD-B674-5233FD07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D7F1D-FD78-4971-822D-15281EBF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74A-FBD1-487C-802A-2AC39F37A01C}" type="datetime1">
              <a:rPr lang="x-none" smtClean="0"/>
              <a:t>21/07/2023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F6729-5A70-4A37-86F2-76FE9772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933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235C6-7A6A-48A4-B7E9-2F2931FC8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048EC-5E70-47D4-B103-6821FAFB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5C98-E6D5-4C2B-A769-8AF41715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2CD9-E779-43D9-825D-E377F218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30C1-B1F8-452F-98E2-5F0838CEB53E}" type="datetime1">
              <a:rPr lang="x-none" smtClean="0"/>
              <a:t>21/07/2023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FCA93-2226-4D96-88CD-705AD1A9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22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F5AE13-68C5-4AA3-AA3A-86E5E698257C}"/>
              </a:ext>
            </a:extLst>
          </p:cNvPr>
          <p:cNvSpPr/>
          <p:nvPr userDrawn="1"/>
        </p:nvSpPr>
        <p:spPr>
          <a:xfrm>
            <a:off x="1" y="0"/>
            <a:ext cx="12191999" cy="18288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21/07/2023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6049D5-97FD-4A55-91DD-EE931D15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3925"/>
            <a:ext cx="10515600" cy="398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DB5E1C-7027-4F5B-8F8C-49A68AA8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913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BB0335-045A-4B03-8A40-2EAA7145C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3D25AE-9075-4876-A124-2BDC7FA0F6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D29147-E6BF-412E-B229-EDB0DE5557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8F2115-2664-45A9-8650-62790142665D}"/>
              </a:ext>
            </a:extLst>
          </p:cNvPr>
          <p:cNvSpPr txBox="1"/>
          <p:nvPr userDrawn="1"/>
        </p:nvSpPr>
        <p:spPr>
          <a:xfrm>
            <a:off x="9130451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4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22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5A1C-4CA7-4F91-971E-991F1C96B654}" type="datetime1">
              <a:rPr lang="x-none" smtClean="0"/>
              <a:t>21/07/2023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6B81DD-AF32-46C6-93AB-FECE5356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E1CC43-B44E-409B-8A78-3C7FDB7E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5798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CDC09B-F14B-472E-86FC-BB7DE0B6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17597"/>
            <a:ext cx="12192000" cy="17404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355432-E221-4679-BCC5-EF4CA27DBD0A}"/>
              </a:ext>
            </a:extLst>
          </p:cNvPr>
          <p:cNvSpPr/>
          <p:nvPr userDrawn="1"/>
        </p:nvSpPr>
        <p:spPr>
          <a:xfrm>
            <a:off x="0" y="5113781"/>
            <a:ext cx="12192000" cy="1740403"/>
          </a:xfrm>
          <a:prstGeom prst="rect">
            <a:avLst/>
          </a:prstGeom>
          <a:solidFill>
            <a:srgbClr val="0E4194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49563-FB13-48C9-AF95-E3BEA493D6E8}"/>
              </a:ext>
            </a:extLst>
          </p:cNvPr>
          <p:cNvSpPr txBox="1"/>
          <p:nvPr userDrawn="1"/>
        </p:nvSpPr>
        <p:spPr>
          <a:xfrm>
            <a:off x="838200" y="5463521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spc="100" baseline="0" dirty="0">
                <a:solidFill>
                  <a:schemeClr val="bg1"/>
                </a:solidFill>
                <a:latin typeface="+mj-lt"/>
              </a:rPr>
              <a:t>The European Union Agency for the Space Programme is hiring!</a:t>
            </a:r>
            <a:endParaRPr lang="x-none" sz="1800" b="1" spc="10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9AB05-DE83-4DFB-9787-33514F617D52}"/>
              </a:ext>
            </a:extLst>
          </p:cNvPr>
          <p:cNvSpPr txBox="1"/>
          <p:nvPr userDrawn="1"/>
        </p:nvSpPr>
        <p:spPr>
          <a:xfrm>
            <a:off x="838200" y="5865116"/>
            <a:ext cx="1135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spc="100" baseline="0" dirty="0">
                <a:solidFill>
                  <a:schemeClr val="bg1"/>
                </a:solidFill>
                <a:latin typeface="+mj-lt"/>
              </a:rPr>
              <a:t>Apply today </a:t>
            </a:r>
            <a:r>
              <a:rPr lang="en-US" sz="1400" b="0" spc="100" baseline="0" dirty="0">
                <a:solidFill>
                  <a:schemeClr val="bg1"/>
                </a:solidFill>
                <a:latin typeface="+mj-lt"/>
              </a:rPr>
              <a:t>and help shape the future of </a:t>
            </a:r>
            <a:r>
              <a:rPr lang="en-US" sz="1400" b="1" spc="100" baseline="0" dirty="0">
                <a:solidFill>
                  <a:schemeClr val="bg1"/>
                </a:solidFill>
                <a:latin typeface="+mj-lt"/>
              </a:rPr>
              <a:t>#EUSpace!</a:t>
            </a:r>
            <a:endParaRPr lang="x-none" sz="1400" b="1" spc="100" baseline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BA745-A349-44DB-B121-31B93B135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975" y="670389"/>
            <a:ext cx="2384255" cy="9383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5A8525-F1BC-45C7-9CC9-732D10920A9D}"/>
              </a:ext>
            </a:extLst>
          </p:cNvPr>
          <p:cNvSpPr txBox="1">
            <a:spLocks/>
          </p:cNvSpPr>
          <p:nvPr userDrawn="1"/>
        </p:nvSpPr>
        <p:spPr>
          <a:xfrm>
            <a:off x="3970417" y="3130081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Get in touch with us</a:t>
            </a:r>
            <a:endParaRPr lang="x-none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EB64B9-3D50-4BF2-BB6B-A7178B16DA3F}"/>
              </a:ext>
            </a:extLst>
          </p:cNvPr>
          <p:cNvSpPr txBox="1">
            <a:spLocks/>
          </p:cNvSpPr>
          <p:nvPr userDrawn="1"/>
        </p:nvSpPr>
        <p:spPr>
          <a:xfrm>
            <a:off x="3970417" y="3620214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pc="110" baseline="0" dirty="0">
                <a:solidFill>
                  <a:srgbClr val="0E419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www.euspa.europa.eu</a:t>
            </a:r>
            <a:endParaRPr lang="x-none" sz="2000" b="1" spc="110" baseline="0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1EB419-E817-4584-87D0-7B8FFB0A56FB}"/>
              </a:ext>
            </a:extLst>
          </p:cNvPr>
          <p:cNvSpPr txBox="1">
            <a:spLocks/>
          </p:cNvSpPr>
          <p:nvPr userDrawn="1"/>
        </p:nvSpPr>
        <p:spPr>
          <a:xfrm>
            <a:off x="4024109" y="2260395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Linking space to user needs</a:t>
            </a:r>
            <a:endParaRPr lang="x-none" sz="2400" spc="1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5DCD0423-0ED1-41A0-AA02-158CE05C13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37" y="4278667"/>
            <a:ext cx="482708" cy="482708"/>
          </a:xfrm>
          <a:prstGeom prst="rect">
            <a:avLst/>
          </a:prstGeom>
        </p:spPr>
      </p:pic>
      <p:pic>
        <p:nvPicPr>
          <p:cNvPr id="28" name="Picture 27">
            <a:hlinkClick r:id="rId7"/>
            <a:extLst>
              <a:ext uri="{FF2B5EF4-FFF2-40B4-BE49-F238E27FC236}">
                <a16:creationId xmlns:a16="http://schemas.microsoft.com/office/drawing/2014/main" id="{A6B9A15E-0BA2-402E-AF69-287F28EF3A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776" y="4255271"/>
            <a:ext cx="482708" cy="482708"/>
          </a:xfrm>
          <a:prstGeom prst="rect">
            <a:avLst/>
          </a:prstGeom>
        </p:spPr>
      </p:pic>
      <p:pic>
        <p:nvPicPr>
          <p:cNvPr id="29" name="Picture 28">
            <a:hlinkClick r:id="rId9"/>
            <a:extLst>
              <a:ext uri="{FF2B5EF4-FFF2-40B4-BE49-F238E27FC236}">
                <a16:creationId xmlns:a16="http://schemas.microsoft.com/office/drawing/2014/main" id="{4EFDE00B-5BBE-4A90-AD11-190CFA9782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953" y="4347166"/>
            <a:ext cx="423166" cy="344021"/>
          </a:xfrm>
          <a:prstGeom prst="rect">
            <a:avLst/>
          </a:prstGeom>
        </p:spPr>
      </p:pic>
      <p:pic>
        <p:nvPicPr>
          <p:cNvPr id="30" name="Picture 29">
            <a:hlinkClick r:id="rId11"/>
            <a:extLst>
              <a:ext uri="{FF2B5EF4-FFF2-40B4-BE49-F238E27FC236}">
                <a16:creationId xmlns:a16="http://schemas.microsoft.com/office/drawing/2014/main" id="{0195C0E3-05EC-45D2-A311-7A66EDBB9D5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62" y="4268197"/>
            <a:ext cx="482709" cy="482709"/>
          </a:xfrm>
          <a:prstGeom prst="rect">
            <a:avLst/>
          </a:prstGeom>
        </p:spPr>
      </p:pic>
      <p:pic>
        <p:nvPicPr>
          <p:cNvPr id="31" name="Picture 30">
            <a:hlinkClick r:id="rId13"/>
            <a:extLst>
              <a:ext uri="{FF2B5EF4-FFF2-40B4-BE49-F238E27FC236}">
                <a16:creationId xmlns:a16="http://schemas.microsoft.com/office/drawing/2014/main" id="{EB4D47A0-C570-49EB-A1D6-095E5E5A91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02" y="4278667"/>
            <a:ext cx="423276" cy="42327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3532D38-92DB-4C0E-BA7E-AB1D2653B05D}"/>
              </a:ext>
            </a:extLst>
          </p:cNvPr>
          <p:cNvSpPr txBox="1">
            <a:spLocks/>
          </p:cNvSpPr>
          <p:nvPr userDrawn="1"/>
        </p:nvSpPr>
        <p:spPr>
          <a:xfrm>
            <a:off x="7699416" y="4369716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D4732ED-2D96-46B3-813F-6A9F9EF44215}"/>
              </a:ext>
            </a:extLst>
          </p:cNvPr>
          <p:cNvSpPr txBox="1">
            <a:spLocks/>
          </p:cNvSpPr>
          <p:nvPr userDrawn="1"/>
        </p:nvSpPr>
        <p:spPr>
          <a:xfrm>
            <a:off x="6097600" y="4363106"/>
            <a:ext cx="1145698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@space4eu</a:t>
            </a:r>
            <a:endParaRPr lang="x-none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BCBEA2C-B700-4C11-B313-1EA19C52E089}"/>
              </a:ext>
            </a:extLst>
          </p:cNvPr>
          <p:cNvSpPr txBox="1">
            <a:spLocks/>
          </p:cNvSpPr>
          <p:nvPr userDrawn="1"/>
        </p:nvSpPr>
        <p:spPr>
          <a:xfrm>
            <a:off x="4457221" y="4376170"/>
            <a:ext cx="1098352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@EU4Space</a:t>
            </a:r>
            <a:endParaRPr lang="x-none" sz="12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4A1F614-8D0D-4B17-B727-F22395CA9342}"/>
              </a:ext>
            </a:extLst>
          </p:cNvPr>
          <p:cNvSpPr txBox="1">
            <a:spLocks/>
          </p:cNvSpPr>
          <p:nvPr userDrawn="1"/>
        </p:nvSpPr>
        <p:spPr>
          <a:xfrm>
            <a:off x="2950920" y="4360091"/>
            <a:ext cx="1350065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9CD1DAC-539B-44B4-BB82-1F6457D17217}"/>
              </a:ext>
            </a:extLst>
          </p:cNvPr>
          <p:cNvSpPr txBox="1">
            <a:spLocks/>
          </p:cNvSpPr>
          <p:nvPr userDrawn="1"/>
        </p:nvSpPr>
        <p:spPr>
          <a:xfrm>
            <a:off x="1218585" y="4355738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EU4Space</a:t>
            </a:r>
            <a:endParaRPr lang="x-none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65287F-F04E-4B7E-A244-23B0179596E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812" y="4344954"/>
            <a:ext cx="400026" cy="335341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774BF58-EDAD-49FB-ACBF-A14E5CE258C5}"/>
              </a:ext>
            </a:extLst>
          </p:cNvPr>
          <p:cNvSpPr txBox="1">
            <a:spLocks/>
          </p:cNvSpPr>
          <p:nvPr userDrawn="1"/>
        </p:nvSpPr>
        <p:spPr>
          <a:xfrm>
            <a:off x="9268022" y="4342728"/>
            <a:ext cx="2495353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@EUSPA@social.network.europa.eu</a:t>
            </a:r>
            <a:endParaRPr lang="x-none" sz="12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4ACD128-71BA-4B78-AB5B-ED49DF616D9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057" y="896227"/>
            <a:ext cx="914400" cy="609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84C875D-696C-470A-B5A6-3E7CCC9813D7}"/>
              </a:ext>
            </a:extLst>
          </p:cNvPr>
          <p:cNvSpPr txBox="1"/>
          <p:nvPr userDrawn="1"/>
        </p:nvSpPr>
        <p:spPr>
          <a:xfrm>
            <a:off x="3571017" y="1009761"/>
            <a:ext cx="1924269" cy="47914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#EUSpace</a:t>
            </a:r>
            <a:endParaRPr lang="LID4096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58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2940F1-2452-44F0-9C70-81E6D79D6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21/07/2023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16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085CAC-F4E9-463F-83BA-C4DA28A84E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21/07/2023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2143E-077A-478B-9721-7722DD1D40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FB7C0-A112-4281-BA05-93FDC5EF37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594A57-4939-4996-AB23-37A3DE52E9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D2599C-2EB3-4B2C-B4B6-D07F1176BF85}"/>
              </a:ext>
            </a:extLst>
          </p:cNvPr>
          <p:cNvSpPr txBox="1"/>
          <p:nvPr userDrawn="1"/>
        </p:nvSpPr>
        <p:spPr>
          <a:xfrm>
            <a:off x="9130451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4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2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21/07/2023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0AE72-A6FD-4668-B196-FF46C4DE2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E5B8B-3F26-451B-BA42-5D599AF92D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E79E6-6E90-4029-8739-89DC11F2C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5A19E-E62A-4D7A-BC15-E441BB3C5E4B}"/>
              </a:ext>
            </a:extLst>
          </p:cNvPr>
          <p:cNvSpPr txBox="1"/>
          <p:nvPr userDrawn="1"/>
        </p:nvSpPr>
        <p:spPr>
          <a:xfrm>
            <a:off x="9130451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4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20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F5AE13-68C5-4AA3-AA3A-86E5E698257C}"/>
              </a:ext>
            </a:extLst>
          </p:cNvPr>
          <p:cNvSpPr/>
          <p:nvPr userDrawn="1"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976" y="2766218"/>
            <a:ext cx="5257800" cy="29441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21/07/2023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39950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19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21/07/2023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6049D5-97FD-4A55-91DD-EE931D15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3925"/>
            <a:ext cx="10515600" cy="398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DB5E1C-7027-4F5B-8F8C-49A68AA8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528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E86A00-E6C8-43B5-8B15-6B91A1478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DEE5-A442-4715-A74A-02062596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23D8-D123-4208-987B-CC6198AB057D}" type="datetime1">
              <a:rPr lang="x-none" smtClean="0"/>
              <a:t>21/07/2023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97E4-3BD7-49F3-A722-63CBC906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741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4A3ED0-8CF1-46F5-8507-97303178B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3DE9A-A776-4884-AB73-2CDE3E0F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B0C1-19B7-417E-A421-9DBCD28BF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0377E-104B-44F9-ADD6-39E7D7C0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36B5F-C6C6-43CE-B8AB-8B181632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B25-6685-4855-8292-A39FFFCE4F48}" type="datetime1">
              <a:rPr lang="x-none" smtClean="0"/>
              <a:t>21/07/2023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EA5BB-F346-4A19-BA57-2D3E996D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093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7C4A45-5C6D-4E1B-AB62-B30F4DD4C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D7D17-E66A-4268-9494-3E059147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20860-6ACE-44FF-976D-C004CDAD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1E8B0-3A0B-4E90-835C-D0B14C0E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048AE-0FC1-4CE2-912F-76D9FF4ED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663BD-0D76-4510-BFF0-E36B468DE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36B7B-ED85-4F57-8698-B943109C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E390-C866-4CBD-93FC-78CB08373939}" type="datetime1">
              <a:rPr lang="x-none" smtClean="0"/>
              <a:t>21/07/2023</a:t>
            </a:fld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08514-4D32-4D97-85A0-32E1BEDA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621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5673D-84F3-4356-A429-7E8748EE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009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F2DB-9D68-4A2D-8503-2EEA8B2D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65BC-6FB3-4C5B-B82C-E099F378F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BBDA357-E643-4819-87FA-55273CFF37F1}" type="datetime1">
              <a:rPr lang="x-none" smtClean="0"/>
              <a:pPr/>
              <a:t>21/07/2023</a:t>
            </a:fld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FC82-50B9-46E1-87CF-2D63863AB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32D733E-3264-41AF-819B-F4786F848FED}" type="slidenum">
              <a:rPr lang="x-none" smtClean="0"/>
              <a:pPr/>
              <a:t>‹N°›</a:t>
            </a:fld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75BF7-D759-47AF-9BED-A7852014DEB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672" y="385386"/>
            <a:ext cx="980172" cy="387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3D509-8CB7-4B78-BD7E-06945E74FC4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2847B8-33E3-4ECC-B1D7-6E9CFA600B71}"/>
              </a:ext>
            </a:extLst>
          </p:cNvPr>
          <p:cNvSpPr txBox="1"/>
          <p:nvPr userDrawn="1"/>
        </p:nvSpPr>
        <p:spPr>
          <a:xfrm>
            <a:off x="9155390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 ExtraBold" panose="00000900000000000000" pitchFamily="2" charset="0"/>
              </a:rPr>
              <a:t>#EUSpace</a:t>
            </a:r>
            <a:endParaRPr lang="LID4096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87" r:id="rId3"/>
    <p:sldLayoutId id="2147483689" r:id="rId4"/>
    <p:sldLayoutId id="2147483688" r:id="rId5"/>
    <p:sldLayoutId id="214748369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2" r:id="rId12"/>
    <p:sldLayoutId id="2147483656" r:id="rId13"/>
    <p:sldLayoutId id="2147483657" r:id="rId14"/>
    <p:sldLayoutId id="2147483658" r:id="rId15"/>
    <p:sldLayoutId id="2147483714" r:id="rId16"/>
    <p:sldLayoutId id="2147483720" r:id="rId17"/>
    <p:sldLayoutId id="214748366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28.png"/><Relationship Id="rId10" Type="http://schemas.microsoft.com/office/2007/relationships/diagramDrawing" Target="../diagrams/drawing1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B50F-D835-4C1C-ADA0-6005E2E61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110" y="4652658"/>
            <a:ext cx="6463935" cy="888812"/>
          </a:xfrm>
        </p:spPr>
        <p:txBody>
          <a:bodyPr/>
          <a:lstStyle/>
          <a:p>
            <a:r>
              <a:rPr lang="en-US" sz="3600" dirty="0"/>
              <a:t>Emergency Management &amp; Humanitarian Aid</a:t>
            </a:r>
            <a:endParaRPr lang="LID4096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196FD-0CB9-42CA-BB22-DB6C07C4A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108" y="5651704"/>
            <a:ext cx="6808993" cy="3774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Satellite-based Services for DRM – </a:t>
            </a:r>
            <a:r>
              <a:rPr lang="en-US" b="1" dirty="0"/>
              <a:t>in beautiful Budapest </a:t>
            </a:r>
            <a:r>
              <a:rPr lang="en-US" dirty="0"/>
              <a:t>18/07/2023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5CDA8-99FD-43ED-991B-5B6FFBBC49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0109" y="6040462"/>
            <a:ext cx="6705476" cy="821093"/>
          </a:xfrm>
        </p:spPr>
        <p:txBody>
          <a:bodyPr/>
          <a:lstStyle/>
          <a:p>
            <a:r>
              <a:rPr lang="en-US" dirty="0"/>
              <a:t>Vasilis Kalogirou, PhD, Market &amp; Downstream Innovation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4776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A5ABB-65E5-446B-B749-2A2FD0A1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10</a:t>
            </a:fld>
            <a:endParaRPr lang="x-non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05CE23E-D089-4E66-ADD4-879AB14C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9065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Acting on the user needs for Disaster Risk Management</a:t>
            </a:r>
            <a:endParaRPr lang="en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05D814-53AC-4463-B5B7-62022F495CC8}"/>
              </a:ext>
            </a:extLst>
          </p:cNvPr>
          <p:cNvGrpSpPr/>
          <p:nvPr/>
        </p:nvGrpSpPr>
        <p:grpSpPr>
          <a:xfrm>
            <a:off x="3777342" y="2274207"/>
            <a:ext cx="4060373" cy="4082143"/>
            <a:chOff x="3831770" y="2274207"/>
            <a:chExt cx="4060373" cy="40821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B6715C-18AF-494F-908D-C114720B6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1389" y1="37037" x2="43194" y2="39630"/>
                          <a14:foregroundMark x1="43194" y1="39630" x2="38472" y2="47593"/>
                          <a14:foregroundMark x1="38472" y1="47593" x2="37361" y2="58333"/>
                          <a14:foregroundMark x1="37361" y1="58333" x2="44583" y2="67778"/>
                          <a14:foregroundMark x1="44583" y1="67778" x2="58333" y2="70370"/>
                          <a14:foregroundMark x1="58333" y1="70370" x2="66528" y2="68704"/>
                          <a14:foregroundMark x1="66528" y1="68704" x2="71250" y2="53889"/>
                          <a14:foregroundMark x1="71250" y1="53889" x2="70833" y2="41296"/>
                          <a14:foregroundMark x1="70833" y1="41296" x2="62917" y2="34815"/>
                          <a14:foregroundMark x1="62917" y1="34815" x2="32917" y2="34630"/>
                          <a14:foregroundMark x1="32917" y1="34630" x2="26250" y2="41296"/>
                          <a14:foregroundMark x1="26250" y1="41296" x2="27361" y2="53889"/>
                          <a14:foregroundMark x1="27361" y1="53889" x2="32500" y2="63889"/>
                          <a14:foregroundMark x1="32500" y1="63889" x2="38750" y2="70926"/>
                          <a14:foregroundMark x1="38750" y1="70926" x2="46389" y2="74444"/>
                          <a14:foregroundMark x1="46389" y1="74444" x2="55139" y2="74259"/>
                          <a14:foregroundMark x1="55139" y1="74259" x2="62917" y2="67963"/>
                          <a14:foregroundMark x1="62917" y1="67963" x2="66806" y2="52407"/>
                          <a14:foregroundMark x1="66806" y1="52407" x2="64167" y2="41296"/>
                          <a14:foregroundMark x1="64167" y1="41296" x2="56389" y2="40926"/>
                          <a14:foregroundMark x1="56389" y1="40926" x2="49306" y2="45741"/>
                          <a14:foregroundMark x1="49306" y1="45741" x2="49583" y2="56111"/>
                          <a14:foregroundMark x1="49583" y1="56111" x2="57917" y2="55741"/>
                          <a14:foregroundMark x1="57917" y1="55741" x2="60278" y2="46111"/>
                          <a14:foregroundMark x1="60278" y1="46111" x2="53472" y2="43519"/>
                          <a14:foregroundMark x1="53472" y1="43519" x2="45417" y2="44259"/>
                          <a14:foregroundMark x1="45417" y1="44259" x2="39028" y2="53519"/>
                          <a14:foregroundMark x1="39028" y1="53519" x2="42639" y2="63148"/>
                          <a14:foregroundMark x1="42639" y1="63148" x2="51806" y2="62778"/>
                          <a14:foregroundMark x1="51806" y1="62778" x2="57639" y2="48519"/>
                          <a14:foregroundMark x1="57639" y1="48519" x2="57361" y2="37222"/>
                          <a14:foregroundMark x1="57361" y1="37222" x2="49444" y2="29259"/>
                          <a14:foregroundMark x1="49444" y1="29259" x2="37917" y2="40185"/>
                          <a14:foregroundMark x1="37917" y1="40185" x2="32361" y2="52037"/>
                          <a14:foregroundMark x1="32361" y1="52037" x2="33333" y2="62778"/>
                          <a14:foregroundMark x1="33333" y1="62778" x2="39861" y2="65926"/>
                          <a14:foregroundMark x1="39861" y1="65926" x2="48056" y2="64444"/>
                          <a14:foregroundMark x1="48056" y1="64444" x2="57500" y2="66296"/>
                        </a14:backgroundRemoval>
                      </a14:imgEffect>
                    </a14:imgLayer>
                  </a14:imgProps>
                </a:ext>
              </a:extLst>
            </a:blip>
            <a:srcRect l="20317" t="10212" r="20476" b="10423"/>
            <a:stretch/>
          </p:blipFill>
          <p:spPr>
            <a:xfrm>
              <a:off x="3831770" y="2274207"/>
              <a:ext cx="4060373" cy="40821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34614D-B9D9-4AC4-93FC-942E30ECA608}"/>
                </a:ext>
              </a:extLst>
            </p:cNvPr>
            <p:cNvSpPr/>
            <p:nvPr/>
          </p:nvSpPr>
          <p:spPr>
            <a:xfrm>
              <a:off x="5355771" y="2569029"/>
              <a:ext cx="1012372" cy="1045028"/>
            </a:xfrm>
            <a:prstGeom prst="rect">
              <a:avLst/>
            </a:prstGeom>
            <a:solidFill>
              <a:srgbClr val="2A9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762C63-AF77-4533-8597-A997F575789C}"/>
                </a:ext>
              </a:extLst>
            </p:cNvPr>
            <p:cNvSpPr/>
            <p:nvPr/>
          </p:nvSpPr>
          <p:spPr>
            <a:xfrm>
              <a:off x="6291943" y="4349976"/>
              <a:ext cx="1088572" cy="10450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258DEE-CDF5-4773-B206-2C14BC12A5D8}"/>
                </a:ext>
              </a:extLst>
            </p:cNvPr>
            <p:cNvSpPr/>
            <p:nvPr/>
          </p:nvSpPr>
          <p:spPr>
            <a:xfrm>
              <a:off x="4283529" y="4315278"/>
              <a:ext cx="1012372" cy="1045028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E3E2CA3-AF5A-46E7-9B2D-062549C6913C}"/>
              </a:ext>
            </a:extLst>
          </p:cNvPr>
          <p:cNvSpPr txBox="1"/>
          <p:nvPr/>
        </p:nvSpPr>
        <p:spPr>
          <a:xfrm>
            <a:off x="4544783" y="2623456"/>
            <a:ext cx="2351314" cy="8273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eo Sans W1G" panose="020B0504030504040204" pitchFamily="34" charset="0"/>
              </a:rPr>
              <a:t>Copernicus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Neo Sans W1G" panose="020B0504030504040204" pitchFamily="34" charset="0"/>
              </a:rPr>
              <a:t>Demonstrators</a:t>
            </a:r>
            <a:endParaRPr lang="en-150" sz="2400" b="1" dirty="0">
              <a:solidFill>
                <a:schemeClr val="bg1"/>
              </a:solidFill>
              <a:latin typeface="Neo Sans W1G" panose="020B05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8605BD-4242-4191-A62B-B967C607124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983187" y="2433865"/>
            <a:ext cx="702127" cy="600164"/>
          </a:xfrm>
          <a:prstGeom prst="line">
            <a:avLst/>
          </a:prstGeom>
          <a:ln w="28575">
            <a:solidFill>
              <a:srgbClr val="2A93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50B897-BDCB-481E-B643-C08AAD38D187}"/>
              </a:ext>
            </a:extLst>
          </p:cNvPr>
          <p:cNvCxnSpPr>
            <a:cxnSpLocks/>
          </p:cNvCxnSpPr>
          <p:nvPr/>
        </p:nvCxnSpPr>
        <p:spPr>
          <a:xfrm flipV="1">
            <a:off x="7685314" y="1934683"/>
            <a:ext cx="5443" cy="1008063"/>
          </a:xfrm>
          <a:prstGeom prst="line">
            <a:avLst/>
          </a:prstGeom>
          <a:ln w="28575">
            <a:solidFill>
              <a:srgbClr val="2A93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668643A-4D94-4838-825A-5A3C820E8E5C}"/>
              </a:ext>
            </a:extLst>
          </p:cNvPr>
          <p:cNvSpPr/>
          <p:nvPr/>
        </p:nvSpPr>
        <p:spPr>
          <a:xfrm>
            <a:off x="7685314" y="1833700"/>
            <a:ext cx="3940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A93FB"/>
                </a:solidFill>
              </a:rPr>
              <a:t>Proof of Concept on </a:t>
            </a:r>
            <a:r>
              <a:rPr lang="en-US" sz="2400" b="1" dirty="0">
                <a:solidFill>
                  <a:srgbClr val="2A93FB"/>
                </a:solidFill>
              </a:rPr>
              <a:t>Emergency Preparedness and Early warning of Floods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B058C8-9365-40BD-9F61-ACC492B5AD5B}"/>
              </a:ext>
            </a:extLst>
          </p:cNvPr>
          <p:cNvSpPr txBox="1"/>
          <p:nvPr/>
        </p:nvSpPr>
        <p:spPr>
          <a:xfrm>
            <a:off x="5562600" y="4424135"/>
            <a:ext cx="2351314" cy="8273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eo Sans W1G" panose="020B0504030504040204" pitchFamily="34" charset="0"/>
              </a:rPr>
              <a:t>Project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Neo Sans W1G" panose="020B0504030504040204" pitchFamily="34" charset="0"/>
              </a:rPr>
              <a:t>portfolio</a:t>
            </a:r>
            <a:endParaRPr lang="en-150" sz="2400" b="1" dirty="0">
              <a:solidFill>
                <a:schemeClr val="bg1"/>
              </a:solidFill>
              <a:latin typeface="Neo Sans W1G" panose="020B05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B2A25-0A55-4DFF-9B76-BD0152D1FB8A}"/>
              </a:ext>
            </a:extLst>
          </p:cNvPr>
          <p:cNvCxnSpPr>
            <a:cxnSpLocks/>
          </p:cNvCxnSpPr>
          <p:nvPr/>
        </p:nvCxnSpPr>
        <p:spPr>
          <a:xfrm>
            <a:off x="6931477" y="5149337"/>
            <a:ext cx="753837" cy="3806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E3B278-50A5-44F5-9F64-C016648EC772}"/>
              </a:ext>
            </a:extLst>
          </p:cNvPr>
          <p:cNvCxnSpPr>
            <a:cxnSpLocks/>
          </p:cNvCxnSpPr>
          <p:nvPr/>
        </p:nvCxnSpPr>
        <p:spPr>
          <a:xfrm flipH="1">
            <a:off x="7687769" y="4962082"/>
            <a:ext cx="26120" cy="9523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97B21-1B5D-40E2-BCD5-5A92509F8934}"/>
              </a:ext>
            </a:extLst>
          </p:cNvPr>
          <p:cNvSpPr/>
          <p:nvPr/>
        </p:nvSpPr>
        <p:spPr>
          <a:xfrm>
            <a:off x="7677149" y="4805129"/>
            <a:ext cx="3940629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Past portfolio: e.g.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Current projects: e.g.,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AE06509-3D24-4997-A519-ABCC5DFDC8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4" t="8664"/>
          <a:stretch/>
        </p:blipFill>
        <p:spPr>
          <a:xfrm>
            <a:off x="10412188" y="5457852"/>
            <a:ext cx="1741715" cy="4648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68958E-CB0E-4981-B5CE-A4FF86200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1270" l="3516" r="94531">
                        <a14:foregroundMark x1="17969" y1="29365" x2="12891" y2="36508"/>
                        <a14:foregroundMark x1="25000" y1="63492" x2="10547" y2="45238"/>
                        <a14:foregroundMark x1="8984" y1="50000" x2="10156" y2="74603"/>
                        <a14:foregroundMark x1="28516" y1="23810" x2="40625" y2="61905"/>
                        <a14:foregroundMark x1="40625" y1="61905" x2="62500" y2="58730"/>
                        <a14:foregroundMark x1="62500" y1="58730" x2="90625" y2="83333"/>
                        <a14:foregroundMark x1="5078" y1="51587" x2="3516" y2="75397"/>
                        <a14:foregroundMark x1="37891" y1="49206" x2="40234" y2="85714"/>
                        <a14:foregroundMark x1="48828" y1="56349" x2="48047" y2="87302"/>
                        <a14:foregroundMark x1="59375" y1="54762" x2="59375" y2="88889"/>
                        <a14:foregroundMark x1="58203" y1="54762" x2="47656" y2="61905"/>
                        <a14:foregroundMark x1="62109" y1="53968" x2="72656" y2="77778"/>
                        <a14:foregroundMark x1="92969" y1="49206" x2="87500" y2="89683"/>
                        <a14:foregroundMark x1="87500" y1="89683" x2="81641" y2="92063"/>
                        <a14:foregroundMark x1="72656" y1="69841" x2="70703" y2="53968"/>
                        <a14:foregroundMark x1="91016" y1="52381" x2="81641" y2="70635"/>
                        <a14:foregroundMark x1="90234" y1="53968" x2="88672" y2="89683"/>
                        <a14:foregroundMark x1="94531" y1="45238" x2="93359" y2="90476"/>
                        <a14:foregroundMark x1="30078" y1="30952" x2="25391" y2="80159"/>
                        <a14:foregroundMark x1="25391" y1="80159" x2="34766" y2="90476"/>
                        <a14:foregroundMark x1="42969" y1="66667" x2="75391" y2="57937"/>
                        <a14:foregroundMark x1="37500" y1="81746" x2="83984" y2="80159"/>
                        <a14:foregroundMark x1="83984" y1="80159" x2="86328" y2="80159"/>
                        <a14:foregroundMark x1="27734" y1="14286" x2="16406" y2="31746"/>
                        <a14:foregroundMark x1="29297" y1="13492" x2="30078" y2="43651"/>
                        <a14:foregroundMark x1="27734" y1="19841" x2="27734" y2="29365"/>
                        <a14:foregroundMark x1="29297" y1="30952" x2="23047" y2="293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2201" y="4786996"/>
            <a:ext cx="1198055" cy="589668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DF2A33-0354-4100-8D28-F67174C6CE3A}"/>
              </a:ext>
            </a:extLst>
          </p:cNvPr>
          <p:cNvCxnSpPr>
            <a:cxnSpLocks/>
          </p:cNvCxnSpPr>
          <p:nvPr/>
        </p:nvCxnSpPr>
        <p:spPr>
          <a:xfrm flipV="1">
            <a:off x="3546020" y="4962082"/>
            <a:ext cx="637082" cy="289367"/>
          </a:xfrm>
          <a:prstGeom prst="line">
            <a:avLst/>
          </a:prstGeom>
          <a:ln w="28575">
            <a:solidFill>
              <a:srgbClr val="00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DAA0FBF-93C0-4105-8B1D-8A3694C85AA3}"/>
              </a:ext>
            </a:extLst>
          </p:cNvPr>
          <p:cNvSpPr txBox="1"/>
          <p:nvPr/>
        </p:nvSpPr>
        <p:spPr>
          <a:xfrm>
            <a:off x="3559628" y="4257411"/>
            <a:ext cx="2351314" cy="14093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eo Sans W1G" panose="020B0504030504040204" pitchFamily="34" charset="0"/>
              </a:rPr>
              <a:t>Horizon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Neo Sans W1G" panose="020B0504030504040204" pitchFamily="34" charset="0"/>
              </a:rPr>
              <a:t>Europe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Neo Sans W1G" panose="020B0504030504040204" pitchFamily="34" charset="0"/>
              </a:rPr>
              <a:t>calls</a:t>
            </a:r>
            <a:endParaRPr lang="en-150" sz="2400" b="1" dirty="0">
              <a:solidFill>
                <a:schemeClr val="bg1"/>
              </a:solidFill>
              <a:latin typeface="Neo Sans W1G" panose="020B050403050404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D322C2-F0F4-41E7-A303-41E403D9D99D}"/>
              </a:ext>
            </a:extLst>
          </p:cNvPr>
          <p:cNvCxnSpPr>
            <a:cxnSpLocks/>
          </p:cNvCxnSpPr>
          <p:nvPr/>
        </p:nvCxnSpPr>
        <p:spPr>
          <a:xfrm>
            <a:off x="3537955" y="4702629"/>
            <a:ext cx="0" cy="1653721"/>
          </a:xfrm>
          <a:prstGeom prst="line">
            <a:avLst/>
          </a:prstGeom>
          <a:ln w="28575">
            <a:solidFill>
              <a:srgbClr val="00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6327CC2-E67D-4BA4-B63D-804B1FEF5D0D}"/>
              </a:ext>
            </a:extLst>
          </p:cNvPr>
          <p:cNvSpPr/>
          <p:nvPr/>
        </p:nvSpPr>
        <p:spPr>
          <a:xfrm>
            <a:off x="-10886" y="4577892"/>
            <a:ext cx="3507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490"/>
                </a:solidFill>
              </a:rPr>
              <a:t>GOVSATCOM topics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490"/>
                </a:solidFill>
              </a:rPr>
              <a:t>Internationalizing Copernicus solutions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490"/>
                </a:solidFill>
              </a:rPr>
              <a:t>Further develop the downstream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6AFC76-C7C1-4C06-915D-22C4BC70E1D0}"/>
              </a:ext>
            </a:extLst>
          </p:cNvPr>
          <p:cNvSpPr/>
          <p:nvPr/>
        </p:nvSpPr>
        <p:spPr>
          <a:xfrm rot="825991">
            <a:off x="8733482" y="3119639"/>
            <a:ext cx="1572158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Kick-off this year</a:t>
            </a:r>
          </a:p>
        </p:txBody>
      </p:sp>
    </p:spTree>
    <p:extLst>
      <p:ext uri="{BB962C8B-B14F-4D97-AF65-F5344CB8AC3E}">
        <p14:creationId xmlns:p14="http://schemas.microsoft.com/office/powerpoint/2010/main" val="195437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A821F-6192-4856-BCB6-213197F6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11</a:t>
            </a:fld>
            <a:endParaRPr lang="x-non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321B71-86AB-47C7-AE97-C7E24E538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039261"/>
              </p:ext>
            </p:extLst>
          </p:nvPr>
        </p:nvGraphicFramePr>
        <p:xfrm>
          <a:off x="1427629" y="1786614"/>
          <a:ext cx="9671130" cy="441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87">
                  <a:extLst>
                    <a:ext uri="{9D8B030D-6E8A-4147-A177-3AD203B41FA5}">
                      <a16:colId xmlns:a16="http://schemas.microsoft.com/office/drawing/2014/main" val="1773208068"/>
                    </a:ext>
                  </a:extLst>
                </a:gridCol>
                <a:gridCol w="7484791">
                  <a:extLst>
                    <a:ext uri="{9D8B030D-6E8A-4147-A177-3AD203B41FA5}">
                      <a16:colId xmlns:a16="http://schemas.microsoft.com/office/drawing/2014/main" val="1023814789"/>
                    </a:ext>
                  </a:extLst>
                </a:gridCol>
                <a:gridCol w="890952">
                  <a:extLst>
                    <a:ext uri="{9D8B030D-6E8A-4147-A177-3AD203B41FA5}">
                      <a16:colId xmlns:a16="http://schemas.microsoft.com/office/drawing/2014/main" val="3276984413"/>
                    </a:ext>
                  </a:extLst>
                </a:gridCol>
              </a:tblGrid>
              <a:tr h="68441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</a:rPr>
                        <a:t>Type of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</a:rPr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</a:rPr>
                        <a:t>Indicative</a:t>
                      </a:r>
                      <a:r>
                        <a:rPr lang="en-GB" sz="1600" baseline="0" dirty="0">
                          <a:latin typeface="Calibri" panose="020F0502020204030204" pitchFamily="34" charset="0"/>
                        </a:rPr>
                        <a:t> b</a:t>
                      </a:r>
                      <a:r>
                        <a:rPr lang="en-GB" sz="1600" dirty="0">
                          <a:latin typeface="Calibri" panose="020F0502020204030204" pitchFamily="34" charset="0"/>
                        </a:rPr>
                        <a:t>udget </a:t>
                      </a:r>
                    </a:p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</a:rPr>
                        <a:t>(EUR </a:t>
                      </a:r>
                      <a:r>
                        <a:rPr lang="en-GB" sz="1200" dirty="0" err="1">
                          <a:latin typeface="Calibri" panose="020F0502020204030204" pitchFamily="34" charset="0"/>
                        </a:rPr>
                        <a:t>mln</a:t>
                      </a:r>
                      <a:r>
                        <a:rPr lang="en-GB" sz="120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3165284"/>
                  </a:ext>
                </a:extLst>
              </a:tr>
              <a:tr h="83912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  <a:cs typeface="Arial" panose="020B0604020202020204" pitchFamily="34" charset="0"/>
                        </a:rPr>
                        <a:t>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EGNSS - Transition towards a green, smart and more secure post-pandemic society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906849"/>
                  </a:ext>
                </a:extLst>
              </a:tr>
              <a:tr h="5016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  <a:cs typeface="Arial" panose="020B0604020202020204" pitchFamily="34" charset="0"/>
                        </a:rPr>
                        <a:t>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EGNSS - Closing the gaps in mature, regulated and long lead markets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296728"/>
                  </a:ext>
                </a:extLst>
              </a:tr>
              <a:tr h="555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Copernicus-based applications for businesses and policy-making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23251"/>
                  </a:ext>
                </a:extLst>
              </a:tr>
              <a:tr h="5016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Designing space-based downstream applications with international 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403081"/>
                  </a:ext>
                </a:extLst>
              </a:tr>
              <a:tr h="5534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 GOVSATCOM for a safer and more secure 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84017"/>
                  </a:ext>
                </a:extLst>
              </a:tr>
              <a:tr h="460278">
                <a:tc gridSpan="2"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budget: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4135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777D613-60EE-4FEB-A2C7-CBA9AE4F3A36}"/>
              </a:ext>
            </a:extLst>
          </p:cNvPr>
          <p:cNvSpPr/>
          <p:nvPr/>
        </p:nvSpPr>
        <p:spPr>
          <a:xfrm rot="20820122">
            <a:off x="402186" y="1622205"/>
            <a:ext cx="2057531" cy="45176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Opening: October 2023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0A810D-5EBC-4B0E-8C78-53C98AB9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3" y="365125"/>
            <a:ext cx="8136147" cy="1325563"/>
          </a:xfrm>
        </p:spPr>
        <p:txBody>
          <a:bodyPr/>
          <a:lstStyle/>
          <a:p>
            <a:r>
              <a:rPr lang="en-GB" dirty="0"/>
              <a:t>EUSPA Horizon Europe – </a:t>
            </a:r>
            <a:r>
              <a:rPr lang="en-GB" dirty="0">
                <a:highlight>
                  <a:srgbClr val="FFFF00"/>
                </a:highlight>
              </a:rPr>
              <a:t>next call </a:t>
            </a:r>
          </a:p>
        </p:txBody>
      </p:sp>
    </p:spTree>
    <p:extLst>
      <p:ext uri="{BB962C8B-B14F-4D97-AF65-F5344CB8AC3E}">
        <p14:creationId xmlns:p14="http://schemas.microsoft.com/office/powerpoint/2010/main" val="62344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B96CC-4E6E-43D5-B00F-FBA9F298BB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32D733E-3264-41AF-819B-F4786F848FED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913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CFE998-807E-4EB4-AB51-21802824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230" y="46870"/>
            <a:ext cx="6123378" cy="33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4EC96-FB0B-43C5-9EEF-E09F8EBBF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8" y="3430870"/>
            <a:ext cx="6021352" cy="338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47084-56B4-4978-A537-72B64833F1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8" y="46870"/>
            <a:ext cx="6021352" cy="3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B40BDE-2054-480F-9946-5CE93CC71C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230" y="3430870"/>
            <a:ext cx="6123378" cy="338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392F7B-4943-4953-8D01-A3AAE71CBDFB}"/>
              </a:ext>
            </a:extLst>
          </p:cNvPr>
          <p:cNvSpPr txBox="1"/>
          <p:nvPr/>
        </p:nvSpPr>
        <p:spPr>
          <a:xfrm>
            <a:off x="1017973" y="776377"/>
            <a:ext cx="4037162" cy="19064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W1G" panose="020B0504030504040204" pitchFamily="34" charset="0"/>
              </a:rPr>
              <a:t>2010</a:t>
            </a:r>
            <a:endParaRPr lang="en-150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W1G" panose="020B05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834C4-CD0F-4DF2-9193-13ABFA2B0156}"/>
              </a:ext>
            </a:extLst>
          </p:cNvPr>
          <p:cNvSpPr txBox="1"/>
          <p:nvPr/>
        </p:nvSpPr>
        <p:spPr>
          <a:xfrm>
            <a:off x="7231756" y="794277"/>
            <a:ext cx="4037162" cy="19064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W1G" panose="020B0504030504040204" pitchFamily="34" charset="0"/>
              </a:rPr>
              <a:t>2013</a:t>
            </a:r>
            <a:endParaRPr lang="en-150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W1G" panose="020B05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FBCA8-72C6-4008-A9CB-35C73B1D9E82}"/>
              </a:ext>
            </a:extLst>
          </p:cNvPr>
          <p:cNvSpPr txBox="1"/>
          <p:nvPr/>
        </p:nvSpPr>
        <p:spPr>
          <a:xfrm>
            <a:off x="1104126" y="4178925"/>
            <a:ext cx="4037162" cy="19064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W1G" panose="020B0504030504040204" pitchFamily="34" charset="0"/>
              </a:rPr>
              <a:t>2013</a:t>
            </a:r>
            <a:endParaRPr lang="en-150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W1G" panose="020B05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A7950-E310-4EE3-879A-5DB85380C804}"/>
              </a:ext>
            </a:extLst>
          </p:cNvPr>
          <p:cNvSpPr txBox="1"/>
          <p:nvPr/>
        </p:nvSpPr>
        <p:spPr>
          <a:xfrm>
            <a:off x="7231756" y="4178925"/>
            <a:ext cx="4037162" cy="19064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W1G" panose="020B0504030504040204" pitchFamily="34" charset="0"/>
              </a:rPr>
              <a:t>2017</a:t>
            </a:r>
            <a:endParaRPr lang="en-150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W1G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4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A5ABB-65E5-446B-B749-2A2FD0A1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3</a:t>
            </a:fld>
            <a:endParaRPr lang="x-non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05CE23E-D089-4E66-ADD4-879AB14C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1634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EU Space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Programme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for disaster management applications</a:t>
            </a:r>
            <a:endParaRPr lang="en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Imagen 26">
            <a:extLst>
              <a:ext uri="{FF2B5EF4-FFF2-40B4-BE49-F238E27FC236}">
                <a16:creationId xmlns:a16="http://schemas.microsoft.com/office/drawing/2014/main" id="{B68A5264-8A6B-4DF3-8601-BA7895929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459" y="4056209"/>
            <a:ext cx="1262249" cy="416836"/>
          </a:xfrm>
          <a:prstGeom prst="rect">
            <a:avLst/>
          </a:prstGeom>
        </p:spPr>
      </p:pic>
      <p:pic>
        <p:nvPicPr>
          <p:cNvPr id="8" name="Imagen 11">
            <a:extLst>
              <a:ext uri="{FF2B5EF4-FFF2-40B4-BE49-F238E27FC236}">
                <a16:creationId xmlns:a16="http://schemas.microsoft.com/office/drawing/2014/main" id="{A66E9132-BF98-4D71-968D-197D424ED1A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52" y="3881261"/>
            <a:ext cx="829896" cy="83449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2" descr="Copernicus ">
            <a:extLst>
              <a:ext uri="{FF2B5EF4-FFF2-40B4-BE49-F238E27FC236}">
                <a16:creationId xmlns:a16="http://schemas.microsoft.com/office/drawing/2014/main" id="{7F45B428-EE80-4D74-86AD-F5174F91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110" y="2123739"/>
            <a:ext cx="2579912" cy="10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817EF7-0692-495B-BC13-48771D2C15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38" y="5781680"/>
            <a:ext cx="2447484" cy="396583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4DE911D-09EB-4D42-B066-0672D2715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954193"/>
              </p:ext>
            </p:extLst>
          </p:nvPr>
        </p:nvGraphicFramePr>
        <p:xfrm>
          <a:off x="2856333" y="1798982"/>
          <a:ext cx="9335667" cy="51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0454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3A03C6-B057-477C-93F8-4C54150D0411}"/>
              </a:ext>
            </a:extLst>
          </p:cNvPr>
          <p:cNvSpPr/>
          <p:nvPr/>
        </p:nvSpPr>
        <p:spPr>
          <a:xfrm>
            <a:off x="576943" y="4798407"/>
            <a:ext cx="6096000" cy="1694468"/>
          </a:xfrm>
          <a:prstGeom prst="roundRect">
            <a:avLst>
              <a:gd name="adj" fmla="val 4186"/>
            </a:avLst>
          </a:prstGeom>
          <a:noFill/>
          <a:ln w="38100">
            <a:solidFill>
              <a:srgbClr val="7D1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949AA7-DA4D-44B1-8469-E4581E591658}"/>
              </a:ext>
            </a:extLst>
          </p:cNvPr>
          <p:cNvSpPr/>
          <p:nvPr/>
        </p:nvSpPr>
        <p:spPr>
          <a:xfrm>
            <a:off x="108404" y="4407725"/>
            <a:ext cx="816881" cy="123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4A0FE-7B15-4A7A-93AD-1B8B4874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4</a:t>
            </a:fld>
            <a:endParaRPr lang="x-non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6C84A-5629-4E6B-B333-FDB80808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Copernicus for DRM</a:t>
            </a:r>
            <a:endParaRPr lang="en-150" dirty="0">
              <a:solidFill>
                <a:schemeClr val="tx1"/>
              </a:solidFill>
            </a:endParaRPr>
          </a:p>
        </p:txBody>
      </p:sp>
      <p:pic>
        <p:nvPicPr>
          <p:cNvPr id="1026" name="Picture 2" descr="Copernicus Climate Change Service – EO4GEO">
            <a:extLst>
              <a:ext uri="{FF2B5EF4-FFF2-40B4-BE49-F238E27FC236}">
                <a16:creationId xmlns:a16="http://schemas.microsoft.com/office/drawing/2014/main" id="{42527B9F-0F45-4090-AED3-3F8CAF57E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21"/>
          <a:stretch/>
        </p:blipFill>
        <p:spPr bwMode="auto">
          <a:xfrm>
            <a:off x="108404" y="4479239"/>
            <a:ext cx="117361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06F98FB-4BB6-4F74-9444-E5432EAC0AD3}"/>
              </a:ext>
            </a:extLst>
          </p:cNvPr>
          <p:cNvGrpSpPr/>
          <p:nvPr/>
        </p:nvGrpSpPr>
        <p:grpSpPr>
          <a:xfrm>
            <a:off x="6589411" y="1704680"/>
            <a:ext cx="5685449" cy="4195370"/>
            <a:chOff x="6589411" y="1704680"/>
            <a:chExt cx="5685449" cy="419537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C2C44DB-DEF3-4109-83E7-60AA926F6B73}"/>
                </a:ext>
              </a:extLst>
            </p:cNvPr>
            <p:cNvSpPr/>
            <p:nvPr/>
          </p:nvSpPr>
          <p:spPr>
            <a:xfrm>
              <a:off x="7296622" y="2380926"/>
              <a:ext cx="4808291" cy="3519124"/>
            </a:xfrm>
            <a:prstGeom prst="roundRect">
              <a:avLst>
                <a:gd name="adj" fmla="val 4186"/>
              </a:avLst>
            </a:prstGeom>
            <a:noFill/>
            <a:ln w="38100">
              <a:solidFill>
                <a:srgbClr val="B5B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566DA1-2D05-4233-B993-59E0215BB631}"/>
                </a:ext>
              </a:extLst>
            </p:cNvPr>
            <p:cNvSpPr/>
            <p:nvPr/>
          </p:nvSpPr>
          <p:spPr>
            <a:xfrm>
              <a:off x="6734815" y="1855270"/>
              <a:ext cx="1254203" cy="1228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950BD7-C431-4E25-9ED5-173584CB7B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89411" y="1704680"/>
              <a:ext cx="1740282" cy="1407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A44D3E-FF2E-414F-9E7F-E7B25D2284C4}"/>
                </a:ext>
              </a:extLst>
            </p:cNvPr>
            <p:cNvSpPr/>
            <p:nvPr/>
          </p:nvSpPr>
          <p:spPr>
            <a:xfrm>
              <a:off x="7990114" y="3611639"/>
              <a:ext cx="3109588" cy="365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Biophysical Parameters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7A7020-FED5-4404-9137-50F28A45AA30}"/>
                </a:ext>
              </a:extLst>
            </p:cNvPr>
            <p:cNvSpPr/>
            <p:nvPr/>
          </p:nvSpPr>
          <p:spPr>
            <a:xfrm>
              <a:off x="7990114" y="4145058"/>
              <a:ext cx="3099752" cy="365125"/>
            </a:xfrm>
            <a:prstGeom prst="rect">
              <a:avLst/>
            </a:prstGeom>
            <a:solidFill>
              <a:srgbClr val="B0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European Ground Motion Service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2FDB46-75B4-4E74-BDCF-8225A4EDF472}"/>
                </a:ext>
              </a:extLst>
            </p:cNvPr>
            <p:cNvSpPr/>
            <p:nvPr/>
          </p:nvSpPr>
          <p:spPr>
            <a:xfrm>
              <a:off x="7990113" y="3087859"/>
              <a:ext cx="3109588" cy="365125"/>
            </a:xfrm>
            <a:prstGeom prst="rect">
              <a:avLst/>
            </a:prstGeom>
            <a:solidFill>
              <a:srgbClr val="B0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Land Cover &amp; Land Use mapping </a:t>
              </a:r>
            </a:p>
          </p:txBody>
        </p:sp>
        <p:pic>
          <p:nvPicPr>
            <p:cNvPr id="12" name="Kép 14" descr="CLC_EU.jpg">
              <a:extLst>
                <a:ext uri="{FF2B5EF4-FFF2-40B4-BE49-F238E27FC236}">
                  <a16:creationId xmlns:a16="http://schemas.microsoft.com/office/drawing/2014/main" id="{D4A6C450-F27F-4510-80C1-0BDCF938B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26" t="54675" r="48393" b="25728"/>
            <a:stretch/>
          </p:blipFill>
          <p:spPr bwMode="auto">
            <a:xfrm>
              <a:off x="11067045" y="3049352"/>
              <a:ext cx="841270" cy="44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87E57B-C65F-444C-8AF4-8473E87652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3790"/>
            <a:stretch/>
          </p:blipFill>
          <p:spPr>
            <a:xfrm>
              <a:off x="11076579" y="3578981"/>
              <a:ext cx="833097" cy="4471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B07A60-EB3D-4661-98EC-13A6586C4EE8}"/>
                </a:ext>
              </a:extLst>
            </p:cNvPr>
            <p:cNvSpPr/>
            <p:nvPr/>
          </p:nvSpPr>
          <p:spPr>
            <a:xfrm>
              <a:off x="7980277" y="2571775"/>
              <a:ext cx="3109589" cy="365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Priority Area Monitoring</a:t>
              </a:r>
            </a:p>
          </p:txBody>
        </p:sp>
        <p:pic>
          <p:nvPicPr>
            <p:cNvPr id="16" name="Tijdelijke aanduiding voor inhoud 4">
              <a:extLst>
                <a:ext uri="{FF2B5EF4-FFF2-40B4-BE49-F238E27FC236}">
                  <a16:creationId xmlns:a16="http://schemas.microsoft.com/office/drawing/2014/main" id="{AF3D1A2F-B68A-4FAF-8293-94118B01D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8" r="129" b="4262"/>
            <a:stretch/>
          </p:blipFill>
          <p:spPr>
            <a:xfrm>
              <a:off x="11054612" y="2533319"/>
              <a:ext cx="842305" cy="447125"/>
            </a:xfrm>
            <a:prstGeom prst="rect">
              <a:avLst/>
            </a:prstGeom>
            <a:effectLst/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FCD6DF-29CE-49D6-A2FA-BFF28283531E}"/>
                </a:ext>
              </a:extLst>
            </p:cNvPr>
            <p:cNvSpPr/>
            <p:nvPr/>
          </p:nvSpPr>
          <p:spPr>
            <a:xfrm>
              <a:off x="7990114" y="4685573"/>
              <a:ext cx="3099751" cy="365125"/>
            </a:xfrm>
            <a:prstGeom prst="rect">
              <a:avLst/>
            </a:prstGeom>
            <a:solidFill>
              <a:srgbClr val="B0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Image mosaics, In-situ,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Ref.data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" descr="http://newsletter.copernicus.eu/sites/default/files/styles/zoom/public/articles/images/sentinel-1a_mosaic_of_europe.jpg?itok=i6qiM7ut">
              <a:extLst>
                <a:ext uri="{FF2B5EF4-FFF2-40B4-BE49-F238E27FC236}">
                  <a16:creationId xmlns:a16="http://schemas.microsoft.com/office/drawing/2014/main" id="{B06FD7E3-D04D-4E3E-8BDB-F77D0D79D7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/>
            <a:srcRect r="912" b="14930"/>
            <a:stretch/>
          </p:blipFill>
          <p:spPr bwMode="auto">
            <a:xfrm>
              <a:off x="11065131" y="4652915"/>
              <a:ext cx="833595" cy="44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6878E5D-9B81-471E-B5AC-135B5D92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87262" y="4104642"/>
              <a:ext cx="815271" cy="45355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1A9F15-8524-4EE1-84EA-2E91C0625602}"/>
                </a:ext>
              </a:extLst>
            </p:cNvPr>
            <p:cNvSpPr/>
            <p:nvPr/>
          </p:nvSpPr>
          <p:spPr>
            <a:xfrm>
              <a:off x="8769574" y="5191511"/>
              <a:ext cx="27061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ArialMT"/>
                </a:rPr>
                <a:t>For further information: </a:t>
              </a:r>
            </a:p>
            <a:p>
              <a:pPr lvl="0" algn="ctr">
                <a:defRPr/>
              </a:pPr>
              <a:r>
                <a:rPr lang="en-US" sz="1600" dirty="0">
                  <a:latin typeface="ArialMT"/>
                </a:rPr>
                <a:t>copernicus@eea.europa.eu</a:t>
              </a:r>
              <a:endParaRPr lang="en-DK" sz="1600" dirty="0">
                <a:latin typeface="ArialMT"/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DFDC3843-C70C-45D1-813C-1AAECDA5F0AC}"/>
                </a:ext>
              </a:extLst>
            </p:cNvPr>
            <p:cNvSpPr/>
            <p:nvPr/>
          </p:nvSpPr>
          <p:spPr>
            <a:xfrm>
              <a:off x="7631934" y="4227972"/>
              <a:ext cx="338506" cy="237350"/>
            </a:xfrm>
            <a:prstGeom prst="rightArrow">
              <a:avLst/>
            </a:prstGeom>
            <a:solidFill>
              <a:srgbClr val="B5B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C5331F-7422-48F8-A25D-0CF0AFE7D3AC}"/>
                </a:ext>
              </a:extLst>
            </p:cNvPr>
            <p:cNvSpPr txBox="1"/>
            <p:nvPr/>
          </p:nvSpPr>
          <p:spPr>
            <a:xfrm>
              <a:off x="8891500" y="1954302"/>
              <a:ext cx="3383360" cy="53607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l"/>
              <a:r>
                <a:rPr lang="en-US" sz="2000" b="1" dirty="0">
                  <a:solidFill>
                    <a:srgbClr val="B5BE33"/>
                  </a:solidFill>
                  <a:latin typeface="Neo Sans W1G" panose="020B0504030504040204" pitchFamily="34" charset="0"/>
                </a:rPr>
                <a:t>Land Monitoring Service</a:t>
              </a:r>
              <a:endParaRPr lang="en-150" sz="2000" b="1" dirty="0">
                <a:solidFill>
                  <a:srgbClr val="B5BE33"/>
                </a:solidFill>
                <a:latin typeface="Neo Sans W1G" panose="020B050403050404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A09D64-40EA-49D8-9B07-3D7249D1D39A}"/>
              </a:ext>
            </a:extLst>
          </p:cNvPr>
          <p:cNvGrpSpPr/>
          <p:nvPr/>
        </p:nvGrpSpPr>
        <p:grpSpPr>
          <a:xfrm>
            <a:off x="0" y="1550286"/>
            <a:ext cx="6703879" cy="2782224"/>
            <a:chOff x="0" y="1953062"/>
            <a:chExt cx="6703879" cy="278222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1F8997E-AA85-45F2-89BE-53FA32A4D596}"/>
                </a:ext>
              </a:extLst>
            </p:cNvPr>
            <p:cNvSpPr/>
            <p:nvPr/>
          </p:nvSpPr>
          <p:spPr>
            <a:xfrm>
              <a:off x="576943" y="2380349"/>
              <a:ext cx="6096000" cy="2354937"/>
            </a:xfrm>
            <a:prstGeom prst="roundRect">
              <a:avLst>
                <a:gd name="adj" fmla="val 4186"/>
              </a:avLst>
            </a:prstGeom>
            <a:noFill/>
            <a:ln w="38100">
              <a:solidFill>
                <a:srgbClr val="FAA7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F05525-770D-4C5C-B0F9-0F37DC5530C7}"/>
                </a:ext>
              </a:extLst>
            </p:cNvPr>
            <p:cNvSpPr/>
            <p:nvPr/>
          </p:nvSpPr>
          <p:spPr>
            <a:xfrm>
              <a:off x="0" y="2042555"/>
              <a:ext cx="1325563" cy="1311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EFF62D-DDD4-4FBF-9A09-FA2A0608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986359"/>
              <a:ext cx="1325564" cy="1325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EDB092-8ADB-4E3A-8BE8-B6799E258634}"/>
                </a:ext>
              </a:extLst>
            </p:cNvPr>
            <p:cNvSpPr/>
            <p:nvPr/>
          </p:nvSpPr>
          <p:spPr>
            <a:xfrm>
              <a:off x="1440467" y="2535371"/>
              <a:ext cx="5105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00000"/>
                  </a:solidFill>
                  <a:latin typeface="ArialMT"/>
                </a:rPr>
                <a:t>Preparedness: forecasts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00000"/>
                  </a:solidFill>
                  <a:latin typeface="ArialMT"/>
                </a:rPr>
                <a:t>Response: rapid maps &amp; monitoring of events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00000"/>
                  </a:solidFill>
                  <a:latin typeface="ArialMT"/>
                </a:rPr>
                <a:t>Recovery &amp; prevention: risk assessment for specific hazards and post-disaster recovery maps</a:t>
              </a:r>
              <a:r>
                <a:rPr lang="en-US" dirty="0"/>
                <a:t> </a:t>
              </a:r>
              <a:endParaRPr lang="en-15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EFE51A-70E6-471D-91F8-FDEED1498733}"/>
                </a:ext>
              </a:extLst>
            </p:cNvPr>
            <p:cNvSpPr/>
            <p:nvPr/>
          </p:nvSpPr>
          <p:spPr>
            <a:xfrm>
              <a:off x="2066231" y="4006609"/>
              <a:ext cx="3930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rialMT"/>
                </a:rPr>
                <a:t>For further information: </a:t>
              </a:r>
            </a:p>
            <a:p>
              <a:pPr algn="ctr"/>
              <a:r>
                <a:rPr lang="en-US" sz="1600" dirty="0">
                  <a:latin typeface="ArialMT"/>
                </a:rPr>
                <a:t>JRC-LIST-E1-MAPPING@ec.europa.eu</a:t>
              </a:r>
              <a:endParaRPr lang="en-150" sz="1600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EB1F205-E614-446C-B61E-06AD58205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4030" y="3777820"/>
              <a:ext cx="1104315" cy="88345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260216-58FA-4FBE-9DF2-E2AC2AEA86FD}"/>
                </a:ext>
              </a:extLst>
            </p:cNvPr>
            <p:cNvSpPr txBox="1"/>
            <p:nvPr/>
          </p:nvSpPr>
          <p:spPr>
            <a:xfrm>
              <a:off x="2375639" y="1953062"/>
              <a:ext cx="4328240" cy="54762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92500"/>
            </a:bodyPr>
            <a:lstStyle/>
            <a:p>
              <a:pPr algn="r"/>
              <a:r>
                <a:rPr lang="en-US" sz="2000" b="1" dirty="0">
                  <a:solidFill>
                    <a:srgbClr val="FAA73E"/>
                  </a:solidFill>
                  <a:latin typeface="Neo Sans W1G" panose="020B0504030504040204" pitchFamily="34" charset="0"/>
                </a:rPr>
                <a:t>Emergency Management Service</a:t>
              </a:r>
              <a:endParaRPr lang="en-150" sz="2000" b="1" dirty="0">
                <a:solidFill>
                  <a:srgbClr val="FAA73E"/>
                </a:solidFill>
                <a:latin typeface="Neo Sans W1G" panose="020B0504030504040204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113D6F0-797D-47D5-956E-F4BAA87FCE2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7546" b="15146"/>
          <a:stretch/>
        </p:blipFill>
        <p:spPr>
          <a:xfrm>
            <a:off x="7361916" y="5263025"/>
            <a:ext cx="1350380" cy="47791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DE59CE8-107D-47C2-A08A-BB3C57AEFD4A}"/>
              </a:ext>
            </a:extLst>
          </p:cNvPr>
          <p:cNvSpPr txBox="1"/>
          <p:nvPr/>
        </p:nvSpPr>
        <p:spPr>
          <a:xfrm>
            <a:off x="2373342" y="4415153"/>
            <a:ext cx="4328240" cy="5476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n-US" sz="2000" b="1" dirty="0">
                <a:solidFill>
                  <a:srgbClr val="7D1E34"/>
                </a:solidFill>
                <a:latin typeface="Neo Sans W1G" panose="020B0504030504040204" pitchFamily="34" charset="0"/>
              </a:rPr>
              <a:t>Climate Change Service</a:t>
            </a:r>
            <a:endParaRPr lang="en-150" sz="2000" b="1" dirty="0">
              <a:solidFill>
                <a:srgbClr val="7D1E34"/>
              </a:solidFill>
              <a:latin typeface="Neo Sans W1G" panose="020B050403050404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359E833-49DE-43A0-BA48-9017E3894A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513" y="6176762"/>
            <a:ext cx="1173615" cy="20166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CA228C1-688C-4882-8D30-9E5EDE4ECD5B}"/>
              </a:ext>
            </a:extLst>
          </p:cNvPr>
          <p:cNvSpPr/>
          <p:nvPr/>
        </p:nvSpPr>
        <p:spPr>
          <a:xfrm>
            <a:off x="1562073" y="4936789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MT"/>
              </a:rPr>
              <a:t>High-quality climate data through Climate Data Store (CDS)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MT"/>
              </a:rPr>
              <a:t>Observations – forecasts - projections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1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06A56-9BC8-493F-8B04-139E2D89FC2C}"/>
              </a:ext>
            </a:extLst>
          </p:cNvPr>
          <p:cNvSpPr/>
          <p:nvPr/>
        </p:nvSpPr>
        <p:spPr>
          <a:xfrm>
            <a:off x="2948428" y="5874425"/>
            <a:ext cx="2332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MT"/>
              </a:rPr>
              <a:t>For further information: </a:t>
            </a:r>
          </a:p>
          <a:p>
            <a:pPr algn="ctr"/>
            <a:r>
              <a:rPr lang="en-150" sz="1600" dirty="0">
                <a:latin typeface="ArialMT"/>
              </a:rPr>
              <a:t>climate.copernicus.eu</a:t>
            </a:r>
          </a:p>
        </p:txBody>
      </p:sp>
    </p:spTree>
    <p:extLst>
      <p:ext uri="{BB962C8B-B14F-4D97-AF65-F5344CB8AC3E}">
        <p14:creationId xmlns:p14="http://schemas.microsoft.com/office/powerpoint/2010/main" val="37789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A5ABB-65E5-446B-B749-2A2FD0A1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5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3EFB5-2DFC-4A64-A976-6276B3241E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56" y="2186609"/>
            <a:ext cx="10737574" cy="3927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05CE23E-D089-4E66-ADD4-879AB14C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1634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Emergency Management &amp; 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Humanitarian Aid Market Segment</a:t>
            </a:r>
            <a:endParaRPr lang="en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9CB52C-6378-482C-9CA7-F7107B2DD5C8}"/>
              </a:ext>
            </a:extLst>
          </p:cNvPr>
          <p:cNvSpPr/>
          <p:nvPr/>
        </p:nvSpPr>
        <p:spPr>
          <a:xfrm>
            <a:off x="8186470" y="3692106"/>
            <a:ext cx="3124200" cy="879894"/>
          </a:xfrm>
          <a:prstGeom prst="rect">
            <a:avLst/>
          </a:prstGeom>
          <a:noFill/>
          <a:ln w="57150">
            <a:solidFill>
              <a:srgbClr val="0087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1232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0979-F9B1-4F66-AB81-D5938118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EMAid</a:t>
            </a:r>
            <a:r>
              <a:rPr lang="en-US" dirty="0"/>
              <a:t>: An expanding market</a:t>
            </a:r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F9AD1-2CFB-4D41-9C65-50550E03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6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AB44A-B3A7-4357-BA0D-570249AFC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90" y="2136502"/>
            <a:ext cx="5724621" cy="3512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E7C3D-DF3A-456D-82E8-E1486D73C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35" y="2025531"/>
            <a:ext cx="5889075" cy="37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A5ABB-65E5-446B-B749-2A2FD0A1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7</a:t>
            </a:fld>
            <a:endParaRPr lang="x-non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05CE23E-D089-4E66-ADD4-879AB14C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2628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Connecting with user communities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EUSPA User Consultation Platform</a:t>
            </a:r>
            <a:endParaRPr lang="en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8948D-7F5F-40A0-93AE-A392E932D7E5}"/>
              </a:ext>
            </a:extLst>
          </p:cNvPr>
          <p:cNvSpPr txBox="1"/>
          <p:nvPr/>
        </p:nvSpPr>
        <p:spPr>
          <a:xfrm>
            <a:off x="606172" y="1908917"/>
            <a:ext cx="1654767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Neo Sans W1G" panose="020B0504030504040204" pitchFamily="34" charset="0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latin typeface="Neo Sans W1G" panose="020B0504030504040204" pitchFamily="34" charset="0"/>
              </a:rPr>
              <a:t>nd</a:t>
            </a:r>
            <a:r>
              <a:rPr lang="en-US" sz="4000" b="1" dirty="0">
                <a:solidFill>
                  <a:schemeClr val="bg1"/>
                </a:solidFill>
                <a:latin typeface="Neo Sans W1G" panose="020B0504030504040204" pitchFamily="34" charset="0"/>
              </a:rPr>
              <a:t> Call</a:t>
            </a:r>
            <a:endParaRPr lang="en-150" sz="4000" b="1" dirty="0">
              <a:solidFill>
                <a:schemeClr val="bg1"/>
              </a:solidFill>
              <a:latin typeface="Neo Sans W1G" panose="020B05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2F8FD-DC36-4634-ABD7-B900D2053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6904">
            <a:off x="884035" y="2000158"/>
            <a:ext cx="5345692" cy="2945678"/>
          </a:xfrm>
          <a:prstGeom prst="roundRect">
            <a:avLst>
              <a:gd name="adj" fmla="val 51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2202CC-4869-4D54-AADA-659001D4D5B2}"/>
              </a:ext>
            </a:extLst>
          </p:cNvPr>
          <p:cNvSpPr/>
          <p:nvPr/>
        </p:nvSpPr>
        <p:spPr>
          <a:xfrm>
            <a:off x="1101387" y="5828202"/>
            <a:ext cx="3880806" cy="400110"/>
          </a:xfrm>
          <a:prstGeom prst="rect">
            <a:avLst/>
          </a:prstGeom>
          <a:solidFill>
            <a:srgbClr val="0E4194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Critical Infrastructures applications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F92D43-3040-4189-8611-939AAA136DAA}"/>
              </a:ext>
            </a:extLst>
          </p:cNvPr>
          <p:cNvSpPr/>
          <p:nvPr/>
        </p:nvSpPr>
        <p:spPr>
          <a:xfrm>
            <a:off x="1033708" y="4615358"/>
            <a:ext cx="4016164" cy="523220"/>
          </a:xfrm>
          <a:prstGeom prst="rect">
            <a:avLst/>
          </a:prstGeom>
          <a:solidFill>
            <a:srgbClr val="0E4194"/>
          </a:solidFill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UCP 2022</a:t>
            </a:r>
            <a:r>
              <a:rPr lang="en-GB" sz="2400" dirty="0">
                <a:solidFill>
                  <a:schemeClr val="bg1"/>
                </a:solidFill>
              </a:rPr>
              <a:t> -&gt; 500 participants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68245F-17CE-4FEE-9B7D-CE69DAAA0A40}"/>
              </a:ext>
            </a:extLst>
          </p:cNvPr>
          <p:cNvSpPr/>
          <p:nvPr/>
        </p:nvSpPr>
        <p:spPr>
          <a:xfrm>
            <a:off x="156074" y="5283826"/>
            <a:ext cx="6177845" cy="400110"/>
          </a:xfrm>
          <a:prstGeom prst="rect">
            <a:avLst/>
          </a:prstGeom>
          <a:solidFill>
            <a:srgbClr val="0E4194"/>
          </a:solidFill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Sessions on Emergency Management &amp; Humanitarian Aid</a:t>
            </a:r>
            <a:endParaRPr lang="en-150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3582D-354C-4BB0-B636-9F5C52DC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134" y="1663760"/>
            <a:ext cx="3259207" cy="4564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EE4101-655F-40A1-A1C2-E9229D7C006E}"/>
              </a:ext>
            </a:extLst>
          </p:cNvPr>
          <p:cNvSpPr/>
          <p:nvPr/>
        </p:nvSpPr>
        <p:spPr>
          <a:xfrm>
            <a:off x="4568032" y="6408107"/>
            <a:ext cx="628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sz="1100" dirty="0"/>
              <a:t>https://www.euspa.europa.eu/newsroom/news/euspa-releases-user-consultation-platform-2022-reports</a:t>
            </a:r>
          </a:p>
        </p:txBody>
      </p:sp>
    </p:spTree>
    <p:extLst>
      <p:ext uri="{BB962C8B-B14F-4D97-AF65-F5344CB8AC3E}">
        <p14:creationId xmlns:p14="http://schemas.microsoft.com/office/powerpoint/2010/main" val="317763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A5ABB-65E5-446B-B749-2A2FD0A1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8</a:t>
            </a:fld>
            <a:endParaRPr lang="x-non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05CE23E-D089-4E66-ADD4-879AB14C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576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Connecting with user communities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EUSPA User Consultation Platform</a:t>
            </a:r>
            <a:endParaRPr lang="en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3582D-354C-4BB0-B636-9F5C52DC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8" y="2155252"/>
            <a:ext cx="2741893" cy="3840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EE4101-655F-40A1-A1C2-E9229D7C006E}"/>
              </a:ext>
            </a:extLst>
          </p:cNvPr>
          <p:cNvSpPr/>
          <p:nvPr/>
        </p:nvSpPr>
        <p:spPr>
          <a:xfrm>
            <a:off x="-20128" y="6459865"/>
            <a:ext cx="628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sz="1100" dirty="0"/>
              <a:t>https://www.euspa.europa.eu/newsroom/news/euspa-releases-user-consultation-platform-2022-reports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59A11-05B5-4E65-A4FC-B7ABBE03E656}"/>
              </a:ext>
            </a:extLst>
          </p:cNvPr>
          <p:cNvSpPr/>
          <p:nvPr/>
        </p:nvSpPr>
        <p:spPr>
          <a:xfrm>
            <a:off x="3579929" y="2674923"/>
            <a:ext cx="5051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Landslides and terrain deformation monitoring</a:t>
            </a:r>
            <a:endParaRPr lang="en-150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A1AAD-EF56-46AD-82B0-754C5F70F25A}"/>
              </a:ext>
            </a:extLst>
          </p:cNvPr>
          <p:cNvSpPr/>
          <p:nvPr/>
        </p:nvSpPr>
        <p:spPr>
          <a:xfrm>
            <a:off x="3579929" y="5044618"/>
            <a:ext cx="5185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Health and medicine response and coordination</a:t>
            </a:r>
            <a:endParaRPr lang="en-150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D9ACE-E9B0-4781-9B99-FE1CA2BD8AD4}"/>
              </a:ext>
            </a:extLst>
          </p:cNvPr>
          <p:cNvSpPr/>
          <p:nvPr/>
        </p:nvSpPr>
        <p:spPr>
          <a:xfrm>
            <a:off x="3208577" y="3464821"/>
            <a:ext cx="5928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Post-crisis damage assessment and building inspection </a:t>
            </a:r>
            <a:endParaRPr lang="en-150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39D81-73DE-4D27-B7B6-2AD8FBADE95F}"/>
              </a:ext>
            </a:extLst>
          </p:cNvPr>
          <p:cNvSpPr/>
          <p:nvPr/>
        </p:nvSpPr>
        <p:spPr>
          <a:xfrm>
            <a:off x="3524625" y="4254719"/>
            <a:ext cx="5296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Asset Monitoring in Humanitarian Aid operations</a:t>
            </a:r>
            <a:endParaRPr lang="en-150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59108-215C-4C5B-BEFD-BFC216BD01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471" y="5045428"/>
            <a:ext cx="2119313" cy="53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378121-21BD-4295-9F10-B9351E9694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706" y="4109677"/>
            <a:ext cx="808844" cy="819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75348-BF52-4D84-9F5F-52E5CA2424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50" y="3359608"/>
            <a:ext cx="2019300" cy="608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DDD685-2726-472D-99EA-E99862899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645" y="2570952"/>
            <a:ext cx="651756" cy="6517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89EDF9-88BC-4330-B0C9-54F0DCC511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401" y="2567202"/>
            <a:ext cx="651755" cy="651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18357F-4371-43FC-806D-EF5A62E9B8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135" y="1254194"/>
            <a:ext cx="1091234" cy="872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9028AD-A580-4B4D-B0AB-70EC1E5B9E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700" y="1332415"/>
            <a:ext cx="1410701" cy="7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0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A5ABB-65E5-446B-B749-2A2FD0A1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9</a:t>
            </a:fld>
            <a:endParaRPr lang="x-non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05CE23E-D089-4E66-ADD4-879AB14C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10701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Connecting with user communities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EUSPA User Consultation Platform</a:t>
            </a:r>
            <a:endParaRPr lang="en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3582D-354C-4BB0-B636-9F5C52DC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8" y="2155252"/>
            <a:ext cx="2741893" cy="3840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EE4101-655F-40A1-A1C2-E9229D7C006E}"/>
              </a:ext>
            </a:extLst>
          </p:cNvPr>
          <p:cNvSpPr/>
          <p:nvPr/>
        </p:nvSpPr>
        <p:spPr>
          <a:xfrm>
            <a:off x="-20128" y="6459865"/>
            <a:ext cx="628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sz="1100" dirty="0"/>
              <a:t>https://www.euspa.europa.eu/newsroom/news/euspa-releases-user-consultation-platform-2022-reports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3AA1021-5AB0-4A75-93D9-19D0E4A2CB55}"/>
              </a:ext>
            </a:extLst>
          </p:cNvPr>
          <p:cNvSpPr/>
          <p:nvPr/>
        </p:nvSpPr>
        <p:spPr>
          <a:xfrm>
            <a:off x="5001332" y="1913236"/>
            <a:ext cx="3609268" cy="408623"/>
          </a:xfrm>
          <a:prstGeom prst="wedgeRoundRectCallout">
            <a:avLst>
              <a:gd name="adj1" fmla="val -30946"/>
              <a:gd name="adj2" fmla="val 84391"/>
              <a:gd name="adj3" fmla="val 16667"/>
            </a:avLst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Reducing GNSS </a:t>
            </a:r>
            <a:r>
              <a:rPr lang="en-US" b="1" dirty="0"/>
              <a:t>power consumption</a:t>
            </a:r>
            <a:endParaRPr lang="en-150" b="1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D27CAE5-2EA5-4DAD-9946-DF4EF2941082}"/>
              </a:ext>
            </a:extLst>
          </p:cNvPr>
          <p:cNvSpPr/>
          <p:nvPr/>
        </p:nvSpPr>
        <p:spPr>
          <a:xfrm>
            <a:off x="7496331" y="2604432"/>
            <a:ext cx="3882990" cy="408623"/>
          </a:xfrm>
          <a:prstGeom prst="wedgeRoundRectCallout">
            <a:avLst>
              <a:gd name="adj1" fmla="val -2403"/>
              <a:gd name="adj2" fmla="val 84391"/>
              <a:gd name="adj3" fmla="val 16667"/>
            </a:avLst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Real-time</a:t>
            </a:r>
            <a:r>
              <a:rPr lang="en-US" dirty="0"/>
              <a:t> status and position reporting</a:t>
            </a:r>
            <a:endParaRPr lang="en-150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7CF4F9EA-DF4E-4535-B0DE-01950D1CC514}"/>
              </a:ext>
            </a:extLst>
          </p:cNvPr>
          <p:cNvSpPr/>
          <p:nvPr/>
        </p:nvSpPr>
        <p:spPr>
          <a:xfrm>
            <a:off x="3520652" y="2781838"/>
            <a:ext cx="3576897" cy="715089"/>
          </a:xfrm>
          <a:prstGeom prst="wedgeRoundRectCallou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Jamming and spoofing of GNSS signals affecting </a:t>
            </a:r>
            <a:r>
              <a:rPr lang="en-US" b="1" dirty="0"/>
              <a:t>safety and security</a:t>
            </a:r>
            <a:endParaRPr lang="en-150" b="1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A5DB8CB-CCFB-4402-BB81-E0BC76C69D2D}"/>
              </a:ext>
            </a:extLst>
          </p:cNvPr>
          <p:cNvSpPr/>
          <p:nvPr/>
        </p:nvSpPr>
        <p:spPr>
          <a:xfrm>
            <a:off x="7157195" y="3473024"/>
            <a:ext cx="4052221" cy="408623"/>
          </a:xfrm>
          <a:prstGeom prst="wedgeRoundRectCallout">
            <a:avLst>
              <a:gd name="adj1" fmla="val -16909"/>
              <a:gd name="adj2" fmla="val 81959"/>
              <a:gd name="adj3" fmla="val 16667"/>
            </a:avLst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Needs for </a:t>
            </a:r>
            <a:r>
              <a:rPr lang="en-US" b="1" dirty="0"/>
              <a:t>frequent</a:t>
            </a:r>
            <a:r>
              <a:rPr lang="en-US" dirty="0"/>
              <a:t> satellite observations</a:t>
            </a:r>
            <a:endParaRPr lang="en-150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FF2D901-1504-486B-B8D7-C9ED406B7658}"/>
              </a:ext>
            </a:extLst>
          </p:cNvPr>
          <p:cNvSpPr/>
          <p:nvPr/>
        </p:nvSpPr>
        <p:spPr>
          <a:xfrm>
            <a:off x="3356707" y="4207479"/>
            <a:ext cx="5755422" cy="408623"/>
          </a:xfrm>
          <a:prstGeom prst="wedgeRoundRectCallout">
            <a:avLst>
              <a:gd name="adj1" fmla="val -32314"/>
              <a:gd name="adj2" fmla="val 89256"/>
              <a:gd name="adj3" fmla="val 16667"/>
            </a:avLst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Needs for </a:t>
            </a:r>
            <a:r>
              <a:rPr lang="en-US" b="1" dirty="0"/>
              <a:t>timely</a:t>
            </a:r>
            <a:r>
              <a:rPr lang="en-US" dirty="0"/>
              <a:t> EO data delivery and </a:t>
            </a:r>
            <a:r>
              <a:rPr lang="en-US" b="1" dirty="0"/>
              <a:t>shorter cut-off </a:t>
            </a:r>
            <a:r>
              <a:rPr lang="en-US" dirty="0"/>
              <a:t>times</a:t>
            </a:r>
            <a:endParaRPr lang="en-150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4ACEF77-4C41-4760-B345-8D9C6C65F778}"/>
              </a:ext>
            </a:extLst>
          </p:cNvPr>
          <p:cNvSpPr/>
          <p:nvPr/>
        </p:nvSpPr>
        <p:spPr>
          <a:xfrm>
            <a:off x="7022267" y="5032812"/>
            <a:ext cx="4780076" cy="715089"/>
          </a:xfrm>
          <a:prstGeom prst="wedgeRoundRectCallout">
            <a:avLst>
              <a:gd name="adj1" fmla="val 11143"/>
              <a:gd name="adj2" fmla="val 73967"/>
              <a:gd name="adj3" fmla="val 16667"/>
            </a:avLst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Awareness and accessibility </a:t>
            </a:r>
            <a:r>
              <a:rPr lang="en-US" dirty="0"/>
              <a:t>of EO data still reported as a barrier for adoption/use </a:t>
            </a:r>
            <a:endParaRPr lang="en-150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DF7B1068-5763-4DEB-94C8-49670A8DD84F}"/>
              </a:ext>
            </a:extLst>
          </p:cNvPr>
          <p:cNvSpPr/>
          <p:nvPr/>
        </p:nvSpPr>
        <p:spPr>
          <a:xfrm>
            <a:off x="3715858" y="5225909"/>
            <a:ext cx="2941667" cy="408623"/>
          </a:xfrm>
          <a:prstGeom prst="wedgeRoundRectCallou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Complexity</a:t>
            </a:r>
            <a:r>
              <a:rPr lang="en-US" dirty="0"/>
              <a:t> of “EO language”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94619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600" dirty="0">
            <a:solidFill>
              <a:schemeClr val="tx1">
                <a:lumMod val="65000"/>
                <a:lumOff val="35000"/>
              </a:schemeClr>
            </a:solidFill>
            <a:latin typeface="Neo Sans W1G" panose="020B05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35876C8-449B-46F0-9579-AE7A5FA8AB0B}" vid="{FB7122B4-CC12-490E-81A8-C2CF93F4DE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_Organization xmlns="23b8f5ea-05c9-4764-b1a4-ea5b6ec2d662">UNKNOWN</DMS_Organization>
    <DMS_Area_Id xmlns="d3621089-857d-4dce-914e-85d3434ff8d9">0</DMS_Area_Id>
    <DMS_DocType xmlns="bf27662f-3079-4e88-ac58-b88254cacdd6">UNKNOWN</DMS_DocType>
    <DMS_Department xmlns="a2c45404-d3b9-4587-9d9c-566aada812c2">UNKNOWN</DMS_Department>
    <DMS_Department_Id xmlns="6c7c247c-9bf9-4c04-beed-893801e2a974">0</DMS_Department_Id>
    <_dlc_DocId xmlns="e13dbbf7-32dc-4ea8-8762-8fad89836eec">TWS-OED-1F1D97D1C12D4878AE1CAC18F549DDA9</_dlc_DocId>
    <DMS_DocType_Id xmlns="25a931e1-e4fe-41b0-b0cd-07217a4a6f83">0</DMS_DocType_Id>
    <_dlc_DocIdUrl xmlns="e13dbbf7-32dc-4ea8-8762-8fad89836eec">
      <Url>https://dms.gsa.europa.eu/tws/oed/_layouts/15/DocIdRedir.aspx?ID=TWS-OED-1F1D97D1C12D4878AE1CAC18F549DDA9</Url>
      <Description>TWS-OED-1F1D97D1C12D4878AE1CAC18F549DDA9</Description>
    </_dlc_DocIdUrl>
    <DMS_Area xmlns="172e464b-e49e-483c-aecd-1ca9efaa97c1">UNKNOWN</DMS_Area>
    <DMS_Media_ReferenceNumber xmlns="ed65f743-1d2b-4791-a2fe-71dce49ba958" xsi:nil="true"/>
    <DMS_Organization_Id xmlns="ea545ddc-1a1c-474d-95a6-2f9a0b41a599">0</DMS_Organization_Id>
    <DMS_DocumentID xmlns="736cceb8-f0c0-4408-be7a-973992f2def5" xsi:nil="true"/>
    <DMS_ShortTitle xmlns="495406b6-13fe-4000-ace4-91ce38e5d599">Exchange with Ms Parly French Minister of</DMS_ShortTitle>
    <_dlc_DocIdPersistId xmlns="e13dbbf7-32dc-4ea8-8762-8fad89836eec">false</_dlc_DocIdPersistId>
    <DMS_Remarks xmlns="4a8d40e2-5dcb-43cf-851d-f8be19425761" xsi:nil="true"/>
    <DMS_ExportedTo xmlns="a5ec0abb-ee9f-408b-a09c-90242604902e" xsi:nil="true"/>
    <DMS_Key xmlns="6cd5876a-bdb6-4337-bcd2-725ab1f55c1b" xsi:nil="true"/>
    <DMS_SourcePath xmlns="d36a0372-dbfb-4b8d-87cd-9226cf4cd92d" xsi:nil="true"/>
    <DMS_Classification xmlns="ef562279-9a32-4a89-9943-5479f064de73" xsi:nil="true"/>
    <DMS_Media_TotalNumberProducedOrReceived xmlns="e7db1114-c44f-45e9-8982-93bb3f30e030" xsi:nil="true"/>
    <DMS_DateOfOrigin xmlns="1f4a875a-3549-4742-9b14-408b1ea39d3d" xsi:nil="true"/>
    <DMS_BookCaptain xmlns="00ae22fd-3464-4082-b959-c2920c978265">
      <UserInfo>
        <DisplayName/>
        <AccountId xsi:nil="true"/>
        <AccountType/>
      </UserInfo>
    </DMS_BookCaptain>
    <DMS_Media_DateReceiptReturned xmlns="644ff8a5-da8a-436d-bef6-66e03773f17c" xsi:nil="true"/>
    <DMS_PRSInfoText xmlns="FCC40C82-A202-4C75-9FA8-084998F9108D">0</DMS_PRSInfoText>
    <DMS_DocumentStatus xmlns="692a0ef5-ae57-429a-b1fe-9b54d3997451" xsi:nil="true"/>
    <DMS_CountryOfOrigin xmlns="a0b37e8c-62a8-42f6-9f61-68d8a8cb0499" xsi:nil="true"/>
    <DMS_Media_CopyNumber xmlns="2a34dde5-bdd6-4edd-9bbb-95ed14f7b8b3" xsi:nil="true"/>
    <DMS_Media_OnDate xmlns="fb37da63-a24e-48d0-b2b1-a3b5b046ede5" xsi:nil="true"/>
    <DMS_DeliveryNote xmlns="a83b4bb6-f7a9-494f-818e-1a36e5e9ca7c" xsi:nil="true"/>
    <DMS_PRSUserSegmentTaxHTField0 xmlns="917d27c2-673a-4155-bf19-7b3c12a4c9db">
      <Terms xmlns="http://schemas.microsoft.com/office/infopath/2007/PartnerControls"/>
    </DMS_PRSUserSegmentTaxHTField0>
    <DMS_ExternalVersion xmlns="171f2c7e-e651-4a18-9ede-20cc0eadd302" xsi:nil="true"/>
    <DMS_EUCIClassificationTaxHTField0 xmlns="9a272e9d-1866-44a7-b2f6-69703d3cd2fb">
      <Terms xmlns="http://schemas.microsoft.com/office/infopath/2007/PartnerControls"/>
    </DMS_EUCIClassificationTaxHTField0>
    <DMS_WF_Comments xmlns="704d8e17-4826-4565-9483-4bd65d519254" xsi:nil="true"/>
    <DMS_WF_DocumentCategory xmlns="0b179d76-e2ce-4eae-9287-dc665f801877" xsi:nil="true"/>
    <DMS_OriginatorSender xmlns="c3b5bbbd-7ccd-49b9-81a6-facf7a9a14e6" xsi:nil="true"/>
    <DMS_WorkflowListId xmlns="16cea2d5-b351-413d-8de7-bbf0080ec93d" xsi:nil="true"/>
    <DMS_RelatedItems xmlns="6b054799-7c1b-4ded-84cc-a8dae396b2f5" xsi:nil="true"/>
    <DMS_CompoundParent xmlns="8dbd7e59-5214-4d2a-9614-c5c0654f74e7" xsi:nil="true"/>
    <DMS_ExportComments xmlns="d329fb10-6e1d-44f9-8838-acb5f14bc94b" xsi:nil="true"/>
    <DMS_Media_BookAndSerialNumber xmlns="2c14815f-a075-4f28-b05c-77c60d367bec" xsi:nil="true"/>
    <DMS_SourceDocument xmlns="1cb15d0f-bd81-4951-b53f-b37f0347ed38">
      <Url xsi:nil="true"/>
      <Description xsi:nil="true"/>
    </DMS_SourceDocument>
    <DMS_WorkflowInstanceId xmlns="05abfff6-f6c1-4627-85aa-1b15bbf843c5" xsi:nil="true"/>
    <DMS_WorkflowSiteId xmlns="6ab24c80-77b8-46c2-aa17-c52ac0a116c0" xsi:nil="true"/>
    <DMS_WF_ProcessingState xmlns="6ca0583f-22c6-4080-ae82-01d00498607f" xsi:nil="true"/>
  </documentManagement>
</p:properties>
</file>

<file path=customXml/item2.xml><?xml version="1.0" encoding="utf-8"?>
<?mso-contentType ?>
<SharedContentType xmlns="Microsoft.SharePoint.Taxonomy.ContentTypeSync" SourceId="b23a056c-89db-4a99-acd4-ee24c7c2bb94" ContentTypeId="0x0101007C898101DE25453D93E6338BA2DA3ADD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7C898101DE25453D93E6338BA2DA3ADD00BE3E1EFA7E1D428BB8083A42D5159AC90034401DE8D4F68648A6A3BF2A2FB8C890" ma:contentTypeVersion="25" ma:contentTypeDescription="GSA DMS Basic Document content type" ma:contentTypeScope="" ma:versionID="1441c9e58dd1537bd9aacdf62a849c6a">
  <xsd:schema xmlns:xsd="http://www.w3.org/2001/XMLSchema" xmlns:xs="http://www.w3.org/2001/XMLSchema" xmlns:p="http://schemas.microsoft.com/office/2006/metadata/properties" xmlns:ns3="9a272e9d-1866-44a7-b2f6-69703d3cd2fb" xmlns:ns5="917d27c2-673a-4155-bf19-7b3c12a4c9db" xmlns:ns6="495406b6-13fe-4000-ace4-91ce38e5d599" xmlns:ns7="bf27662f-3079-4e88-ac58-b88254cacdd6" xmlns:ns8="25a931e1-e4fe-41b0-b0cd-07217a4a6f83" xmlns:ns9="7be651c6-28fd-42cb-9e21-5fa82d85a27f" xmlns:ns10="61debd70-e028-4dc2-a73f-6a5a40cd1ddf" xmlns:ns12="ed65f743-1d2b-4791-a2fe-71dce49ba958" xmlns:ns13="692a0ef5-ae57-429a-b1fe-9b54d3997451" xmlns:ns14="00ae22fd-3464-4082-b959-c2920c978265" xmlns:ns15="1f4a875a-3549-4742-9b14-408b1ea39d3d" xmlns:ns16="c3b5bbbd-7ccd-49b9-81a6-facf7a9a14e6" xmlns:ns17="a0b37e8c-62a8-42f6-9f61-68d8a8cb0499" xmlns:ns18="e7db1114-c44f-45e9-8982-93bb3f30e030" xmlns:ns19="2a34dde5-bdd6-4edd-9bbb-95ed14f7b8b3" xmlns:ns20="ef562279-9a32-4a89-9943-5479f064de73" xmlns:ns21="fb37da63-a24e-48d0-b2b1-a3b5b046ede5" xmlns:ns22="644ff8a5-da8a-436d-bef6-66e03773f17c" xmlns:ns23="4a8d40e2-5dcb-43cf-851d-f8be19425761" xmlns:ns24="23b8f5ea-05c9-4764-b1a4-ea5b6ec2d662" xmlns:ns25="ea545ddc-1a1c-474d-95a6-2f9a0b41a599" xmlns:ns26="a2c45404-d3b9-4587-9d9c-566aada812c2" xmlns:ns27="6c7c247c-9bf9-4c04-beed-893801e2a974" xmlns:ns28="172e464b-e49e-483c-aecd-1ca9efaa97c1" xmlns:ns29="d3621089-857d-4dce-914e-85d3434ff8d9" xmlns:ns30="a5ec0abb-ee9f-408b-a09c-90242604902e" xmlns:ns31="6cd5876a-bdb6-4337-bcd2-725ab1f55c1b" xmlns:ns32="1cb15d0f-bd81-4951-b53f-b37f0347ed38" xmlns:ns33="736cceb8-f0c0-4408-be7a-973992f2def5" xmlns:ns34="d329fb10-6e1d-44f9-8838-acb5f14bc94b" xmlns:ns35="d36a0372-dbfb-4b8d-87cd-9226cf4cd92d" xmlns:ns36="a83b4bb6-f7a9-494f-818e-1a36e5e9ca7c" xmlns:ns37="8dbd7e59-5214-4d2a-9614-c5c0654f74e7" xmlns:ns38="171f2c7e-e651-4a18-9ede-20cc0eadd302" xmlns:ns39="6b054799-7c1b-4ded-84cc-a8dae396b2f5" xmlns:ns40="6ca0583f-22c6-4080-ae82-01d00498607f" xmlns:ns41="704d8e17-4826-4565-9483-4bd65d519254" xmlns:ns42="2c14815f-a075-4f28-b05c-77c60d367bec" xmlns:ns43="05abfff6-f6c1-4627-85aa-1b15bbf843c5" xmlns:ns44="6ab24c80-77b8-46c2-aa17-c52ac0a116c0" xmlns:ns45="16cea2d5-b351-413d-8de7-bbf0080ec93d" xmlns:ns46="0b179d76-e2ce-4eae-9287-dc665f801877" xmlns:ns47="FCC40C82-A202-4C75-9FA8-084998F9108D" xmlns:ns48="e13dbbf7-32dc-4ea8-8762-8fad89836eec" targetNamespace="http://schemas.microsoft.com/office/2006/metadata/properties" ma:root="true" ma:fieldsID="67656a1a25bc3727b57adeafc118f925" ns3:_="" ns5:_="" ns6:_="" ns7:_="" ns8:_="" ns9:_="" ns10:_="" ns12:_="" ns13:_="" ns14:_="" ns15:_="" ns16:_="" ns17:_="" ns18:_="" ns19:_="" ns20:_="" ns21:_="" ns22:_="" ns23:_="" ns24:_="" ns25:_="" ns26:_="" ns27:_="" ns28:_="" ns29:_="" ns30:_="" ns31:_="" ns32:_="" ns33:_="" ns34:_="" ns35:_="" ns36:_="" ns37:_="" ns38:_="" ns39:_="" ns40:_="" ns41:_="" ns42:_="" ns43:_="" ns44:_="" ns45:_="" ns46:_="" ns47:_="" ns48:_="">
    <xsd:import namespace="9a272e9d-1866-44a7-b2f6-69703d3cd2fb"/>
    <xsd:import namespace="917d27c2-673a-4155-bf19-7b3c12a4c9db"/>
    <xsd:import namespace="495406b6-13fe-4000-ace4-91ce38e5d599"/>
    <xsd:import namespace="bf27662f-3079-4e88-ac58-b88254cacdd6"/>
    <xsd:import namespace="25a931e1-e4fe-41b0-b0cd-07217a4a6f83"/>
    <xsd:import namespace="7be651c6-28fd-42cb-9e21-5fa82d85a27f"/>
    <xsd:import namespace="61debd70-e028-4dc2-a73f-6a5a40cd1ddf"/>
    <xsd:import namespace="ed65f743-1d2b-4791-a2fe-71dce49ba958"/>
    <xsd:import namespace="692a0ef5-ae57-429a-b1fe-9b54d3997451"/>
    <xsd:import namespace="00ae22fd-3464-4082-b959-c2920c978265"/>
    <xsd:import namespace="1f4a875a-3549-4742-9b14-408b1ea39d3d"/>
    <xsd:import namespace="c3b5bbbd-7ccd-49b9-81a6-facf7a9a14e6"/>
    <xsd:import namespace="a0b37e8c-62a8-42f6-9f61-68d8a8cb0499"/>
    <xsd:import namespace="e7db1114-c44f-45e9-8982-93bb3f30e030"/>
    <xsd:import namespace="2a34dde5-bdd6-4edd-9bbb-95ed14f7b8b3"/>
    <xsd:import namespace="ef562279-9a32-4a89-9943-5479f064de73"/>
    <xsd:import namespace="fb37da63-a24e-48d0-b2b1-a3b5b046ede5"/>
    <xsd:import namespace="644ff8a5-da8a-436d-bef6-66e03773f17c"/>
    <xsd:import namespace="4a8d40e2-5dcb-43cf-851d-f8be19425761"/>
    <xsd:import namespace="23b8f5ea-05c9-4764-b1a4-ea5b6ec2d662"/>
    <xsd:import namespace="ea545ddc-1a1c-474d-95a6-2f9a0b41a599"/>
    <xsd:import namespace="a2c45404-d3b9-4587-9d9c-566aada812c2"/>
    <xsd:import namespace="6c7c247c-9bf9-4c04-beed-893801e2a974"/>
    <xsd:import namespace="172e464b-e49e-483c-aecd-1ca9efaa97c1"/>
    <xsd:import namespace="d3621089-857d-4dce-914e-85d3434ff8d9"/>
    <xsd:import namespace="a5ec0abb-ee9f-408b-a09c-90242604902e"/>
    <xsd:import namespace="6cd5876a-bdb6-4337-bcd2-725ab1f55c1b"/>
    <xsd:import namespace="1cb15d0f-bd81-4951-b53f-b37f0347ed38"/>
    <xsd:import namespace="736cceb8-f0c0-4408-be7a-973992f2def5"/>
    <xsd:import namespace="d329fb10-6e1d-44f9-8838-acb5f14bc94b"/>
    <xsd:import namespace="d36a0372-dbfb-4b8d-87cd-9226cf4cd92d"/>
    <xsd:import namespace="a83b4bb6-f7a9-494f-818e-1a36e5e9ca7c"/>
    <xsd:import namespace="8dbd7e59-5214-4d2a-9614-c5c0654f74e7"/>
    <xsd:import namespace="171f2c7e-e651-4a18-9ede-20cc0eadd302"/>
    <xsd:import namespace="6b054799-7c1b-4ded-84cc-a8dae396b2f5"/>
    <xsd:import namespace="6ca0583f-22c6-4080-ae82-01d00498607f"/>
    <xsd:import namespace="704d8e17-4826-4565-9483-4bd65d519254"/>
    <xsd:import namespace="2c14815f-a075-4f28-b05c-77c60d367bec"/>
    <xsd:import namespace="05abfff6-f6c1-4627-85aa-1b15bbf843c5"/>
    <xsd:import namespace="6ab24c80-77b8-46c2-aa17-c52ac0a116c0"/>
    <xsd:import namespace="16cea2d5-b351-413d-8de7-bbf0080ec93d"/>
    <xsd:import namespace="0b179d76-e2ce-4eae-9287-dc665f801877"/>
    <xsd:import namespace="FCC40C82-A202-4C75-9FA8-084998F9108D"/>
    <xsd:import namespace="e13dbbf7-32dc-4ea8-8762-8fad89836eec"/>
    <xsd:element name="properties">
      <xsd:complexType>
        <xsd:sequence>
          <xsd:element name="documentManagement">
            <xsd:complexType>
              <xsd:all>
                <xsd:element ref="ns3:DMS_EUCIClassificationTaxHTField0" minOccurs="0"/>
                <xsd:element ref="ns5:DMS_PRSUserSegmentTaxHTField0" minOccurs="0"/>
                <xsd:element ref="ns6:DMS_ShortTitle" minOccurs="0"/>
                <xsd:element ref="ns7:DMS_DocType" minOccurs="0"/>
                <xsd:element ref="ns8:DMS_DocType_Id" minOccurs="0"/>
                <xsd:element ref="ns9:DMS_MajorVersion" minOccurs="0"/>
                <xsd:element ref="ns10:DMS_MinorVersion" minOccurs="0"/>
                <xsd:element ref="ns12:DMS_Media_ReferenceNumber" minOccurs="0"/>
                <xsd:element ref="ns13:DMS_DocumentStatus" minOccurs="0"/>
                <xsd:element ref="ns14:DMS_BookCaptain" minOccurs="0"/>
                <xsd:element ref="ns15:DMS_DateOfOrigin" minOccurs="0"/>
                <xsd:element ref="ns16:DMS_OriginatorSender" minOccurs="0"/>
                <xsd:element ref="ns17:DMS_CountryOfOrigin" minOccurs="0"/>
                <xsd:element ref="ns18:DMS_Media_TotalNumberProducedOrReceived" minOccurs="0"/>
                <xsd:element ref="ns19:DMS_Media_CopyNumber" minOccurs="0"/>
                <xsd:element ref="ns20:DMS_Classification" minOccurs="0"/>
                <xsd:element ref="ns21:DMS_Media_OnDate" minOccurs="0"/>
                <xsd:element ref="ns22:DMS_Media_DateReceiptReturned" minOccurs="0"/>
                <xsd:element ref="ns23:DMS_Remarks" minOccurs="0"/>
                <xsd:element ref="ns24:DMS_Organization" minOccurs="0"/>
                <xsd:element ref="ns25:DMS_Organization_Id" minOccurs="0"/>
                <xsd:element ref="ns26:DMS_Department" minOccurs="0"/>
                <xsd:element ref="ns27:DMS_Department_Id" minOccurs="0"/>
                <xsd:element ref="ns28:DMS_Area" minOccurs="0"/>
                <xsd:element ref="ns29:DMS_Area_Id" minOccurs="0"/>
                <xsd:element ref="ns30:DMS_ExportedTo" minOccurs="0"/>
                <xsd:element ref="ns31:DMS_Key" minOccurs="0"/>
                <xsd:element ref="ns32:DMS_SourceDocument" minOccurs="0"/>
                <xsd:element ref="ns33:DMS_DocumentID" minOccurs="0"/>
                <xsd:element ref="ns34:DMS_ExportComments" minOccurs="0"/>
                <xsd:element ref="ns35:DMS_SourcePath" minOccurs="0"/>
                <xsd:element ref="ns36:DMS_DeliveryNote" minOccurs="0"/>
                <xsd:element ref="ns37:DMS_CompoundParent" minOccurs="0"/>
                <xsd:element ref="ns38:DMS_ExternalVersion" minOccurs="0"/>
                <xsd:element ref="ns39:DMS_RelatedItems" minOccurs="0"/>
                <xsd:element ref="ns40:DMS_WF_ProcessingState" minOccurs="0"/>
                <xsd:element ref="ns41:DMS_WF_Comments" minOccurs="0"/>
                <xsd:element ref="ns42:DMS_Media_BookAndSerialNumber" minOccurs="0"/>
                <xsd:element ref="ns43:DMS_WorkflowInstanceId" minOccurs="0"/>
                <xsd:element ref="ns44:DMS_WorkflowSiteId" minOccurs="0"/>
                <xsd:element ref="ns45:DMS_WorkflowListId" minOccurs="0"/>
                <xsd:element ref="ns46:DMS_WF_DocumentCategory" minOccurs="0"/>
                <xsd:element ref="ns47:DMS_PRSInfoText" minOccurs="0"/>
                <xsd:element ref="ns48:_dlc_DocId" minOccurs="0"/>
                <xsd:element ref="ns48:_dlc_DocIdUrl" minOccurs="0"/>
                <xsd:element ref="ns48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72e9d-1866-44a7-b2f6-69703d3cd2fb" elementFormDefault="qualified">
    <xsd:import namespace="http://schemas.microsoft.com/office/2006/documentManagement/types"/>
    <xsd:import namespace="http://schemas.microsoft.com/office/infopath/2007/PartnerControls"/>
    <xsd:element name="DMS_EUCIClassificationTaxHTField0" ma:index="9" nillable="true" ma:taxonomy="true" ma:internalName="DMS_EUCIClassificationTaxHTField0" ma:taxonomyFieldName="DMS_EUCIClassification" ma:displayName="EUCI Classification" ma:readOnly="true" ma:fieldId="{74b687fc-5804-4e03-9a3d-894b5ee56c2f}" ma:sspId="b23a056c-89db-4a99-acd4-ee24c7c2bb94" ma:termSetId="52268a42-0d5f-4601-a8e2-2cbba38dac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d27c2-673a-4155-bf19-7b3c12a4c9db" elementFormDefault="qualified">
    <xsd:import namespace="http://schemas.microsoft.com/office/2006/documentManagement/types"/>
    <xsd:import namespace="http://schemas.microsoft.com/office/infopath/2007/PartnerControls"/>
    <xsd:element name="DMS_PRSUserSegmentTaxHTField0" ma:index="11" nillable="true" ma:taxonomy="true" ma:internalName="DMS_PRSUserSegmentTaxHTField0" ma:taxonomyFieldName="DMS_PRSUserSegment" ma:displayName="PRS User Segment" ma:readOnly="true" ma:fieldId="{cfe9a903-3c0e-4ec9-a81d-f30ee2eaa7ad}" ma:taxonomyMulti="true" ma:sspId="b23a056c-89db-4a99-acd4-ee24c7c2bb94" ma:termSetId="d05c29e5-e53f-425e-9bf8-8bd2515b7bb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406b6-13fe-4000-ace4-91ce38e5d599" elementFormDefault="qualified">
    <xsd:import namespace="http://schemas.microsoft.com/office/2006/documentManagement/types"/>
    <xsd:import namespace="http://schemas.microsoft.com/office/infopath/2007/PartnerControls"/>
    <xsd:element name="DMS_ShortTitle" ma:index="12" nillable="true" ma:displayName="Short Title" ma:internalName="DMS_ShortTitl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7662f-3079-4e88-ac58-b88254cacdd6" elementFormDefault="qualified">
    <xsd:import namespace="http://schemas.microsoft.com/office/2006/documentManagement/types"/>
    <xsd:import namespace="http://schemas.microsoft.com/office/infopath/2007/PartnerControls"/>
    <xsd:element name="DMS_DocType" ma:index="13" nillable="true" ma:displayName="Document Type" ma:internalName="DMS_DocTyp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931e1-e4fe-41b0-b0cd-07217a4a6f83" elementFormDefault="qualified">
    <xsd:import namespace="http://schemas.microsoft.com/office/2006/documentManagement/types"/>
    <xsd:import namespace="http://schemas.microsoft.com/office/infopath/2007/PartnerControls"/>
    <xsd:element name="DMS_DocType_Id" ma:index="14" nillable="true" ma:displayName="Document Type Id" ma:decimals="0" ma:hidden="true" ma:internalName="DMS_DocType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651c6-28fd-42cb-9e21-5fa82d85a27f" elementFormDefault="qualified">
    <xsd:import namespace="http://schemas.microsoft.com/office/2006/documentManagement/types"/>
    <xsd:import namespace="http://schemas.microsoft.com/office/infopath/2007/PartnerControls"/>
    <xsd:element name="DMS_MajorVersion" ma:index="15" nillable="true" ma:displayName="Major Version" ma:decimals="0" ma:internalName="DMS_Maj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bd70-e028-4dc2-a73f-6a5a40cd1ddf" elementFormDefault="qualified">
    <xsd:import namespace="http://schemas.microsoft.com/office/2006/documentManagement/types"/>
    <xsd:import namespace="http://schemas.microsoft.com/office/infopath/2007/PartnerControls"/>
    <xsd:element name="DMS_MinorVersion" ma:index="16" nillable="true" ma:displayName="Minor Version" ma:decimals="0" ma:internalName="DMS_Min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5f743-1d2b-4791-a2fe-71dce49ba958" elementFormDefault="qualified">
    <xsd:import namespace="http://schemas.microsoft.com/office/2006/documentManagement/types"/>
    <xsd:import namespace="http://schemas.microsoft.com/office/infopath/2007/PartnerControls"/>
    <xsd:element name="DMS_Media_ReferenceNumber" ma:index="18" nillable="true" ma:displayName="Reference Number" ma:indexed="true" ma:internalName="DMS_Media_Reference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0ef5-ae57-429a-b1fe-9b54d3997451" elementFormDefault="qualified">
    <xsd:import namespace="http://schemas.microsoft.com/office/2006/documentManagement/types"/>
    <xsd:import namespace="http://schemas.microsoft.com/office/infopath/2007/PartnerControls"/>
    <xsd:element name="DMS_DocumentStatus" ma:index="19" nillable="true" ma:displayName="Document Status" ma:indexed="true" ma:internalName="DMS_DocumentStatus">
      <xsd:simpleType>
        <xsd:restriction base="dms:Choice">
          <xsd:enumeration value="Under Review"/>
          <xsd:enumeration value="Approved"/>
          <xsd:enumeration value="Obsolete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e22fd-3464-4082-b959-c2920c978265" elementFormDefault="qualified">
    <xsd:import namespace="http://schemas.microsoft.com/office/2006/documentManagement/types"/>
    <xsd:import namespace="http://schemas.microsoft.com/office/infopath/2007/PartnerControls"/>
    <xsd:element name="DMS_BookCaptain" ma:index="20" nillable="true" ma:displayName="Book Captain" ma:internalName="DMS_BookCapta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a875a-3549-4742-9b14-408b1ea39d3d" elementFormDefault="qualified">
    <xsd:import namespace="http://schemas.microsoft.com/office/2006/documentManagement/types"/>
    <xsd:import namespace="http://schemas.microsoft.com/office/infopath/2007/PartnerControls"/>
    <xsd:element name="DMS_DateOfOrigin" ma:index="21" nillable="true" ma:displayName="Doc Date of Origin" ma:hidden="true" ma:internalName="DMS_Date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5bbbd-7ccd-49b9-81a6-facf7a9a14e6" elementFormDefault="qualified">
    <xsd:import namespace="http://schemas.microsoft.com/office/2006/documentManagement/types"/>
    <xsd:import namespace="http://schemas.microsoft.com/office/infopath/2007/PartnerControls"/>
    <xsd:element name="DMS_OriginatorSender" ma:index="22" nillable="true" ma:displayName="Doc Originator or Sender" ma:internalName="DMS_OriginatorSen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37e8c-62a8-42f6-9f61-68d8a8cb0499" elementFormDefault="qualified">
    <xsd:import namespace="http://schemas.microsoft.com/office/2006/documentManagement/types"/>
    <xsd:import namespace="http://schemas.microsoft.com/office/infopath/2007/PartnerControls"/>
    <xsd:element name="DMS_CountryOfOrigin" ma:index="23" nillable="true" ma:displayName="Doc Country of Origin" ma:hidden="true" ma:internalName="DMS_Country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b1114-c44f-45e9-8982-93bb3f30e030" elementFormDefault="qualified">
    <xsd:import namespace="http://schemas.microsoft.com/office/2006/documentManagement/types"/>
    <xsd:import namespace="http://schemas.microsoft.com/office/infopath/2007/PartnerControls"/>
    <xsd:element name="DMS_Media_TotalNumberProducedOrReceived" ma:index="24" nillable="true" ma:displayName="Total Number Produced or Received" ma:decimals="0" ma:hidden="true" ma:internalName="DMS_Media_TotalNumberProducedOrReceive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4dde5-bdd6-4edd-9bbb-95ed14f7b8b3" elementFormDefault="qualified">
    <xsd:import namespace="http://schemas.microsoft.com/office/2006/documentManagement/types"/>
    <xsd:import namespace="http://schemas.microsoft.com/office/infopath/2007/PartnerControls"/>
    <xsd:element name="DMS_Media_CopyNumber" ma:index="25" nillable="true" ma:displayName="Copy Number" ma:hidden="true" ma:internalName="DMS_Media_CopyNumb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62279-9a32-4a89-9943-5479f064de73" elementFormDefault="qualified">
    <xsd:import namespace="http://schemas.microsoft.com/office/2006/documentManagement/types"/>
    <xsd:import namespace="http://schemas.microsoft.com/office/infopath/2007/PartnerControls"/>
    <xsd:element name="DMS_Classification" ma:index="26" nillable="true" ma:displayName="Doc Original Classification" ma:hidden="true" ma:internalName="DMS_Classifi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7da63-a24e-48d0-b2b1-a3b5b046ede5" elementFormDefault="qualified">
    <xsd:import namespace="http://schemas.microsoft.com/office/2006/documentManagement/types"/>
    <xsd:import namespace="http://schemas.microsoft.com/office/infopath/2007/PartnerControls"/>
    <xsd:element name="DMS_Media_OnDate" ma:index="27" nillable="true" ma:displayName="On (date)" ma:format="DateTime" ma:hidden="true" ma:internalName="DMS_Media_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f8a5-da8a-436d-bef6-66e03773f17c" elementFormDefault="qualified">
    <xsd:import namespace="http://schemas.microsoft.com/office/2006/documentManagement/types"/>
    <xsd:import namespace="http://schemas.microsoft.com/office/infopath/2007/PartnerControls"/>
    <xsd:element name="DMS_Media_DateReceiptReturned" ma:index="28" nillable="true" ma:displayName="Date Receipt Returned" ma:format="DateTime" ma:hidden="true" ma:internalName="DMS_Media_DateReceiptReturn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d40e2-5dcb-43cf-851d-f8be19425761" elementFormDefault="qualified">
    <xsd:import namespace="http://schemas.microsoft.com/office/2006/documentManagement/types"/>
    <xsd:import namespace="http://schemas.microsoft.com/office/infopath/2007/PartnerControls"/>
    <xsd:element name="DMS_Remarks" ma:index="29" nillable="true" ma:displayName="Doc Remarks" ma:internalName="DMS_Remark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8f5ea-05c9-4764-b1a4-ea5b6ec2d662" elementFormDefault="qualified">
    <xsd:import namespace="http://schemas.microsoft.com/office/2006/documentManagement/types"/>
    <xsd:import namespace="http://schemas.microsoft.com/office/infopath/2007/PartnerControls"/>
    <xsd:element name="DMS_Organization" ma:index="30" nillable="true" ma:displayName="Organization" ma:internalName="DMS_Organiz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45ddc-1a1c-474d-95a6-2f9a0b41a599" elementFormDefault="qualified">
    <xsd:import namespace="http://schemas.microsoft.com/office/2006/documentManagement/types"/>
    <xsd:import namespace="http://schemas.microsoft.com/office/infopath/2007/PartnerControls"/>
    <xsd:element name="DMS_Organization_Id" ma:index="31" nillable="true" ma:displayName="Organization Id" ma:decimals="0" ma:hidden="true" ma:internalName="DMS_Organization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5404-d3b9-4587-9d9c-566aada812c2" elementFormDefault="qualified">
    <xsd:import namespace="http://schemas.microsoft.com/office/2006/documentManagement/types"/>
    <xsd:import namespace="http://schemas.microsoft.com/office/infopath/2007/PartnerControls"/>
    <xsd:element name="DMS_Department" ma:index="32" nillable="true" ma:displayName="Department/Programme" ma:internalName="DMS_Depart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c247c-9bf9-4c04-beed-893801e2a974" elementFormDefault="qualified">
    <xsd:import namespace="http://schemas.microsoft.com/office/2006/documentManagement/types"/>
    <xsd:import namespace="http://schemas.microsoft.com/office/infopath/2007/PartnerControls"/>
    <xsd:element name="DMS_Department_Id" ma:index="33" nillable="true" ma:displayName="Department Id" ma:decimals="0" ma:hidden="true" ma:internalName="DMS_Department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464b-e49e-483c-aecd-1ca9efaa97c1" elementFormDefault="qualified">
    <xsd:import namespace="http://schemas.microsoft.com/office/2006/documentManagement/types"/>
    <xsd:import namespace="http://schemas.microsoft.com/office/infopath/2007/PartnerControls"/>
    <xsd:element name="DMS_Area" ma:index="34" nillable="true" ma:displayName="Area/Function" ma:internalName="DMS_Are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21089-857d-4dce-914e-85d3434ff8d9" elementFormDefault="qualified">
    <xsd:import namespace="http://schemas.microsoft.com/office/2006/documentManagement/types"/>
    <xsd:import namespace="http://schemas.microsoft.com/office/infopath/2007/PartnerControls"/>
    <xsd:element name="DMS_Area_Id" ma:index="35" nillable="true" ma:displayName="Area Id" ma:decimals="0" ma:hidden="true" ma:internalName="DMS_Area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0abb-ee9f-408b-a09c-90242604902e" elementFormDefault="qualified">
    <xsd:import namespace="http://schemas.microsoft.com/office/2006/documentManagement/types"/>
    <xsd:import namespace="http://schemas.microsoft.com/office/infopath/2007/PartnerControls"/>
    <xsd:element name="DMS_ExportedTo" ma:index="36" nillable="true" ma:displayName="Exported To" ma:hidden="true" ma:internalName="DMS_ExportedT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5876a-bdb6-4337-bcd2-725ab1f55c1b" elementFormDefault="qualified">
    <xsd:import namespace="http://schemas.microsoft.com/office/2006/documentManagement/types"/>
    <xsd:import namespace="http://schemas.microsoft.com/office/infopath/2007/PartnerControls"/>
    <xsd:element name="DMS_Key" ma:index="37" nillable="true" ma:displayName="Encryption Key ID" ma:hidden="true" ma:internalName="DMS_Key">
      <xsd:simpleType>
        <xsd:union memberTypes="dms:Text">
          <xsd:simpleType>
            <xsd:restriction base="dms:Choice"/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15d0f-bd81-4951-b53f-b37f0347ed38" elementFormDefault="qualified">
    <xsd:import namespace="http://schemas.microsoft.com/office/2006/documentManagement/types"/>
    <xsd:import namespace="http://schemas.microsoft.com/office/infopath/2007/PartnerControls"/>
    <xsd:element name="DMS_SourceDocument" ma:index="38" nillable="true" ma:displayName="Source Document" ma:format="Hyperlink" ma:internalName="DMS_SourceDocumen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cceb8-f0c0-4408-be7a-973992f2def5" elementFormDefault="qualified">
    <xsd:import namespace="http://schemas.microsoft.com/office/2006/documentManagement/types"/>
    <xsd:import namespace="http://schemas.microsoft.com/office/infopath/2007/PartnerControls"/>
    <xsd:element name="DMS_DocumentID" ma:index="39" nillable="true" ma:displayName="Document ID" ma:internalName="DMS_Document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fb10-6e1d-44f9-8838-acb5f14bc94b" elementFormDefault="qualified">
    <xsd:import namespace="http://schemas.microsoft.com/office/2006/documentManagement/types"/>
    <xsd:import namespace="http://schemas.microsoft.com/office/infopath/2007/PartnerControls"/>
    <xsd:element name="DMS_ExportComments" ma:index="40" nillable="true" ma:displayName="Export Comments" ma:internalName="DMS_ExportComme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a0372-dbfb-4b8d-87cd-9226cf4cd92d" elementFormDefault="qualified">
    <xsd:import namespace="http://schemas.microsoft.com/office/2006/documentManagement/types"/>
    <xsd:import namespace="http://schemas.microsoft.com/office/infopath/2007/PartnerControls"/>
    <xsd:element name="DMS_SourcePath" ma:index="41" nillable="true" ma:displayName="Source Path" ma:hidden="true" ma:internalName="DMS_SourcePath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b4bb6-f7a9-494f-818e-1a36e5e9ca7c" elementFormDefault="qualified">
    <xsd:import namespace="http://schemas.microsoft.com/office/2006/documentManagement/types"/>
    <xsd:import namespace="http://schemas.microsoft.com/office/infopath/2007/PartnerControls"/>
    <xsd:element name="DMS_DeliveryNote" ma:index="42" nillable="true" ma:displayName="Delivery Note" ma:internalName="DMS_DeliveryNo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7e59-5214-4d2a-9614-c5c0654f74e7" elementFormDefault="qualified">
    <xsd:import namespace="http://schemas.microsoft.com/office/2006/documentManagement/types"/>
    <xsd:import namespace="http://schemas.microsoft.com/office/infopath/2007/PartnerControls"/>
    <xsd:element name="DMS_CompoundParent" ma:index="43" nillable="true" ma:displayName="Master Document Reference Number" ma:indexed="true" ma:internalName="DMS_CompoundPar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f2c7e-e651-4a18-9ede-20cc0eadd302" elementFormDefault="qualified">
    <xsd:import namespace="http://schemas.microsoft.com/office/2006/documentManagement/types"/>
    <xsd:import namespace="http://schemas.microsoft.com/office/infopath/2007/PartnerControls"/>
    <xsd:element name="DMS_ExternalVersion" ma:index="44" nillable="true" ma:displayName="External Version Number" ma:internalName="DMS_External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4799-7c1b-4ded-84cc-a8dae396b2f5" elementFormDefault="qualified">
    <xsd:import namespace="http://schemas.microsoft.com/office/2006/documentManagement/types"/>
    <xsd:import namespace="http://schemas.microsoft.com/office/infopath/2007/PartnerControls"/>
    <xsd:element name="DMS_RelatedItems" ma:index="45" nillable="true" ma:displayName="Related Items" ma:hidden="true" ma:internalName="DMS_RelatedItem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0583f-22c6-4080-ae82-01d00498607f" elementFormDefault="qualified">
    <xsd:import namespace="http://schemas.microsoft.com/office/2006/documentManagement/types"/>
    <xsd:import namespace="http://schemas.microsoft.com/office/infopath/2007/PartnerControls"/>
    <xsd:element name="DMS_WF_ProcessingState" ma:index="46" nillable="true" ma:displayName="Workflow Status" ma:internalName="DMS_WF_ProcessingSta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8e17-4826-4565-9483-4bd65d519254" elementFormDefault="qualified">
    <xsd:import namespace="http://schemas.microsoft.com/office/2006/documentManagement/types"/>
    <xsd:import namespace="http://schemas.microsoft.com/office/infopath/2007/PartnerControls"/>
    <xsd:element name="DMS_WF_Comments" ma:index="47" nillable="true" ma:displayName="Workflow comments" ma:internalName="DMS_WF_Comment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4815f-a075-4f28-b05c-77c60d367bec" elementFormDefault="qualified">
    <xsd:import namespace="http://schemas.microsoft.com/office/2006/documentManagement/types"/>
    <xsd:import namespace="http://schemas.microsoft.com/office/infopath/2007/PartnerControls"/>
    <xsd:element name="DMS_Media_BookAndSerialNumber" ma:index="48" nillable="true" ma:displayName="BAS Number" ma:hidden="true" ma:internalName="DMS_Media_BookAndSerial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fff6-f6c1-4627-85aa-1b15bbf843c5" elementFormDefault="qualified">
    <xsd:import namespace="http://schemas.microsoft.com/office/2006/documentManagement/types"/>
    <xsd:import namespace="http://schemas.microsoft.com/office/infopath/2007/PartnerControls"/>
    <xsd:element name="DMS_WorkflowInstanceId" ma:index="49" nillable="true" ma:displayName="Workflow Id" ma:hidden="true" ma:indexed="true" ma:internalName="DMS_WorkflowInstanc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24c80-77b8-46c2-aa17-c52ac0a116c0" elementFormDefault="qualified">
    <xsd:import namespace="http://schemas.microsoft.com/office/2006/documentManagement/types"/>
    <xsd:import namespace="http://schemas.microsoft.com/office/infopath/2007/PartnerControls"/>
    <xsd:element name="DMS_WorkflowSiteId" ma:index="50" nillable="true" ma:displayName="Workflow Site Id" ma:hidden="true" ma:internalName="DMS_WorkflowSit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ea2d5-b351-413d-8de7-bbf0080ec93d" elementFormDefault="qualified">
    <xsd:import namespace="http://schemas.microsoft.com/office/2006/documentManagement/types"/>
    <xsd:import namespace="http://schemas.microsoft.com/office/infopath/2007/PartnerControls"/>
    <xsd:element name="DMS_WorkflowListId" ma:index="51" nillable="true" ma:displayName="Workflow Library Id" ma:hidden="true" ma:internalName="DMS_WorkflowList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79d76-e2ce-4eae-9287-dc665f801877" elementFormDefault="qualified">
    <xsd:import namespace="http://schemas.microsoft.com/office/2006/documentManagement/types"/>
    <xsd:import namespace="http://schemas.microsoft.com/office/infopath/2007/PartnerControls"/>
    <xsd:element name="DMS_WF_DocumentCategory" ma:index="52" nillable="true" ma:displayName="Document category" ma:hidden="true" ma:internalName="DMS_WF_DocumentCategory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40C82-A202-4C75-9FA8-084998F9108D" elementFormDefault="qualified">
    <xsd:import namespace="http://schemas.microsoft.com/office/2006/documentManagement/types"/>
    <xsd:import namespace="http://schemas.microsoft.com/office/infopath/2007/PartnerControls"/>
    <xsd:element name="DMS_PRSInfoText" ma:index="53" nillable="true" ma:displayName="PRS Information" ma:default="0" ma:internalName="DMS_PRSInfoTex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dbbf7-32dc-4ea8-8762-8fad89836eec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21DA3-7E8A-4D7C-A263-7738F15E6767}">
  <ds:schemaRefs>
    <ds:schemaRef ds:uri="ea545ddc-1a1c-474d-95a6-2f9a0b41a599"/>
    <ds:schemaRef ds:uri="d329fb10-6e1d-44f9-8838-acb5f14bc94b"/>
    <ds:schemaRef ds:uri="ef562279-9a32-4a89-9943-5479f064de73"/>
    <ds:schemaRef ds:uri="1f4a875a-3549-4742-9b14-408b1ea39d3d"/>
    <ds:schemaRef ds:uri="c3b5bbbd-7ccd-49b9-81a6-facf7a9a14e6"/>
    <ds:schemaRef ds:uri="0b179d76-e2ce-4eae-9287-dc665f801877"/>
    <ds:schemaRef ds:uri="e13dbbf7-32dc-4ea8-8762-8fad89836eec"/>
    <ds:schemaRef ds:uri="http://schemas.microsoft.com/office/2006/metadata/properties"/>
    <ds:schemaRef ds:uri="61debd70-e028-4dc2-a73f-6a5a40cd1ddf"/>
    <ds:schemaRef ds:uri="e7db1114-c44f-45e9-8982-93bb3f30e030"/>
    <ds:schemaRef ds:uri="http://schemas.microsoft.com/office/2006/documentManagement/types"/>
    <ds:schemaRef ds:uri="172e464b-e49e-483c-aecd-1ca9efaa97c1"/>
    <ds:schemaRef ds:uri="9a272e9d-1866-44a7-b2f6-69703d3cd2fb"/>
    <ds:schemaRef ds:uri="692a0ef5-ae57-429a-b1fe-9b54d3997451"/>
    <ds:schemaRef ds:uri="704d8e17-4826-4565-9483-4bd65d519254"/>
    <ds:schemaRef ds:uri="8dbd7e59-5214-4d2a-9614-c5c0654f74e7"/>
    <ds:schemaRef ds:uri="00ae22fd-3464-4082-b959-c2920c978265"/>
    <ds:schemaRef ds:uri="6cd5876a-bdb6-4337-bcd2-725ab1f55c1b"/>
    <ds:schemaRef ds:uri="495406b6-13fe-4000-ace4-91ce38e5d599"/>
    <ds:schemaRef ds:uri="16cea2d5-b351-413d-8de7-bbf0080ec93d"/>
    <ds:schemaRef ds:uri="644ff8a5-da8a-436d-bef6-66e03773f17c"/>
    <ds:schemaRef ds:uri="6ca0583f-22c6-4080-ae82-01d00498607f"/>
    <ds:schemaRef ds:uri="171f2c7e-e651-4a18-9ede-20cc0eadd302"/>
    <ds:schemaRef ds:uri="http://purl.org/dc/terms/"/>
    <ds:schemaRef ds:uri="http://purl.org/dc/elements/1.1/"/>
    <ds:schemaRef ds:uri="7be651c6-28fd-42cb-9e21-5fa82d85a27f"/>
    <ds:schemaRef ds:uri="a0b37e8c-62a8-42f6-9f61-68d8a8cb0499"/>
    <ds:schemaRef ds:uri="http://schemas.microsoft.com/office/infopath/2007/PartnerControls"/>
    <ds:schemaRef ds:uri="http://schemas.openxmlformats.org/package/2006/metadata/core-properties"/>
    <ds:schemaRef ds:uri="FCC40C82-A202-4C75-9FA8-084998F9108D"/>
    <ds:schemaRef ds:uri="1cb15d0f-bd81-4951-b53f-b37f0347ed38"/>
    <ds:schemaRef ds:uri="bf27662f-3079-4e88-ac58-b88254cacdd6"/>
    <ds:schemaRef ds:uri="6ab24c80-77b8-46c2-aa17-c52ac0a116c0"/>
    <ds:schemaRef ds:uri="05abfff6-f6c1-4627-85aa-1b15bbf843c5"/>
    <ds:schemaRef ds:uri="a5ec0abb-ee9f-408b-a09c-90242604902e"/>
    <ds:schemaRef ds:uri="fb37da63-a24e-48d0-b2b1-a3b5b046ede5"/>
    <ds:schemaRef ds:uri="25a931e1-e4fe-41b0-b0cd-07217a4a6f83"/>
    <ds:schemaRef ds:uri="2c14815f-a075-4f28-b05c-77c60d367bec"/>
    <ds:schemaRef ds:uri="6b054799-7c1b-4ded-84cc-a8dae396b2f5"/>
    <ds:schemaRef ds:uri="ed65f743-1d2b-4791-a2fe-71dce49ba958"/>
    <ds:schemaRef ds:uri="a2c45404-d3b9-4587-9d9c-566aada812c2"/>
    <ds:schemaRef ds:uri="a83b4bb6-f7a9-494f-818e-1a36e5e9ca7c"/>
    <ds:schemaRef ds:uri="d36a0372-dbfb-4b8d-87cd-9226cf4cd92d"/>
    <ds:schemaRef ds:uri="736cceb8-f0c0-4408-be7a-973992f2def5"/>
    <ds:schemaRef ds:uri="d3621089-857d-4dce-914e-85d3434ff8d9"/>
    <ds:schemaRef ds:uri="917d27c2-673a-4155-bf19-7b3c12a4c9db"/>
    <ds:schemaRef ds:uri="http://www.w3.org/XML/1998/namespace"/>
    <ds:schemaRef ds:uri="http://purl.org/dc/dcmitype/"/>
    <ds:schemaRef ds:uri="2a34dde5-bdd6-4edd-9bbb-95ed14f7b8b3"/>
    <ds:schemaRef ds:uri="4a8d40e2-5dcb-43cf-851d-f8be19425761"/>
    <ds:schemaRef ds:uri="23b8f5ea-05c9-4764-b1a4-ea5b6ec2d662"/>
    <ds:schemaRef ds:uri="6c7c247c-9bf9-4c04-beed-893801e2a974"/>
  </ds:schemaRefs>
</ds:datastoreItem>
</file>

<file path=customXml/itemProps2.xml><?xml version="1.0" encoding="utf-8"?>
<ds:datastoreItem xmlns:ds="http://schemas.openxmlformats.org/officeDocument/2006/customXml" ds:itemID="{9F0715BA-8DE2-4815-993C-019D6FC1480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1745BBE-B447-4D80-9313-F2E11DC8C1A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CDF95BF-58D5-4493-AC5B-5F2D2221DEB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F4E7EBD-D0B9-4809-BCAB-47B713541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72e9d-1866-44a7-b2f6-69703d3cd2fb"/>
    <ds:schemaRef ds:uri="917d27c2-673a-4155-bf19-7b3c12a4c9db"/>
    <ds:schemaRef ds:uri="495406b6-13fe-4000-ace4-91ce38e5d599"/>
    <ds:schemaRef ds:uri="bf27662f-3079-4e88-ac58-b88254cacdd6"/>
    <ds:schemaRef ds:uri="25a931e1-e4fe-41b0-b0cd-07217a4a6f83"/>
    <ds:schemaRef ds:uri="7be651c6-28fd-42cb-9e21-5fa82d85a27f"/>
    <ds:schemaRef ds:uri="61debd70-e028-4dc2-a73f-6a5a40cd1ddf"/>
    <ds:schemaRef ds:uri="ed65f743-1d2b-4791-a2fe-71dce49ba958"/>
    <ds:schemaRef ds:uri="692a0ef5-ae57-429a-b1fe-9b54d3997451"/>
    <ds:schemaRef ds:uri="00ae22fd-3464-4082-b959-c2920c978265"/>
    <ds:schemaRef ds:uri="1f4a875a-3549-4742-9b14-408b1ea39d3d"/>
    <ds:schemaRef ds:uri="c3b5bbbd-7ccd-49b9-81a6-facf7a9a14e6"/>
    <ds:schemaRef ds:uri="a0b37e8c-62a8-42f6-9f61-68d8a8cb0499"/>
    <ds:schemaRef ds:uri="e7db1114-c44f-45e9-8982-93bb3f30e030"/>
    <ds:schemaRef ds:uri="2a34dde5-bdd6-4edd-9bbb-95ed14f7b8b3"/>
    <ds:schemaRef ds:uri="ef562279-9a32-4a89-9943-5479f064de73"/>
    <ds:schemaRef ds:uri="fb37da63-a24e-48d0-b2b1-a3b5b046ede5"/>
    <ds:schemaRef ds:uri="644ff8a5-da8a-436d-bef6-66e03773f17c"/>
    <ds:schemaRef ds:uri="4a8d40e2-5dcb-43cf-851d-f8be19425761"/>
    <ds:schemaRef ds:uri="23b8f5ea-05c9-4764-b1a4-ea5b6ec2d662"/>
    <ds:schemaRef ds:uri="ea545ddc-1a1c-474d-95a6-2f9a0b41a599"/>
    <ds:schemaRef ds:uri="a2c45404-d3b9-4587-9d9c-566aada812c2"/>
    <ds:schemaRef ds:uri="6c7c247c-9bf9-4c04-beed-893801e2a974"/>
    <ds:schemaRef ds:uri="172e464b-e49e-483c-aecd-1ca9efaa97c1"/>
    <ds:schemaRef ds:uri="d3621089-857d-4dce-914e-85d3434ff8d9"/>
    <ds:schemaRef ds:uri="a5ec0abb-ee9f-408b-a09c-90242604902e"/>
    <ds:schemaRef ds:uri="6cd5876a-bdb6-4337-bcd2-725ab1f55c1b"/>
    <ds:schemaRef ds:uri="1cb15d0f-bd81-4951-b53f-b37f0347ed38"/>
    <ds:schemaRef ds:uri="736cceb8-f0c0-4408-be7a-973992f2def5"/>
    <ds:schemaRef ds:uri="d329fb10-6e1d-44f9-8838-acb5f14bc94b"/>
    <ds:schemaRef ds:uri="d36a0372-dbfb-4b8d-87cd-9226cf4cd92d"/>
    <ds:schemaRef ds:uri="a83b4bb6-f7a9-494f-818e-1a36e5e9ca7c"/>
    <ds:schemaRef ds:uri="8dbd7e59-5214-4d2a-9614-c5c0654f74e7"/>
    <ds:schemaRef ds:uri="171f2c7e-e651-4a18-9ede-20cc0eadd302"/>
    <ds:schemaRef ds:uri="6b054799-7c1b-4ded-84cc-a8dae396b2f5"/>
    <ds:schemaRef ds:uri="6ca0583f-22c6-4080-ae82-01d00498607f"/>
    <ds:schemaRef ds:uri="704d8e17-4826-4565-9483-4bd65d519254"/>
    <ds:schemaRef ds:uri="2c14815f-a075-4f28-b05c-77c60d367bec"/>
    <ds:schemaRef ds:uri="05abfff6-f6c1-4627-85aa-1b15bbf843c5"/>
    <ds:schemaRef ds:uri="6ab24c80-77b8-46c2-aa17-c52ac0a116c0"/>
    <ds:schemaRef ds:uri="16cea2d5-b351-413d-8de7-bbf0080ec93d"/>
    <ds:schemaRef ds:uri="0b179d76-e2ce-4eae-9287-dc665f801877"/>
    <ds:schemaRef ds:uri="FCC40C82-A202-4C75-9FA8-084998F9108D"/>
    <ds:schemaRef ds:uri="e13dbbf7-32dc-4ea8-8762-8fad89836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Presentation-widescreen</Template>
  <TotalTime>961</TotalTime>
  <Words>629</Words>
  <Application>Microsoft Office PowerPoint</Application>
  <PresentationFormat>Grand écran</PresentationFormat>
  <Paragraphs>114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ArialMT</vt:lpstr>
      <vt:lpstr>Calibri</vt:lpstr>
      <vt:lpstr>Calibri Light</vt:lpstr>
      <vt:lpstr>Neo Sans W1G</vt:lpstr>
      <vt:lpstr>Nunito Sans ExtraBold</vt:lpstr>
      <vt:lpstr>Wingdings</vt:lpstr>
      <vt:lpstr>Office Theme</vt:lpstr>
      <vt:lpstr>Emergency Management &amp; Humanitarian Aid</vt:lpstr>
      <vt:lpstr>Présentation PowerPoint</vt:lpstr>
      <vt:lpstr>EU Space Programme for disaster management applications</vt:lpstr>
      <vt:lpstr>Copernicus for DRM</vt:lpstr>
      <vt:lpstr>Emergency Management &amp;  Humanitarian Aid Market Segment</vt:lpstr>
      <vt:lpstr>EMAid: An expanding market</vt:lpstr>
      <vt:lpstr>Connecting with user communities EUSPA User Consultation Platform</vt:lpstr>
      <vt:lpstr>Connecting with user communities EUSPA User Consultation Platform</vt:lpstr>
      <vt:lpstr>Connecting with user communities EUSPA User Consultation Platform</vt:lpstr>
      <vt:lpstr>Acting on the user needs for Disaster Risk Management</vt:lpstr>
      <vt:lpstr>EUSPA Horizon Europe – next call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Management &amp; Humanitarian Aid in EUSPA</dc:title>
  <dc:creator>EUSPA</dc:creator>
  <cp:lastModifiedBy>Veronika Fedorchenko</cp:lastModifiedBy>
  <cp:revision>72</cp:revision>
  <dcterms:created xsi:type="dcterms:W3CDTF">2023-06-19T12:21:55Z</dcterms:created>
  <dcterms:modified xsi:type="dcterms:W3CDTF">2023-07-21T15:50:51Z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0x0101007C898101DE25453D93E6338BA2DA3ADD00BE3E1EFA7E1D428BB8083A42D5159AC90034401DE8D4F68648A6A3BF2A2FB8C890</vt:lpwstr>
  </property>
  <property fmtid="{D5CDD505-2E9C-101B-9397-08002B2CF9AE}" pid="3" name="_dlc_DocIdItemGuid">
    <vt:lpwstr>1f1d97d1-c12d-4878-ae1c-ac18f549dda9</vt:lpwstr>
  </property>
  <property fmtid="{D5CDD505-2E9C-101B-9397-08002B2CF9AE}" pid="4" name="DMS_PublishingTagHTField0">
    <vt:lpwstr/>
  </property>
  <property fmtid="{D5CDD505-2E9C-101B-9397-08002B2CF9AE}" pid="5" name="TaxCatchAll">
    <vt:lpwstr/>
  </property>
  <property fmtid="{D5CDD505-2E9C-101B-9397-08002B2CF9AE}" pid="6" name="DMS_PRSUserSegment">
    <vt:lpwstr/>
  </property>
  <property fmtid="{D5CDD505-2E9C-101B-9397-08002B2CF9AE}" pid="7" name="DMS_EUCIClassification">
    <vt:lpwstr/>
  </property>
  <property fmtid="{D5CDD505-2E9C-101B-9397-08002B2CF9AE}" pid="8" name="DMS_PublishingTag">
    <vt:lpwstr/>
  </property>
</Properties>
</file>