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5"/>
  </p:notesMasterIdLst>
  <p:sldIdLst>
    <p:sldId id="280" r:id="rId5"/>
    <p:sldId id="281" r:id="rId6"/>
    <p:sldId id="284" r:id="rId7"/>
    <p:sldId id="285" r:id="rId8"/>
    <p:sldId id="298" r:id="rId9"/>
    <p:sldId id="302" r:id="rId10"/>
    <p:sldId id="321" r:id="rId11"/>
    <p:sldId id="307" r:id="rId12"/>
    <p:sldId id="305" r:id="rId13"/>
    <p:sldId id="306" r:id="rId14"/>
    <p:sldId id="314" r:id="rId15"/>
    <p:sldId id="283" r:id="rId16"/>
    <p:sldId id="316" r:id="rId17"/>
    <p:sldId id="318" r:id="rId18"/>
    <p:sldId id="308" r:id="rId19"/>
    <p:sldId id="319" r:id="rId20"/>
    <p:sldId id="310" r:id="rId21"/>
    <p:sldId id="320" r:id="rId22"/>
    <p:sldId id="317" r:id="rId23"/>
    <p:sldId id="26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onel Menard" initials="LM" lastIdx="2" clrIdx="0">
    <p:extLst>
      <p:ext uri="{19B8F6BF-5375-455C-9EA6-DF929625EA0E}">
        <p15:presenceInfo xmlns:p15="http://schemas.microsoft.com/office/powerpoint/2012/main" userId="Lionel Menar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951"/>
    <a:srgbClr val="7B8B79"/>
    <a:srgbClr val="2E4729"/>
    <a:srgbClr val="191B0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86" autoAdjust="0"/>
    <p:restoredTop sz="79452"/>
  </p:normalViewPr>
  <p:slideViewPr>
    <p:cSldViewPr snapToGrid="0">
      <p:cViewPr varScale="1">
        <p:scale>
          <a:sx n="121" d="100"/>
          <a:sy n="121" d="100"/>
        </p:scale>
        <p:origin x="95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6-07T11:07:43.095" idx="1">
    <p:pos x="10" y="10"/>
    <p:text>Type 1 pas suffisant on ne sait pas avec qui interagir</p:text>
    <p:extLst>
      <p:ext uri="{C676402C-5697-4E1C-873F-D02D1690AC5C}">
        <p15:threadingInfo xmlns:p15="http://schemas.microsoft.com/office/powerpoint/2012/main" timeZoneBias="-120"/>
      </p:ext>
    </p:extLst>
  </p:cm>
  <p:cm authorId="1" dt="2023-06-07T11:08:53.414" idx="2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81C89-AC0D-4BFF-9223-D3157C1DDC5B}" type="datetimeFigureOut">
              <a:rPr lang="en-US" smtClean="0"/>
              <a:t>6/15/23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3D7A2-C585-48BF-BF8C-C21FDC051F77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62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3D7A2-C585-48BF-BF8C-C21FDC051F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6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3D7A2-C585-48BF-BF8C-C21FDC051F7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53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3D7A2-C585-48BF-BF8C-C21FDC051F7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25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33D7A2-C585-48BF-BF8C-C21FDC051F7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62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C5DBA83-3B75-7961-9C0F-8CEEC176F28A}"/>
              </a:ext>
            </a:extLst>
          </p:cNvPr>
          <p:cNvSpPr/>
          <p:nvPr userDrawn="1"/>
        </p:nvSpPr>
        <p:spPr>
          <a:xfrm>
            <a:off x="-258" y="0"/>
            <a:ext cx="12192000" cy="6858000"/>
          </a:xfrm>
          <a:prstGeom prst="rect">
            <a:avLst/>
          </a:prstGeom>
          <a:solidFill>
            <a:srgbClr val="191B0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FF85F9BB-3C08-0C7E-E0C9-6132E007D8D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52858" y="4635729"/>
            <a:ext cx="6831673" cy="1086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None/>
              <a:defRPr lang="en-GB" sz="20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932EAE-07CE-4BBE-1E00-CF7CAC9977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62" y="1066529"/>
            <a:ext cx="10120237" cy="3920068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B09B9BBF-70FA-AE82-2F52-1E46998FDFA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17114" y="0"/>
            <a:ext cx="2174628" cy="1080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DED9B2-DC0E-8E1B-6654-9A9F2530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000" y="6453386"/>
            <a:ext cx="1204572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448098-0217-4914-9AA9-772A07D129EC}" type="datetime1">
              <a:rPr lang="en-GB" smtClean="0"/>
              <a:pPr/>
              <a:t>15/06/2023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52F57B9-951C-DD89-B541-CCE63D454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22EDC59-E979-6B61-125F-D0302B6ED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2856" y="6453386"/>
            <a:ext cx="1596292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14C7B-52C0-4E19-940A-67A11B0B380A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6000" y="1325632"/>
            <a:ext cx="5400000" cy="4860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3174576"/>
            <a:ext cx="3855720" cy="30110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rgbClr val="5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Date Placeholder 1">
            <a:extLst>
              <a:ext uri="{FF2B5EF4-FFF2-40B4-BE49-F238E27FC236}">
                <a16:creationId xmlns:a16="http://schemas.microsoft.com/office/drawing/2014/main" id="{44A4B74D-BF61-F98E-9644-2E5398B1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000" y="6453386"/>
            <a:ext cx="1204572" cy="360000"/>
          </a:xfrm>
        </p:spPr>
        <p:txBody>
          <a:bodyPr/>
          <a:lstStyle/>
          <a:p>
            <a:fld id="{F9514C7B-52C0-4E19-940A-67A11B0B380A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F718AB97-978F-FC73-C1FE-1D4AE1317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2295656" cy="3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BE208D4A-DA7B-89B4-1D75-DB7C85DA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2856" y="6453386"/>
            <a:ext cx="1596292" cy="360000"/>
          </a:xfrm>
        </p:spPr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rgbClr val="5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AC5DA544-333C-2A4F-FC93-8BE02535B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000" y="6453386"/>
            <a:ext cx="1204572" cy="360000"/>
          </a:xfrm>
        </p:spPr>
        <p:txBody>
          <a:bodyPr/>
          <a:lstStyle/>
          <a:p>
            <a:fld id="{F9514C7B-52C0-4E19-940A-67A11B0B380A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DEE8791-43B1-C853-1DEE-38E530BC7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2295656" cy="3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425E725E-66D8-823F-B2A3-4384FB011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2856" y="6453386"/>
            <a:ext cx="1596292" cy="360000"/>
          </a:xfrm>
        </p:spPr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E05CF7B-7B83-7FB4-E8EA-2096B3D9BF42}"/>
              </a:ext>
            </a:extLst>
          </p:cNvPr>
          <p:cNvSpPr/>
          <p:nvPr userDrawn="1"/>
        </p:nvSpPr>
        <p:spPr>
          <a:xfrm>
            <a:off x="8360229" y="3909332"/>
            <a:ext cx="3831771" cy="905708"/>
          </a:xfrm>
          <a:prstGeom prst="rect">
            <a:avLst/>
          </a:prstGeom>
          <a:solidFill>
            <a:srgbClr val="5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4B901A-1C82-1657-8B45-9EF28488CC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9912" y="2791177"/>
            <a:ext cx="673024" cy="488784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2994DEC7-DAF3-C6CD-D089-245D4266C7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77692" y="2729764"/>
            <a:ext cx="673024" cy="611610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5987322C-080E-D839-3CBF-EE10095F5767}"/>
              </a:ext>
            </a:extLst>
          </p:cNvPr>
          <p:cNvSpPr txBox="1"/>
          <p:nvPr userDrawn="1"/>
        </p:nvSpPr>
        <p:spPr>
          <a:xfrm>
            <a:off x="2307009" y="2600942"/>
            <a:ext cx="2828986" cy="32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EMAIL ADDRESS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7E26CB81-5A96-676B-35F9-B7FF56BE926E}"/>
              </a:ext>
            </a:extLst>
          </p:cNvPr>
          <p:cNvSpPr txBox="1"/>
          <p:nvPr userDrawn="1"/>
        </p:nvSpPr>
        <p:spPr>
          <a:xfrm>
            <a:off x="6434223" y="2600942"/>
            <a:ext cx="2532829" cy="32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1400" dirty="0">
                <a:solidFill>
                  <a:srgbClr val="000000"/>
                </a:solidFill>
                <a:latin typeface="+mn-lt"/>
              </a:rPr>
              <a:t>PHONE NUMBER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FA317D7-D338-BD40-8AD4-20CBB1902C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97884" y="3032311"/>
            <a:ext cx="2774860" cy="48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DFB47638-0E78-2BB6-EEC2-0329FBF67F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4223" y="3032311"/>
            <a:ext cx="2774860" cy="4887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C51703-9B96-0447-1B4B-BAD4CA640ED1}"/>
              </a:ext>
            </a:extLst>
          </p:cNvPr>
          <p:cNvSpPr/>
          <p:nvPr userDrawn="1"/>
        </p:nvSpPr>
        <p:spPr>
          <a:xfrm>
            <a:off x="0" y="0"/>
            <a:ext cx="3943350" cy="607548"/>
          </a:xfrm>
          <a:prstGeom prst="rect">
            <a:avLst/>
          </a:prstGeom>
          <a:solidFill>
            <a:srgbClr val="556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bstract technological connection">
            <a:extLst>
              <a:ext uri="{FF2B5EF4-FFF2-40B4-BE49-F238E27FC236}">
                <a16:creationId xmlns:a16="http://schemas.microsoft.com/office/drawing/2014/main" id="{B60C779E-7F65-6A78-341B-6F04722AB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2996"/>
          <a:stretch/>
        </p:blipFill>
        <p:spPr>
          <a:xfrm>
            <a:off x="0" y="4320294"/>
            <a:ext cx="12191551" cy="253770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F1C74-E027-5412-620C-F4BEF7B9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B9978C-2C20-4E20-B2B2-5D0EBAAE6395}" type="datetime1">
              <a:rPr lang="en-GB" smtClean="0"/>
              <a:pPr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6D7C1-4DF5-0E56-CAF4-C562735C5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B57626-E1F6-68EB-AB13-E45A9188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57DDF7-5F98-23E5-2EC1-366C59A45D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5530" y="893487"/>
            <a:ext cx="951058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3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E4DB681-B62E-9F05-E2E0-638AB2A0E0AD}"/>
              </a:ext>
            </a:extLst>
          </p:cNvPr>
          <p:cNvSpPr/>
          <p:nvPr userDrawn="1"/>
        </p:nvSpPr>
        <p:spPr>
          <a:xfrm>
            <a:off x="-258" y="0"/>
            <a:ext cx="12192000" cy="6858000"/>
          </a:xfrm>
          <a:prstGeom prst="rect">
            <a:avLst/>
          </a:prstGeom>
          <a:solidFill>
            <a:srgbClr val="191B0E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ubtitle 1">
            <a:extLst>
              <a:ext uri="{FF2B5EF4-FFF2-40B4-BE49-F238E27FC236}">
                <a16:creationId xmlns:a16="http://schemas.microsoft.com/office/drawing/2014/main" id="{5F21DEB6-BAE8-7B63-0D27-B016D12C85A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752858" y="4635729"/>
            <a:ext cx="6831673" cy="10862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1"/>
              </a:buClr>
              <a:buNone/>
              <a:defRPr lang="en-GB" sz="2000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6BEBAF-5771-0E8A-4A24-A8F5FFF7AD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62" y="1066529"/>
            <a:ext cx="10120237" cy="3920068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B47DB80-4354-B6A8-9EE7-21BEBC62DD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17114" y="0"/>
            <a:ext cx="2174628" cy="1080000"/>
          </a:xfrm>
          <a:prstGeom prst="rect">
            <a:avLst/>
          </a:prstGeom>
        </p:spPr>
      </p:pic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098E80FC-00A0-DDC3-01AF-04199938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000" y="6453386"/>
            <a:ext cx="1204572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448098-0217-4914-9AA9-772A07D129EC}" type="datetime1">
              <a:rPr lang="en-GB" smtClean="0"/>
              <a:pPr/>
              <a:t>15/06/2023</a:t>
            </a:fld>
            <a:endParaRPr lang="en-US" dirty="0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1219E21-2FF7-B146-8DC2-D121C859C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53FD19A3-7DA6-16B0-41A7-02A88802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2856" y="6453386"/>
            <a:ext cx="1596292" cy="36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540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4C5F7-41D4-3AC5-8AA6-8BA6E0E3E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55596"/>
            <a:ext cx="9180000" cy="6632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CB5E9-77B3-BD59-A25F-17E4B5862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B747A-1BF1-D312-FDDA-579AF8111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D8CA1-A772-032F-1A77-FF20271D8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1259EE-D048-EA4F-0582-46A5468D6B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000" y="1324707"/>
            <a:ext cx="11160000" cy="4860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5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FFFBF9AB-48DB-B193-8ECE-3042C8B57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837896"/>
            <a:ext cx="1390650" cy="197026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B80473D5-1639-0E23-71BA-74A6C331F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43275" y="0"/>
            <a:ext cx="2160141" cy="19911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189" y="4381500"/>
            <a:ext cx="4316862" cy="14859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7950" y="647700"/>
            <a:ext cx="4514850" cy="5219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63346-CC84-4D7B-AD8A-81F28A5F9F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3C8D93C-82F3-AEFF-149D-1FDA4B2F92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752474"/>
            <a:ext cx="4286250" cy="304188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7956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stu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7400" y="685800"/>
            <a:ext cx="6375400" cy="148590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7400" y="2286000"/>
            <a:ext cx="6375400" cy="3581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355EFEB-D445-500C-1366-A6C8B617B1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242609" y="2242608"/>
            <a:ext cx="6857997" cy="2372787"/>
          </a:xfrm>
          <a:prstGeom prst="rect">
            <a:avLst/>
          </a:prstGeom>
        </p:spPr>
      </p:pic>
      <p:pic>
        <p:nvPicPr>
          <p:cNvPr id="12" name="Picture 11" descr="A black and white image of a planet&#10;&#10;Description automatically generated with low confidence">
            <a:extLst>
              <a:ext uri="{FF2B5EF4-FFF2-40B4-BE49-F238E27FC236}">
                <a16:creationId xmlns:a16="http://schemas.microsoft.com/office/drawing/2014/main" id="{6EBECEB2-53B9-3F8A-A986-D98149CBE47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6394" y="1291223"/>
            <a:ext cx="4272783" cy="427555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04CD71-4813-447B-A6A1-BE80CD01FBFD}" type="datetime1">
              <a:rPr lang="en-GB" smtClean="0"/>
              <a:pPr/>
              <a:t>15/06/2023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909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rgbClr val="5569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0039" y="1301360"/>
            <a:ext cx="6337958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0039" y="4216328"/>
            <a:ext cx="6337957" cy="1143324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EEDC86C-8FD3-B830-347B-999BE35F0E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1254" y="769665"/>
            <a:ext cx="3440274" cy="5324475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60900D7-127C-5B86-4E23-B44FF22991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17114" y="0"/>
            <a:ext cx="2174628" cy="10800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536E33E-E22E-067E-9BE9-1391E3DF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93564" y="6453386"/>
            <a:ext cx="6280830" cy="3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6DC5BC6-AAE8-E1AB-A500-3174EADE8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2856" y="6453386"/>
            <a:ext cx="1596292" cy="3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949779C1-5AEA-75F5-69E5-040FABE293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6000" y="6453386"/>
            <a:ext cx="1204572" cy="36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904CD71-4813-447B-A6A1-BE80CD01FBFD}" type="datetime1">
              <a:rPr lang="en-GB" smtClean="0"/>
              <a:pPr/>
              <a:t>15/06/2023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7C2E-0688-4734-A3E0-5B86953EF7A9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F10E916-A8C4-3FDE-A7B8-E075FC85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55596"/>
            <a:ext cx="9180000" cy="6632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C19F68-6DFF-838A-D4F1-1B1E321B73C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6000" y="1324707"/>
            <a:ext cx="5400000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6BE6FDC-8CC7-E4F5-4278-9369A501072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6000" y="1324707"/>
            <a:ext cx="5400000" cy="4860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95D08-D4C0-4B1F-B7B4-4F3B141C53DB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7A9DFD-26AA-8A02-CCB7-BF451E545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55596"/>
            <a:ext cx="9180000" cy="6632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76152BAC-59D2-0128-0BD5-37105D0F8D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6000" y="2153632"/>
            <a:ext cx="5400000" cy="403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text styles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DE2F135A-45DA-DB9B-2A9C-C4F85CF2CA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6000" y="2153632"/>
            <a:ext cx="5400000" cy="403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91DFC52-DBFC-A628-6262-F9DF13493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15939" y="1324707"/>
            <a:ext cx="5400000" cy="647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1A8C05C3-5251-B0C5-1DBA-BAE480CC7C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6000" y="1324707"/>
            <a:ext cx="5400000" cy="647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5B391-6570-4E89-8E9B-2E58EBB25744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5C216A7-E4A4-ED04-203C-3F3A0BB85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000" y="255596"/>
            <a:ext cx="9180000" cy="66327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000" y="6453386"/>
            <a:ext cx="120457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32856" y="6453386"/>
            <a:ext cx="1596292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‹N°›</a:t>
            </a:fld>
            <a:endParaRPr lang="en-US" dirty="0"/>
          </a:p>
        </p:txBody>
      </p:sp>
      <p:pic>
        <p:nvPicPr>
          <p:cNvPr id="8" name="Picture 7" descr="A picture containing font, graphics, text, logo&#10;&#10;Description automatically generated">
            <a:extLst>
              <a:ext uri="{FF2B5EF4-FFF2-40B4-BE49-F238E27FC236}">
                <a16:creationId xmlns:a16="http://schemas.microsoft.com/office/drawing/2014/main" id="{95D26133-A3E2-053E-ED07-094276D9474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017372" y="0"/>
            <a:ext cx="2174628" cy="1080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60" r:id="rId13"/>
  </p:sldLayoutIdLst>
  <p:hf hdr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rgbClr val="2E4729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150000"/>
        </a:lnSpc>
        <a:spcBef>
          <a:spcPts val="1000"/>
        </a:spcBef>
        <a:spcAft>
          <a:spcPts val="200"/>
        </a:spcAft>
        <a:buClr>
          <a:srgbClr val="2E4729"/>
        </a:buClr>
        <a:buFont typeface="Franklin Gothic Book" panose="020B0503020102020204" pitchFamily="34" charset="0"/>
        <a:buChar char="■"/>
        <a:defRPr lang="en-US" sz="2000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1pPr>
      <a:lvl2pPr marL="530352" indent="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2E4729"/>
        </a:buClr>
        <a:buFont typeface="Franklin Gothic Book" panose="020B0503020102020204" pitchFamily="34" charset="0"/>
        <a:buNone/>
        <a:defRPr lang="en-US" sz="2000" i="1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2pPr>
      <a:lvl3pPr marL="987552" indent="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2E4729"/>
        </a:buClr>
        <a:buFont typeface="Franklin Gothic Book" panose="020B0503020102020204" pitchFamily="34" charset="0"/>
        <a:buNone/>
        <a:defRPr lang="en-US" sz="2000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3pPr>
      <a:lvl4pPr marL="1444752" indent="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2E4729"/>
        </a:buClr>
        <a:buFont typeface="Franklin Gothic Book" panose="020B0503020102020204" pitchFamily="34" charset="0"/>
        <a:buNone/>
        <a:defRPr lang="en-US" sz="2000" i="1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4pPr>
      <a:lvl5pPr marL="1901952" indent="0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rgbClr val="2E4729"/>
        </a:buClr>
        <a:buFont typeface="Franklin Gothic Book" panose="020B0503020102020204" pitchFamily="34" charset="0"/>
        <a:buNone/>
        <a:defRPr lang="en-US" sz="2000" kern="1200" baseline="0" noProof="0" dirty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tinyurl.com/5dk34cks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khub.earthobservations.org/communities/e-shape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oda-pro.com/" TargetMode="External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hyperlink" Target="http://www.insunwetrust.solar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hyperlink" Target="http://www.insunwetrust.solar/" TargetMode="Externa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khub.earthobservations.org/packages/mbktp-rdv39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comments" Target="../comments/comment1.xml"/><Relationship Id="rId5" Type="http://schemas.openxmlformats.org/officeDocument/2006/relationships/image" Target="../media/image27.jpg"/><Relationship Id="rId4" Type="http://schemas.openxmlformats.org/officeDocument/2006/relationships/hyperlink" Target="https://www.theses.fr/s210910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A77401-029A-34CE-FCF4-CA0FB6BB1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F152E-0820-4762-9D0F-7549481D6DBB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863BCE7-EB3B-B226-7863-DF9423FD4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Lionel Menard – MINES Paris PSL University – ARMINES – </a:t>
            </a:r>
            <a:r>
              <a:rPr lang="en-US" dirty="0" err="1"/>
              <a:t>lionel.menard@minesparis.psl.eu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4022D6F-02BB-AB6A-A05B-73B1B882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C2321E-0E4B-CF4B-981D-229059E19196}"/>
              </a:ext>
            </a:extLst>
          </p:cNvPr>
          <p:cNvSpPr/>
          <p:nvPr/>
        </p:nvSpPr>
        <p:spPr>
          <a:xfrm>
            <a:off x="501184" y="4814599"/>
            <a:ext cx="115279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e-shape – Reusable knowledge and EO applications contributed by </a:t>
            </a:r>
            <a:r>
              <a:rPr lang="en-GB" sz="4000" b="1" dirty="0" err="1">
                <a:solidFill>
                  <a:schemeClr val="bg1"/>
                </a:solidFill>
              </a:rPr>
              <a:t>EuroGEO</a:t>
            </a:r>
            <a:endParaRPr lang="en-GB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54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" y="255596"/>
            <a:ext cx="10491461" cy="663272"/>
          </a:xfrm>
        </p:spPr>
        <p:txBody>
          <a:bodyPr/>
          <a:lstStyle/>
          <a:p>
            <a:r>
              <a:rPr lang="en-US" sz="2400" dirty="0"/>
              <a:t>Reusable knowledge -  Generic #4 – Sustainability Booster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GB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Content Placeholder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57AFEDC-41D5-E743-8954-378D3943BC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548" y="1141935"/>
            <a:ext cx="5181600" cy="29174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80BA89-FE40-C940-97C5-9EAF4ECB2C81}"/>
              </a:ext>
            </a:extLst>
          </p:cNvPr>
          <p:cNvSpPr txBox="1">
            <a:spLocks/>
          </p:cNvSpPr>
          <p:nvPr/>
        </p:nvSpPr>
        <p:spPr>
          <a:xfrm>
            <a:off x="8560413" y="5762166"/>
            <a:ext cx="2080454" cy="3189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v-LV" sz="1400" b="1" dirty="0">
                <a:solidFill>
                  <a:srgbClr val="F13957"/>
                </a:solidFill>
              </a:rPr>
              <a:t>sustainability</a:t>
            </a:r>
            <a:r>
              <a:rPr lang="lv-LV" sz="1400" b="1" dirty="0"/>
              <a:t>.e-shape.eu</a:t>
            </a:r>
            <a:endParaRPr lang="en-GB" sz="14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D12106C-E6D0-C847-BFC4-013041E43DCF}"/>
              </a:ext>
            </a:extLst>
          </p:cNvPr>
          <p:cNvSpPr txBox="1"/>
          <p:nvPr/>
        </p:nvSpPr>
        <p:spPr>
          <a:xfrm>
            <a:off x="304058" y="824733"/>
            <a:ext cx="6240165" cy="521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i="1" dirty="0"/>
              <a:t>“Enables the </a:t>
            </a:r>
            <a:r>
              <a:rPr lang="en-US" sz="1600" b="1" i="1" dirty="0"/>
              <a:t>long-term sustainability</a:t>
            </a:r>
            <a:r>
              <a:rPr lang="en-US" sz="1600" i="1" dirty="0"/>
              <a:t> of e-shape pilots, their penetration in </a:t>
            </a:r>
            <a:r>
              <a:rPr lang="en-US" sz="1600" b="1" i="1" dirty="0"/>
              <a:t>public and private markets</a:t>
            </a:r>
            <a:r>
              <a:rPr lang="en-US" sz="1600" i="1" dirty="0"/>
              <a:t> and support their </a:t>
            </a:r>
            <a:r>
              <a:rPr lang="en-US" sz="1600" b="1" i="1" dirty="0"/>
              <a:t>upscaling”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b="1" dirty="0"/>
              <a:t>Sustainability Booster </a:t>
            </a:r>
            <a:r>
              <a:rPr lang="en-US" sz="1600" dirty="0"/>
              <a:t>give access to documents, videos, notices…:</a:t>
            </a:r>
          </a:p>
          <a:p>
            <a:pPr>
              <a:lnSpc>
                <a:spcPct val="150000"/>
              </a:lnSpc>
            </a:pPr>
            <a:endParaRPr lang="en-US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Insights</a:t>
            </a:r>
            <a:r>
              <a:rPr lang="en-US" sz="1600" dirty="0"/>
              <a:t> on market, technology and policy </a:t>
            </a:r>
            <a:r>
              <a:rPr lang="en-US" sz="1600" b="1" dirty="0"/>
              <a:t>trends of EO sector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Agriculture, water, climate, energy, ecosystem…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IP and Innovation Office</a:t>
            </a:r>
            <a:r>
              <a:rPr lang="en-US" sz="1600" dirty="0"/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Guidance</a:t>
            </a:r>
            <a:r>
              <a:rPr lang="en-US" sz="1600" dirty="0"/>
              <a:t> through the complexities of the </a:t>
            </a:r>
            <a:r>
              <a:rPr lang="en-US" sz="1600" b="1" dirty="0"/>
              <a:t>innovation process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IP</a:t>
            </a:r>
            <a:r>
              <a:rPr lang="en-US" sz="1600" dirty="0"/>
              <a:t> and innovation </a:t>
            </a:r>
            <a:r>
              <a:rPr lang="en-US" sz="1600" b="1" dirty="0"/>
              <a:t>stories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FAQ</a:t>
            </a:r>
            <a:r>
              <a:rPr lang="en-US" sz="1600" dirty="0"/>
              <a:t> on best practices, common mistakes and smart solutions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Tailored</a:t>
            </a:r>
            <a:r>
              <a:rPr lang="en-US" sz="1600" dirty="0"/>
              <a:t> innovation support (On request)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Investment Readiness Support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Guidance to </a:t>
            </a:r>
            <a:r>
              <a:rPr lang="en-US" sz="1600" b="1" dirty="0"/>
              <a:t>raising additional funds</a:t>
            </a:r>
            <a:r>
              <a:rPr lang="en-US" sz="1600" dirty="0"/>
              <a:t> to grow your business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6F903761-3471-C844-8818-30DEF26C6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548" y="4291007"/>
            <a:ext cx="1339823" cy="86534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A58E6F3-0F16-9B49-B371-369D8BA47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695" y="4291007"/>
            <a:ext cx="1668881" cy="865346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E05594B-E181-FE4F-8AF8-0651FD25F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2901" y="4291007"/>
            <a:ext cx="1566247" cy="8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92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#5 – Contribution to </a:t>
            </a:r>
            <a:r>
              <a:rPr lang="en-US" sz="2800" dirty="0" err="1"/>
              <a:t>EuroGEO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B89F28-0FFF-0C4A-A6C7-2B63098B84FE}"/>
              </a:ext>
            </a:extLst>
          </p:cNvPr>
          <p:cNvSpPr txBox="1"/>
          <p:nvPr/>
        </p:nvSpPr>
        <p:spPr>
          <a:xfrm>
            <a:off x="154476" y="2186665"/>
            <a:ext cx="747333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prstClr val="black"/>
                </a:solidFill>
              </a:rPr>
              <a:t>EuroGEO</a:t>
            </a:r>
            <a:r>
              <a:rPr lang="en-US" sz="2000" dirty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prstClr val="black"/>
                </a:solidFill>
              </a:rPr>
              <a:t>position paper </a:t>
            </a:r>
            <a:r>
              <a:rPr lang="en-US" sz="2000" dirty="0">
                <a:solidFill>
                  <a:prstClr val="black"/>
                </a:solidFill>
              </a:rPr>
              <a:t>(Nov. 2022):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solidFill>
                  <a:prstClr val="black"/>
                </a:solidFill>
              </a:rPr>
              <a:t>https://e-</a:t>
            </a:r>
            <a:r>
              <a:rPr lang="en-US" sz="1200" dirty="0" err="1">
                <a:solidFill>
                  <a:prstClr val="black"/>
                </a:solidFill>
              </a:rPr>
              <a:t>shape.eu</a:t>
            </a:r>
            <a:r>
              <a:rPr lang="en-US" sz="1200" dirty="0">
                <a:solidFill>
                  <a:prstClr val="black"/>
                </a:solidFill>
              </a:rPr>
              <a:t>/images/news-events/</a:t>
            </a:r>
            <a:r>
              <a:rPr lang="en-US" sz="1200" dirty="0" err="1">
                <a:solidFill>
                  <a:prstClr val="black"/>
                </a:solidFill>
              </a:rPr>
              <a:t>Shaping_EuroGEO_Position_Paper.pdf</a:t>
            </a:r>
            <a:endParaRPr lang="en-US" sz="12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000" b="1" dirty="0" err="1"/>
              <a:t>EuroGEO</a:t>
            </a:r>
            <a:r>
              <a:rPr lang="en-US" sz="2000" dirty="0"/>
              <a:t> should endorse a </a:t>
            </a:r>
            <a:r>
              <a:rPr lang="en-US" sz="2000" b="1" dirty="0"/>
              <a:t>multi faced role </a:t>
            </a:r>
            <a:r>
              <a:rPr lang="en-US" sz="2000" dirty="0"/>
              <a:t>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Support the </a:t>
            </a:r>
            <a:r>
              <a:rPr lang="en-US" sz="2000" b="1" dirty="0"/>
              <a:t>coordination of EU contributions</a:t>
            </a:r>
            <a:r>
              <a:rPr lang="en-US" sz="2000" dirty="0"/>
              <a:t> to GEO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Foster</a:t>
            </a:r>
            <a:r>
              <a:rPr lang="en-US" sz="2000" dirty="0"/>
              <a:t> </a:t>
            </a:r>
            <a:r>
              <a:rPr lang="en-US" sz="2000" b="1" dirty="0"/>
              <a:t>partnerships</a:t>
            </a:r>
            <a:r>
              <a:rPr lang="en-US" sz="2000" dirty="0"/>
              <a:t> between public, academic and private 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Promote the </a:t>
            </a:r>
            <a:r>
              <a:rPr lang="en-US" sz="2000" b="1" dirty="0"/>
              <a:t>FAIR</a:t>
            </a:r>
            <a:r>
              <a:rPr lang="en-US" sz="2000" dirty="0"/>
              <a:t> and </a:t>
            </a:r>
            <a:r>
              <a:rPr lang="en-US" sz="2000" b="1" dirty="0"/>
              <a:t>GEO</a:t>
            </a:r>
            <a:r>
              <a:rPr lang="en-US" sz="2000" dirty="0"/>
              <a:t>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Create of an </a:t>
            </a:r>
            <a:r>
              <a:rPr lang="en-US" sz="2000" b="1" dirty="0"/>
              <a:t>innovation pipeline</a:t>
            </a:r>
            <a:r>
              <a:rPr lang="en-US" sz="2000" dirty="0"/>
              <a:t> in Europe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F63A2F-20F3-EB45-B9D6-C368A7D6D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7807" y="1043008"/>
            <a:ext cx="4401341" cy="247208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EF5A5CB-7DF3-1947-B4A6-40540300F628}"/>
              </a:ext>
            </a:extLst>
          </p:cNvPr>
          <p:cNvSpPr txBox="1"/>
          <p:nvPr/>
        </p:nvSpPr>
        <p:spPr>
          <a:xfrm>
            <a:off x="89453" y="5271996"/>
            <a:ext cx="12037524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/>
              <a:t>Apply to the </a:t>
            </a:r>
            <a:r>
              <a:rPr lang="en-US" sz="2000" b="1"/>
              <a:t>HORIZON-CL6-2023 CSA EC</a:t>
            </a:r>
            <a:r>
              <a:rPr lang="en-US" sz="2000"/>
              <a:t> call:</a:t>
            </a:r>
          </a:p>
          <a:p>
            <a:r>
              <a:rPr lang="en-US" sz="2000"/>
              <a:t>	« Support to EuroGEO initiative coordination/</a:t>
            </a:r>
            <a:r>
              <a:rPr lang="en-US" sz="2000" b="1"/>
              <a:t>establishing a EuroGEO secretariat</a:t>
            </a:r>
            <a:r>
              <a:rPr lang="en-US" sz="2000"/>
              <a:t>  »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D340406-B15D-F648-A469-77C09C5BE91E}"/>
              </a:ext>
            </a:extLst>
          </p:cNvPr>
          <p:cNvSpPr txBox="1"/>
          <p:nvPr/>
        </p:nvSpPr>
        <p:spPr>
          <a:xfrm>
            <a:off x="154477" y="927972"/>
            <a:ext cx="7339400" cy="129266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dirty="0"/>
              <a:t>e-shape task 5.4 </a:t>
            </a:r>
            <a:r>
              <a:rPr lang="en-US" b="1" dirty="0"/>
              <a:t>Governance</a:t>
            </a:r>
            <a:r>
              <a:rPr lang="en-US" dirty="0"/>
              <a:t>: (2 deliverables)</a:t>
            </a:r>
            <a:endParaRPr lang="en-US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Explored different options for the </a:t>
            </a:r>
            <a:r>
              <a:rPr lang="en-US" sz="2000" b="1" dirty="0"/>
              <a:t>future governance of </a:t>
            </a:r>
            <a:r>
              <a:rPr lang="en-US" sz="2000" b="1" dirty="0" err="1"/>
              <a:t>EuroGEO</a:t>
            </a:r>
            <a:r>
              <a:rPr lang="en-US" sz="2000" dirty="0"/>
              <a:t> based on the </a:t>
            </a:r>
            <a:r>
              <a:rPr lang="en-US" sz="2000" b="1" dirty="0"/>
              <a:t>e-shape experience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377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- Thematic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3BC8C9A-8451-BC4A-9590-9CE29B37C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87" y="2376068"/>
            <a:ext cx="1658328" cy="27102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C84A93E-5672-A942-9B7E-7956713A7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658" y="2376068"/>
            <a:ext cx="1694637" cy="24236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51B1CAD-AA7F-B649-8C8B-487F0BE40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0295" y="2351249"/>
            <a:ext cx="1775716" cy="235432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5E265C-E5CF-A64C-9564-4A03204E4A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5767" y="2360065"/>
            <a:ext cx="1694637" cy="12725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8C9209C-3022-7F46-BE03-F72E8A851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0647" y="2358892"/>
            <a:ext cx="1694635" cy="32554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83A1995-4090-974D-B4A4-96504BF68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452" y="1023971"/>
            <a:ext cx="12053551" cy="133492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CE07B23-7A5A-8E45-9E2D-1E09AA2C7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5282" y="2381875"/>
            <a:ext cx="1678034" cy="289099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665107-9939-AA4B-8878-B07F3A0EEF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23316" y="2401102"/>
            <a:ext cx="1605832" cy="246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412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- Thematic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F936C4-0E14-604D-93BC-BCDB0476FA23}"/>
              </a:ext>
            </a:extLst>
          </p:cNvPr>
          <p:cNvSpPr/>
          <p:nvPr/>
        </p:nvSpPr>
        <p:spPr>
          <a:xfrm>
            <a:off x="8252194" y="6214065"/>
            <a:ext cx="2449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"/>
              </a:rPr>
              <a:t>https://tinyurl.com/5dk34cks</a:t>
            </a:r>
            <a:endParaRPr lang="en-US" sz="1400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0DF98F8-5EC6-CF4B-9217-C1EFFE30CCB5}"/>
              </a:ext>
            </a:extLst>
          </p:cNvPr>
          <p:cNvGrpSpPr>
            <a:grpSpLocks noChangeAspect="1"/>
          </p:cNvGrpSpPr>
          <p:nvPr/>
        </p:nvGrpSpPr>
        <p:grpSpPr>
          <a:xfrm>
            <a:off x="6863197" y="951384"/>
            <a:ext cx="5227320" cy="5157245"/>
            <a:chOff x="3086092" y="-2509273"/>
            <a:chExt cx="10668000" cy="10524983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EEEF80D-C83E-AF4A-8381-DF3A0CE5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6092" y="-2509273"/>
              <a:ext cx="10668000" cy="666750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00B6597-D908-9C4D-80F5-74568E6F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6092" y="1887960"/>
              <a:ext cx="10668000" cy="6127750"/>
            </a:xfrm>
            <a:prstGeom prst="rect">
              <a:avLst/>
            </a:prstGeom>
          </p:spPr>
        </p:pic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BA531DA5-6D36-B64D-AC11-E49BD52A9F3C}"/>
              </a:ext>
            </a:extLst>
          </p:cNvPr>
          <p:cNvSpPr txBox="1"/>
          <p:nvPr/>
        </p:nvSpPr>
        <p:spPr>
          <a:xfrm>
            <a:off x="89453" y="951384"/>
            <a:ext cx="65577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 and INSPIRE Metadata in </a:t>
            </a:r>
            <a:r>
              <a:rPr lang="en-US" b="1" dirty="0"/>
              <a:t>webservice-energy catalogue</a:t>
            </a:r>
          </a:p>
          <a:p>
            <a:endParaRPr lang="en-US" b="1" dirty="0"/>
          </a:p>
          <a:p>
            <a:r>
              <a:rPr lang="en-US" dirty="0"/>
              <a:t>Aligned with “</a:t>
            </a:r>
            <a:r>
              <a:rPr lang="en-US" b="1" dirty="0"/>
              <a:t>GKH Packages spirit</a:t>
            </a:r>
            <a:r>
              <a:rPr lang="en-US" dirty="0"/>
              <a:t>” 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Minimum</a:t>
            </a:r>
            <a:r>
              <a:rPr lang="en-US" dirty="0"/>
              <a:t> metadata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the </a:t>
            </a:r>
            <a:r>
              <a:rPr lang="en-US" b="1" dirty="0"/>
              <a:t>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video</a:t>
            </a:r>
            <a:r>
              <a:rPr lang="en-US" dirty="0"/>
              <a:t>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e-shape </a:t>
            </a:r>
            <a:r>
              <a:rPr lang="en-US" b="1" dirty="0"/>
              <a:t>web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Additional</a:t>
            </a:r>
            <a:r>
              <a:rPr lang="en-US" dirty="0"/>
              <a:t>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publication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Notebook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GitHub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Web Service</a:t>
            </a:r>
            <a:r>
              <a:rPr lang="en-US" dirty="0"/>
              <a:t> (WPS)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Harvested</a:t>
            </a:r>
            <a:r>
              <a:rPr lang="en-US" dirty="0"/>
              <a:t> and visible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GEO Portal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GEO Knowledge Hub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1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- Thematic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76C50F-07D4-5A4D-B2AB-D40E832C1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674" y="951385"/>
            <a:ext cx="5538022" cy="4892368"/>
          </a:xfrm>
          <a:prstGeom prst="rect">
            <a:avLst/>
          </a:prstGeom>
        </p:spPr>
      </p:pic>
      <p:sp>
        <p:nvSpPr>
          <p:cNvPr id="13" name="Cadre 12">
            <a:extLst>
              <a:ext uri="{FF2B5EF4-FFF2-40B4-BE49-F238E27FC236}">
                <a16:creationId xmlns:a16="http://schemas.microsoft.com/office/drawing/2014/main" id="{746F3312-2554-E940-837A-D98614803F2A}"/>
              </a:ext>
            </a:extLst>
          </p:cNvPr>
          <p:cNvSpPr/>
          <p:nvPr/>
        </p:nvSpPr>
        <p:spPr>
          <a:xfrm>
            <a:off x="6980341" y="3543091"/>
            <a:ext cx="1259768" cy="233094"/>
          </a:xfrm>
          <a:prstGeom prst="fram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08B707-F94E-1E4A-8B61-8BA3F407B684}"/>
              </a:ext>
            </a:extLst>
          </p:cNvPr>
          <p:cNvSpPr/>
          <p:nvPr/>
        </p:nvSpPr>
        <p:spPr>
          <a:xfrm>
            <a:off x="6917822" y="6071138"/>
            <a:ext cx="4997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3"/>
              </a:rPr>
              <a:t>https://gkhub.earthobservations.org/communities/e-shape</a:t>
            </a:r>
            <a:endParaRPr lang="fr-FR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194FF12-3356-CA4A-A964-6C491A6296F8}"/>
              </a:ext>
            </a:extLst>
          </p:cNvPr>
          <p:cNvSpPr txBox="1"/>
          <p:nvPr/>
        </p:nvSpPr>
        <p:spPr>
          <a:xfrm>
            <a:off x="89453" y="951384"/>
            <a:ext cx="65577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ISO and INSPIRE Metadata in </a:t>
            </a:r>
            <a:r>
              <a:rPr lang="en-US" b="1" dirty="0"/>
              <a:t>webservice-energy catalogue</a:t>
            </a:r>
          </a:p>
          <a:p>
            <a:endParaRPr lang="en-US" b="1" dirty="0"/>
          </a:p>
          <a:p>
            <a:r>
              <a:rPr lang="en-US" dirty="0"/>
              <a:t>Aligned with “</a:t>
            </a:r>
            <a:r>
              <a:rPr lang="en-US" b="1" dirty="0"/>
              <a:t>GKH Packages spirit</a:t>
            </a:r>
            <a:r>
              <a:rPr lang="en-US" dirty="0"/>
              <a:t>” 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Minimum</a:t>
            </a:r>
            <a:r>
              <a:rPr lang="en-US" dirty="0"/>
              <a:t> metadata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the </a:t>
            </a:r>
            <a:r>
              <a:rPr lang="en-US" b="1" dirty="0"/>
              <a:t>application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video</a:t>
            </a:r>
            <a:r>
              <a:rPr lang="en-US" dirty="0"/>
              <a:t> support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e-shape </a:t>
            </a:r>
            <a:r>
              <a:rPr lang="en-US" b="1" dirty="0"/>
              <a:t>web 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Additional</a:t>
            </a:r>
            <a:r>
              <a:rPr lang="en-US" dirty="0"/>
              <a:t>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publication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Notebook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GitHub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Link to </a:t>
            </a:r>
            <a:r>
              <a:rPr lang="en-US" b="1" dirty="0"/>
              <a:t>Web Service</a:t>
            </a:r>
            <a:r>
              <a:rPr lang="en-US" dirty="0"/>
              <a:t> (WPS)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Harvested</a:t>
            </a:r>
            <a:r>
              <a:rPr lang="en-US" dirty="0"/>
              <a:t> and visible 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GEO Portal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GEO Knowledge Hub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383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– Thematic – Copernicus Services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FDCFBAC-8FF0-684C-A9B9-8C39E916C9B6}"/>
              </a:ext>
            </a:extLst>
          </p:cNvPr>
          <p:cNvSpPr>
            <a:spLocks noGrp="1"/>
          </p:cNvSpPr>
          <p:nvPr/>
        </p:nvSpPr>
        <p:spPr>
          <a:xfrm>
            <a:off x="516000" y="2042541"/>
            <a:ext cx="6060281" cy="26906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Providing free and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easy-to-use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tool for the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general public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to assess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solar potential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of rooftop PV systems !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Pre-computed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solar map providing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multi-year average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yearly or monthly PV yields</a:t>
            </a:r>
          </a:p>
          <a:p>
            <a:pPr marL="342900" lvl="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None/>
            </a:pPr>
            <a:endParaRPr lang="en-US" sz="1800" dirty="0">
              <a:latin typeface="+mn-lt"/>
              <a:hlinkClick r:id="rId2"/>
            </a:endParaRPr>
          </a:p>
        </p:txBody>
      </p:sp>
      <p:sp>
        <p:nvSpPr>
          <p:cNvPr id="21" name="ZoneTexte 2">
            <a:extLst>
              <a:ext uri="{FF2B5EF4-FFF2-40B4-BE49-F238E27FC236}">
                <a16:creationId xmlns:a16="http://schemas.microsoft.com/office/drawing/2014/main" id="{389F1A1C-42D4-D148-B61D-A54E10785047}"/>
              </a:ext>
            </a:extLst>
          </p:cNvPr>
          <p:cNvSpPr txBox="1"/>
          <p:nvPr/>
        </p:nvSpPr>
        <p:spPr>
          <a:xfrm>
            <a:off x="386792" y="1258206"/>
            <a:ext cx="6189489" cy="58907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</a:rPr>
              <a:t>Transition from static Solar Cadaster….</a:t>
            </a:r>
            <a:endParaRPr lang="en-US" sz="2400" dirty="0"/>
          </a:p>
        </p:txBody>
      </p:sp>
      <p:pic>
        <p:nvPicPr>
          <p:cNvPr id="22" name="Picture 39">
            <a:extLst>
              <a:ext uri="{FF2B5EF4-FFF2-40B4-BE49-F238E27FC236}">
                <a16:creationId xmlns:a16="http://schemas.microsoft.com/office/drawing/2014/main" id="{B60F5670-B797-F94B-AD2F-1DC6987058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" t="15211" r="2225" b="2830"/>
          <a:stretch/>
        </p:blipFill>
        <p:spPr bwMode="auto">
          <a:xfrm>
            <a:off x="6609283" y="1192822"/>
            <a:ext cx="3838428" cy="260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\\filer-2\Staff2\philippe.blanc\Bureau\logoinsunwetrust.jpg">
            <a:extLst>
              <a:ext uri="{FF2B5EF4-FFF2-40B4-BE49-F238E27FC236}">
                <a16:creationId xmlns:a16="http://schemas.microsoft.com/office/drawing/2014/main" id="{7E0B937A-28C7-9A45-AFDE-655E230D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11" y="1384754"/>
            <a:ext cx="920693" cy="92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0">
            <a:extLst>
              <a:ext uri="{FF2B5EF4-FFF2-40B4-BE49-F238E27FC236}">
                <a16:creationId xmlns:a16="http://schemas.microsoft.com/office/drawing/2014/main" id="{E86A099A-986D-FD4A-9C1C-A56F95CC7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" t="21887" r="12203" b="6438"/>
          <a:stretch/>
        </p:blipFill>
        <p:spPr bwMode="auto">
          <a:xfrm>
            <a:off x="8389245" y="3108033"/>
            <a:ext cx="3384585" cy="2413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Logo partenaire IGN">
            <a:extLst>
              <a:ext uri="{FF2B5EF4-FFF2-40B4-BE49-F238E27FC236}">
                <a16:creationId xmlns:a16="http://schemas.microsoft.com/office/drawing/2014/main" id="{42B8B15A-FDE3-A24A-8295-51FAC4B39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245" y="5710859"/>
            <a:ext cx="880914" cy="40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5" descr="Logo&#10;&#10;Description automatically generated">
            <a:extLst>
              <a:ext uri="{FF2B5EF4-FFF2-40B4-BE49-F238E27FC236}">
                <a16:creationId xmlns:a16="http://schemas.microsoft.com/office/drawing/2014/main" id="{85F70828-B0C9-4E41-91C0-A1F121ABC9F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t="26724" b="26724"/>
          <a:stretch>
            <a:fillRect/>
          </a:stretch>
        </p:blipFill>
        <p:spPr>
          <a:xfrm>
            <a:off x="9489802" y="5734964"/>
            <a:ext cx="1290165" cy="354048"/>
          </a:xfrm>
          <a:prstGeom prst="rect">
            <a:avLst/>
          </a:prstGeom>
        </p:spPr>
      </p:pic>
      <p:pic>
        <p:nvPicPr>
          <p:cNvPr id="27" name="Picture 2" descr="www.soda-pro.com">
            <a:hlinkClick r:id="rId8"/>
            <a:extLst>
              <a:ext uri="{FF2B5EF4-FFF2-40B4-BE49-F238E27FC236}">
                <a16:creationId xmlns:a16="http://schemas.microsoft.com/office/drawing/2014/main" id="{ED86FDBC-ED8B-C84B-9D73-D74700586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610" y="5648929"/>
            <a:ext cx="1015265" cy="52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ED4802-611D-B941-A6D0-8B6E17E97161}"/>
              </a:ext>
            </a:extLst>
          </p:cNvPr>
          <p:cNvSpPr/>
          <p:nvPr/>
        </p:nvSpPr>
        <p:spPr>
          <a:xfrm>
            <a:off x="89453" y="791243"/>
            <a:ext cx="883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Pilot Solar Energy </a:t>
            </a:r>
            <a:r>
              <a:rPr lang="en-US" dirty="0"/>
              <a:t>- High PV penetration at urban scale</a:t>
            </a:r>
          </a:p>
        </p:txBody>
      </p:sp>
    </p:spTree>
    <p:extLst>
      <p:ext uri="{BB962C8B-B14F-4D97-AF65-F5344CB8AC3E}">
        <p14:creationId xmlns:p14="http://schemas.microsoft.com/office/powerpoint/2010/main" val="3837598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– Thematic – Copernicus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0" name="anim_eshape_v2.mp4" descr="anim_eshape_v2.mp4">
            <a:hlinkClick r:id="" action="ppaction://media"/>
            <a:extLst>
              <a:ext uri="{FF2B5EF4-FFF2-40B4-BE49-F238E27FC236}">
                <a16:creationId xmlns:a16="http://schemas.microsoft.com/office/drawing/2014/main" id="{F3AC4B63-373F-8345-A258-FFEC38CA6F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5.2396" end="578.1918"/>
                  <p14:fade out="44.83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9661" y="2811780"/>
            <a:ext cx="5699487" cy="3381117"/>
          </a:xfrm>
          <a:prstGeom prst="rect">
            <a:avLst/>
          </a:prstGeom>
          <a:ln>
            <a:noFill/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F877B7F-DD46-3E48-8129-7A1DD540483E}"/>
              </a:ext>
            </a:extLst>
          </p:cNvPr>
          <p:cNvSpPr>
            <a:spLocks noGrp="1"/>
          </p:cNvSpPr>
          <p:nvPr/>
        </p:nvSpPr>
        <p:spPr>
          <a:xfrm>
            <a:off x="203539" y="2906965"/>
            <a:ext cx="6037241" cy="32859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0" tIns="45720" rIns="91440" bIns="45720" rtlCol="0"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Computed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“on-the-fly” </a:t>
            </a:r>
          </a:p>
          <a:p>
            <a:pPr marL="285750" lvl="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Over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any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area of interest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(User selection)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Temporally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resolved (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15 min)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Spatially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resolved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(1m)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Taking into account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shadow’s effects, tilt and azimuth !</a:t>
            </a:r>
            <a:endParaRPr lang="en-US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buNone/>
            </a:pPr>
            <a:endParaRPr lang="en-US" dirty="0">
              <a:latin typeface="+mn-lt"/>
              <a:hlinkClick r:id="rId5"/>
            </a:endParaRPr>
          </a:p>
        </p:txBody>
      </p:sp>
      <p:sp>
        <p:nvSpPr>
          <p:cNvPr id="12" name="ZoneTexte 2">
            <a:extLst>
              <a:ext uri="{FF2B5EF4-FFF2-40B4-BE49-F238E27FC236}">
                <a16:creationId xmlns:a16="http://schemas.microsoft.com/office/drawing/2014/main" id="{AF0D1A7A-AE1B-C341-828E-626100CA0D09}"/>
              </a:ext>
            </a:extLst>
          </p:cNvPr>
          <p:cNvSpPr txBox="1"/>
          <p:nvPr/>
        </p:nvSpPr>
        <p:spPr>
          <a:xfrm>
            <a:off x="317328" y="1024003"/>
            <a:ext cx="11874672" cy="1686552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</a:rPr>
              <a:t>To dynamic Solar Assessment and Forecasting as a Service - </a:t>
            </a:r>
            <a:r>
              <a:rPr lang="en-US" sz="2400" b="1" dirty="0"/>
              <a:t>(SAF-</a:t>
            </a:r>
            <a:r>
              <a:rPr lang="en-US" sz="2400" b="1" dirty="0" err="1"/>
              <a:t>aaS</a:t>
            </a:r>
            <a:r>
              <a:rPr lang="en-US" sz="2400" b="1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Downscaling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at urban scale </a:t>
            </a:r>
            <a:r>
              <a:rPr lang="en-US" sz="2400" b="1" dirty="0">
                <a:solidFill>
                  <a:prstClr val="black"/>
                </a:solidFill>
                <a:latin typeface="Calibri" panose="020F0502020204030204"/>
              </a:rPr>
              <a:t>solar irradiance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 and PV power output</a:t>
            </a:r>
          </a:p>
          <a:p>
            <a:pPr algn="ctr">
              <a:lnSpc>
                <a:spcPct val="150000"/>
              </a:lnSpc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705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– Thematic – Copernicus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829F71F-7FAB-AB47-8135-5F059F0D78A6}"/>
              </a:ext>
            </a:extLst>
          </p:cNvPr>
          <p:cNvSpPr txBox="1">
            <a:spLocks/>
          </p:cNvSpPr>
          <p:nvPr/>
        </p:nvSpPr>
        <p:spPr>
          <a:xfrm>
            <a:off x="0" y="918868"/>
            <a:ext cx="11492295" cy="410793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457200" lvl="1" indent="0">
              <a:lnSpc>
                <a:spcPct val="100000"/>
              </a:lnSpc>
              <a:buNone/>
            </a:pPr>
            <a:r>
              <a:rPr lang="en-US" sz="2000" b="1" dirty="0"/>
              <a:t>SAF-</a:t>
            </a:r>
            <a:r>
              <a:rPr lang="en-US" sz="2000" b="1" dirty="0" err="1"/>
              <a:t>aaS</a:t>
            </a:r>
            <a:r>
              <a:rPr lang="en-US" sz="2000" dirty="0"/>
              <a:t> - </a:t>
            </a:r>
            <a:r>
              <a:rPr lang="en-US" sz="2000" b="1" dirty="0"/>
              <a:t>Infrastructure</a:t>
            </a:r>
            <a:r>
              <a:rPr lang="en-US" sz="2000" dirty="0"/>
              <a:t> and </a:t>
            </a:r>
            <a:r>
              <a:rPr lang="en-US" sz="2000" b="1" dirty="0"/>
              <a:t>service</a:t>
            </a:r>
            <a:r>
              <a:rPr lang="en-US" sz="2000" dirty="0"/>
              <a:t> characteristics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Input </a:t>
            </a:r>
            <a:r>
              <a:rPr lang="en-US" sz="1800" b="1" dirty="0"/>
              <a:t>data and access agnostic: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Solar data, weather data, DSM*, DEM*</a:t>
            </a:r>
          </a:p>
          <a:p>
            <a:pPr marL="1657350" lvl="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Copernicus CAMS</a:t>
            </a:r>
            <a:r>
              <a:rPr lang="en-US" dirty="0"/>
              <a:t>, IGN (French Mapping Agency), SRTM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Local, remote </a:t>
            </a:r>
            <a:r>
              <a:rPr lang="en-US" dirty="0"/>
              <a:t>(WPS/WMS) access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Accessible via</a:t>
            </a:r>
            <a:r>
              <a:rPr lang="en-US" sz="1800" dirty="0"/>
              <a:t> </a:t>
            </a:r>
            <a:r>
              <a:rPr lang="en-US" sz="1800" b="1" dirty="0"/>
              <a:t>WPS</a:t>
            </a:r>
            <a:r>
              <a:rPr lang="en-US" sz="1800" dirty="0"/>
              <a:t> (</a:t>
            </a:r>
            <a:r>
              <a:rPr lang="en-US" b="1" dirty="0"/>
              <a:t>Interoperable</a:t>
            </a:r>
            <a:r>
              <a:rPr lang="en-US" dirty="0"/>
              <a:t> OGC Service)</a:t>
            </a:r>
            <a:endParaRPr lang="en-US" sz="18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O</a:t>
            </a:r>
            <a:r>
              <a:rPr lang="en-US" sz="1800" b="1" dirty="0"/>
              <a:t>utput</a:t>
            </a:r>
            <a:r>
              <a:rPr lang="en-US" sz="1800" dirty="0"/>
              <a:t> results </a:t>
            </a:r>
            <a:r>
              <a:rPr lang="en-US" dirty="0"/>
              <a:t>as</a:t>
            </a:r>
            <a:r>
              <a:rPr lang="en-US" sz="1800" dirty="0"/>
              <a:t> </a:t>
            </a:r>
            <a:r>
              <a:rPr lang="en-US" sz="1800" b="1" dirty="0" err="1"/>
              <a:t>NetCDF</a:t>
            </a:r>
            <a:r>
              <a:rPr lang="en-US" sz="1800" dirty="0"/>
              <a:t> file + CF Conventions</a:t>
            </a:r>
          </a:p>
          <a:p>
            <a:pPr lvl="1">
              <a:lnSpc>
                <a:spcPct val="150000"/>
              </a:lnSpc>
            </a:pPr>
            <a:endParaRPr lang="en-US" sz="18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Deployed on scalable, parallel </a:t>
            </a:r>
            <a:r>
              <a:rPr lang="en-US" sz="1800" b="1" dirty="0" err="1"/>
              <a:t>WEkEO</a:t>
            </a:r>
            <a:r>
              <a:rPr lang="en-US" sz="1800" dirty="0"/>
              <a:t> DIAS cloud infrastructure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Elastic</a:t>
            </a:r>
            <a:r>
              <a:rPr lang="en-US" sz="1800" dirty="0"/>
              <a:t> resources management (</a:t>
            </a:r>
            <a:r>
              <a:rPr lang="en-US" sz="1800" b="1" dirty="0"/>
              <a:t>shelve un-shelve on-the-fly</a:t>
            </a:r>
            <a:r>
              <a:rPr lang="en-US" sz="1800" dirty="0"/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1" dirty="0"/>
              <a:t>Variety of access </a:t>
            </a:r>
            <a:r>
              <a:rPr lang="en-US" sz="1800" dirty="0"/>
              <a:t>from Web, Notebook, Desktop Apps, M2M</a:t>
            </a:r>
          </a:p>
        </p:txBody>
      </p:sp>
      <p:pic>
        <p:nvPicPr>
          <p:cNvPr id="21" name="Picture 6">
            <a:extLst>
              <a:ext uri="{FF2B5EF4-FFF2-40B4-BE49-F238E27FC236}">
                <a16:creationId xmlns:a16="http://schemas.microsoft.com/office/drawing/2014/main" id="{9D01921D-3C6B-0349-99B6-2CEADE456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944" y="1473645"/>
            <a:ext cx="3613335" cy="1036017"/>
          </a:xfrm>
          <a:prstGeom prst="rect">
            <a:avLst/>
          </a:prstGeom>
        </p:spPr>
      </p:pic>
      <p:sp>
        <p:nvSpPr>
          <p:cNvPr id="22" name="ZoneTexte 59">
            <a:extLst>
              <a:ext uri="{FF2B5EF4-FFF2-40B4-BE49-F238E27FC236}">
                <a16:creationId xmlns:a16="http://schemas.microsoft.com/office/drawing/2014/main" id="{C9AB60F5-2904-CD40-9399-61268C3127D0}"/>
              </a:ext>
            </a:extLst>
          </p:cNvPr>
          <p:cNvSpPr txBox="1"/>
          <p:nvPr/>
        </p:nvSpPr>
        <p:spPr>
          <a:xfrm>
            <a:off x="9174394" y="5860999"/>
            <a:ext cx="279768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aseline="30000" dirty="0"/>
              <a:t>*</a:t>
            </a:r>
            <a:r>
              <a:rPr lang="en-US" sz="1200" dirty="0"/>
              <a:t>DSM : digital surface model (&lt; 1m)</a:t>
            </a:r>
          </a:p>
          <a:p>
            <a:r>
              <a:rPr lang="en-US" sz="1200" baseline="30000" dirty="0"/>
              <a:t>*</a:t>
            </a:r>
            <a:r>
              <a:rPr lang="en-US" sz="1200" dirty="0"/>
              <a:t>DEM : digital elevation model (30 m)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C069C3D-A7EA-B34B-8C7E-2A7C2F962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1801" y="2900232"/>
            <a:ext cx="2315686" cy="5211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1602CD0-3CAF-7C4B-8FDA-900184FF2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782" y="2887934"/>
            <a:ext cx="919803" cy="501711"/>
          </a:xfrm>
          <a:prstGeom prst="rect">
            <a:avLst/>
          </a:prstGeom>
        </p:spPr>
      </p:pic>
      <p:pic>
        <p:nvPicPr>
          <p:cNvPr id="12" name="Picture 2" descr="https://www.wekeo.eu/image/layout_set_logo?img_id=187955&amp;t=1603181280609">
            <a:extLst>
              <a:ext uri="{FF2B5EF4-FFF2-40B4-BE49-F238E27FC236}">
                <a16:creationId xmlns:a16="http://schemas.microsoft.com/office/drawing/2014/main" id="{3F3DBB87-897D-0C4C-B7A8-5790DD63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5093787"/>
            <a:ext cx="1600199" cy="116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6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– Thematic – Copernicus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2700276-46F7-5740-94AF-51BFE94375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55" t="1936" r="5231"/>
          <a:stretch/>
        </p:blipFill>
        <p:spPr>
          <a:xfrm>
            <a:off x="527430" y="2693693"/>
            <a:ext cx="3876425" cy="1506327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E42B537F-0B15-9E46-B937-1F502D06A71E}"/>
              </a:ext>
            </a:extLst>
          </p:cNvPr>
          <p:cNvSpPr txBox="1"/>
          <p:nvPr/>
        </p:nvSpPr>
        <p:spPr>
          <a:xfrm>
            <a:off x="236807" y="1992416"/>
            <a:ext cx="3612667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lvl="1" algn="just"/>
            <a:r>
              <a:rPr lang="en-US" sz="1400" b="1" dirty="0">
                <a:solidFill>
                  <a:prstClr val="black"/>
                </a:solidFill>
                <a:latin typeface="Roboto"/>
              </a:rPr>
              <a:t>PV self-consumption:</a:t>
            </a:r>
            <a:r>
              <a:rPr lang="en-US" sz="1400" dirty="0">
                <a:solidFill>
                  <a:prstClr val="black"/>
                </a:solidFill>
                <a:latin typeface="Roboto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Roboto"/>
              </a:rPr>
              <a:t>sizing PV systems</a:t>
            </a:r>
            <a:r>
              <a:rPr lang="en-US" sz="1100" dirty="0">
                <a:solidFill>
                  <a:prstClr val="black"/>
                </a:solidFill>
                <a:latin typeface="Roboto"/>
              </a:rPr>
              <a:t> when </a:t>
            </a:r>
            <a:r>
              <a:rPr lang="en-US" sz="1100" b="1" dirty="0">
                <a:solidFill>
                  <a:prstClr val="black"/>
                </a:solidFill>
                <a:latin typeface="Roboto"/>
              </a:rPr>
              <a:t>compared</a:t>
            </a:r>
            <a:r>
              <a:rPr lang="en-US" sz="1100" dirty="0">
                <a:solidFill>
                  <a:prstClr val="black"/>
                </a:solidFill>
                <a:latin typeface="Roboto"/>
              </a:rPr>
              <a:t> to concomitant </a:t>
            </a:r>
            <a:r>
              <a:rPr lang="en-US" sz="1100" b="1" dirty="0">
                <a:solidFill>
                  <a:prstClr val="black"/>
                </a:solidFill>
                <a:latin typeface="Roboto"/>
              </a:rPr>
              <a:t>electric consumption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2633A2D6-A10D-2E46-81DC-FAB485632BEC}"/>
              </a:ext>
            </a:extLst>
          </p:cNvPr>
          <p:cNvSpPr txBox="1"/>
          <p:nvPr/>
        </p:nvSpPr>
        <p:spPr>
          <a:xfrm>
            <a:off x="4589569" y="1992416"/>
            <a:ext cx="4075530" cy="8156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n-US" sz="1400" b="1" dirty="0">
                <a:solidFill>
                  <a:prstClr val="black"/>
                </a:solidFill>
                <a:latin typeface="Roboto"/>
              </a:rPr>
              <a:t>PV integration in the grid</a:t>
            </a:r>
            <a:r>
              <a:rPr lang="en-US" sz="1400" dirty="0">
                <a:solidFill>
                  <a:prstClr val="black"/>
                </a:solidFill>
                <a:latin typeface="Roboto"/>
              </a:rPr>
              <a:t>: </a:t>
            </a:r>
            <a:r>
              <a:rPr lang="en-US" sz="1100" dirty="0">
                <a:solidFill>
                  <a:prstClr val="black"/>
                </a:solidFill>
                <a:latin typeface="Roboto"/>
              </a:rPr>
              <a:t>Simulated </a:t>
            </a:r>
            <a:r>
              <a:rPr lang="en-US" sz="1100" b="1" dirty="0">
                <a:solidFill>
                  <a:prstClr val="black"/>
                </a:solidFill>
                <a:latin typeface="Roboto"/>
              </a:rPr>
              <a:t>PV injection in </a:t>
            </a:r>
            <a:br>
              <a:rPr lang="en-US" sz="1100" b="1" dirty="0">
                <a:solidFill>
                  <a:prstClr val="black"/>
                </a:solidFill>
                <a:latin typeface="Roboto"/>
              </a:rPr>
            </a:br>
            <a:r>
              <a:rPr lang="en-US" sz="1100" b="1" dirty="0">
                <a:solidFill>
                  <a:prstClr val="black"/>
                </a:solidFill>
                <a:latin typeface="Roboto"/>
              </a:rPr>
              <a:t>different source points</a:t>
            </a:r>
            <a:r>
              <a:rPr lang="en-US" sz="1100" dirty="0">
                <a:solidFill>
                  <a:prstClr val="black"/>
                </a:solidFill>
                <a:latin typeface="Roboto"/>
              </a:rPr>
              <a:t> </a:t>
            </a:r>
            <a:r>
              <a:rPr lang="en-US" sz="1100" b="1" dirty="0">
                <a:solidFill>
                  <a:prstClr val="black"/>
                </a:solidFill>
                <a:latin typeface="Roboto"/>
              </a:rPr>
              <a:t>of the electric grid</a:t>
            </a:r>
            <a:r>
              <a:rPr lang="en-US" sz="1100" dirty="0">
                <a:solidFill>
                  <a:prstClr val="black"/>
                </a:solidFill>
                <a:latin typeface="Roboto"/>
              </a:rPr>
              <a:t> for different </a:t>
            </a:r>
            <a:br>
              <a:rPr lang="en-US" sz="1100" dirty="0">
                <a:solidFill>
                  <a:prstClr val="black"/>
                </a:solidFill>
                <a:latin typeface="Roboto"/>
              </a:rPr>
            </a:br>
            <a:r>
              <a:rPr lang="en-US" sz="1100" dirty="0">
                <a:solidFill>
                  <a:prstClr val="black"/>
                </a:solidFill>
                <a:latin typeface="Roboto"/>
              </a:rPr>
              <a:t>scenarios of PV penetration (for </a:t>
            </a:r>
            <a:r>
              <a:rPr lang="en-US" sz="1100" b="1" dirty="0">
                <a:solidFill>
                  <a:prstClr val="black"/>
                </a:solidFill>
                <a:latin typeface="Roboto"/>
              </a:rPr>
              <a:t>Distribution System Operator</a:t>
            </a:r>
            <a:r>
              <a:rPr lang="en-US" sz="1100" dirty="0">
                <a:solidFill>
                  <a:prstClr val="black"/>
                </a:solidFill>
                <a:latin typeface="Roboto"/>
              </a:rPr>
              <a:t>)</a:t>
            </a:r>
          </a:p>
        </p:txBody>
      </p:sp>
      <p:pic>
        <p:nvPicPr>
          <p:cNvPr id="12" name="Picture 2" descr="C:\local\philippe.blanc\Dev\Matlab\Etudes\Helioclim\SoDa\ISWT_RTE\Nantes\ZONE_01\anim_variabilite_20pc.gif">
            <a:extLst>
              <a:ext uri="{FF2B5EF4-FFF2-40B4-BE49-F238E27FC236}">
                <a16:creationId xmlns:a16="http://schemas.microsoft.com/office/drawing/2014/main" id="{9D80415E-9F32-F440-B1EF-913DCB4722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84" y="2693694"/>
            <a:ext cx="2028362" cy="198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07CA9E-3E5C-F245-A91B-5CD3653E72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294" y="2862585"/>
            <a:ext cx="2134819" cy="1741694"/>
          </a:xfrm>
          <a:prstGeom prst="rect">
            <a:avLst/>
          </a:prstGeom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A7CFA4FE-7074-0F4F-AD28-D98F3557A788}"/>
              </a:ext>
            </a:extLst>
          </p:cNvPr>
          <p:cNvSpPr txBox="1"/>
          <p:nvPr/>
        </p:nvSpPr>
        <p:spPr>
          <a:xfrm>
            <a:off x="9297360" y="1992416"/>
            <a:ext cx="2478687" cy="646331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just"/>
            <a:r>
              <a:rPr lang="en-US" sz="1400" b="1" dirty="0">
                <a:solidFill>
                  <a:prstClr val="black"/>
                </a:solidFill>
                <a:latin typeface="Roboto"/>
              </a:rPr>
              <a:t>Energy trading: </a:t>
            </a:r>
            <a:r>
              <a:rPr lang="en-US" sz="1100" b="1" dirty="0">
                <a:solidFill>
                  <a:prstClr val="black"/>
                </a:solidFill>
                <a:latin typeface="Roboto"/>
              </a:rPr>
              <a:t>SPOT</a:t>
            </a:r>
            <a:r>
              <a:rPr lang="en-US" sz="1100" dirty="0">
                <a:solidFill>
                  <a:prstClr val="black"/>
                </a:solidFill>
                <a:latin typeface="Roboto"/>
              </a:rPr>
              <a:t> market with </a:t>
            </a:r>
            <a:r>
              <a:rPr lang="en-US" sz="1100" b="1" dirty="0">
                <a:solidFill>
                  <a:prstClr val="black"/>
                </a:solidFill>
                <a:latin typeface="Roboto"/>
              </a:rPr>
              <a:t>portfolio of PV rooftop systems</a:t>
            </a:r>
            <a:endParaRPr lang="en-US" sz="1100" dirty="0">
              <a:solidFill>
                <a:prstClr val="black"/>
              </a:solidFill>
              <a:latin typeface="Robo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EBBF57-1631-B346-9305-01A313063A3E}"/>
              </a:ext>
            </a:extLst>
          </p:cNvPr>
          <p:cNvSpPr/>
          <p:nvPr/>
        </p:nvSpPr>
        <p:spPr>
          <a:xfrm>
            <a:off x="3412352" y="1270976"/>
            <a:ext cx="6268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Co-designed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several use cases for high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PV penetration in cities</a:t>
            </a:r>
          </a:p>
        </p:txBody>
      </p:sp>
    </p:spTree>
    <p:extLst>
      <p:ext uri="{BB962C8B-B14F-4D97-AF65-F5344CB8AC3E}">
        <p14:creationId xmlns:p14="http://schemas.microsoft.com/office/powerpoint/2010/main" val="508261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– Thematic – Copernicus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B89F28-0FFF-0C4A-A6C7-2B63098B84FE}"/>
              </a:ext>
            </a:extLst>
          </p:cNvPr>
          <p:cNvSpPr txBox="1"/>
          <p:nvPr/>
        </p:nvSpPr>
        <p:spPr>
          <a:xfrm>
            <a:off x="238559" y="2358868"/>
            <a:ext cx="1187467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prstClr val="black"/>
                </a:solidFill>
              </a:rPr>
              <a:t>Benefit from </a:t>
            </a:r>
            <a:r>
              <a:rPr lang="en-US" sz="2400" b="1" dirty="0">
                <a:solidFill>
                  <a:prstClr val="black"/>
                </a:solidFill>
              </a:rPr>
              <a:t>Sustainability Booster</a:t>
            </a:r>
            <a:r>
              <a:rPr lang="en-US" sz="2400" dirty="0">
                <a:solidFill>
                  <a:prstClr val="black"/>
                </a:solidFill>
              </a:rPr>
              <a:t> to investigate </a:t>
            </a:r>
            <a:r>
              <a:rPr lang="en-US" sz="2400" b="1" dirty="0">
                <a:solidFill>
                  <a:prstClr val="black"/>
                </a:solidFill>
              </a:rPr>
              <a:t>sustainable alternatives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For</a:t>
            </a:r>
            <a:r>
              <a:rPr lang="en-US" sz="2200" dirty="0"/>
              <a:t> </a:t>
            </a:r>
            <a:r>
              <a:rPr lang="en-US" sz="2200" b="1" dirty="0"/>
              <a:t>pay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Creation of a </a:t>
            </a:r>
            <a:r>
              <a:rPr lang="en-US" sz="2200" b="1" dirty="0"/>
              <a:t>spin-off</a:t>
            </a:r>
            <a:r>
              <a:rPr lang="en-US" sz="2200" dirty="0"/>
              <a:t> for commercial applications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dirty="0"/>
              <a:t>Urban planners, Distribution System Operator (DSO), Transmission System Operator (TSO)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/>
              <a:t>Community based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Collaboration with </a:t>
            </a:r>
            <a:r>
              <a:rPr lang="en-US" sz="2200" b="1" dirty="0"/>
              <a:t>JRC/Knowledge Centre on Earth Operation (KCEO)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Covenant of mayors initiative for </a:t>
            </a:r>
            <a:r>
              <a:rPr lang="en-US" sz="2200" b="1" dirty="0"/>
              <a:t>climate and energy policies</a:t>
            </a:r>
            <a:r>
              <a:rPr lang="en-US" sz="2200" dirty="0"/>
              <a:t> actions in </a:t>
            </a:r>
            <a:r>
              <a:rPr lang="en-US" sz="2200" b="1" dirty="0"/>
              <a:t>cities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b="1" dirty="0"/>
              <a:t>PV-GIS</a:t>
            </a:r>
            <a:r>
              <a:rPr lang="en-US" sz="2200" dirty="0"/>
              <a:t> team to enhance spatial resolution (90m DEM -&gt; sub-metric DSM)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9A6D52-065E-B447-9CD2-AB6D85E9EED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148" y="918868"/>
            <a:ext cx="4680000" cy="14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9A2A10-3494-C04D-8374-F48DF049D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01" y="1206195"/>
            <a:ext cx="1339823" cy="86534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2E51BE8-F285-EF4E-AD30-84BB06CC7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648" y="1206195"/>
            <a:ext cx="1668881" cy="8653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E30311E-C7CB-5B41-9E79-97D6120E0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854" y="1206195"/>
            <a:ext cx="1566247" cy="85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070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35AFE-566F-F5ED-FD98-BEF9B2527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576" y="328709"/>
            <a:ext cx="6633817" cy="995276"/>
          </a:xfrm>
        </p:spPr>
        <p:txBody>
          <a:bodyPr/>
          <a:lstStyle/>
          <a:p>
            <a:r>
              <a:rPr lang="en-GB" sz="2800" dirty="0"/>
              <a:t>e-shape - </a:t>
            </a:r>
            <a:r>
              <a:rPr lang="en-GB" sz="2800" dirty="0" err="1"/>
              <a:t>EuroGEO</a:t>
            </a:r>
            <a:r>
              <a:rPr lang="en-GB" sz="2800" dirty="0"/>
              <a:t> Showcases Applications Powered by Europe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372FF-FD27-6380-C62E-9E7DBBA16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986" y="1523486"/>
            <a:ext cx="7937822" cy="43885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European Commission H2020 contribution to </a:t>
            </a:r>
            <a:r>
              <a:rPr lang="en-GB" sz="1800" b="1" dirty="0" err="1">
                <a:latin typeface="Calibri" panose="020F0502020204030204" pitchFamily="34" charset="0"/>
                <a:cs typeface="Calibri" panose="020F0502020204030204" pitchFamily="34" charset="0"/>
              </a:rPr>
              <a:t>EuroGEO</a:t>
            </a:r>
            <a:endParaRPr lang="en-GB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15M€, 68 partners, </a:t>
            </a: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37 pilots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in 7 showcases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4 years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grant (2019-2023)</a:t>
            </a:r>
          </a:p>
          <a:p>
            <a:pPr>
              <a:lnSpc>
                <a:spcPct val="100000"/>
              </a:lnSpc>
            </a:pPr>
            <a:r>
              <a:rPr lang="en-GB" sz="1800" b="1" dirty="0">
                <a:latin typeface="Calibri" panose="020F0502020204030204" pitchFamily="34" charset="0"/>
                <a:cs typeface="Calibri" panose="020F0502020204030204" pitchFamily="34" charset="0"/>
              </a:rPr>
              <a:t>ARMINES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 (France) coordinator – e-</a:t>
            </a:r>
            <a:r>
              <a:rPr lang="en-GB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shape.eu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4048" lvl="2" indent="-384048">
              <a:lnSpc>
                <a:spcPct val="100000"/>
              </a:lnSpc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Promoting 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users’ uptake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Earth Observation (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EO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) resources</a:t>
            </a:r>
          </a:p>
          <a:p>
            <a:pPr marL="384048" lvl="2" indent="-384048">
              <a:lnSpc>
                <a:spcPct val="100000"/>
              </a:lnSpc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Building on 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Copernicus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GEOSS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through the development of 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co-design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pilots</a:t>
            </a:r>
          </a:p>
          <a:p>
            <a:pPr marL="384048" lvl="2" indent="-384048">
              <a:lnSpc>
                <a:spcPct val="100000"/>
              </a:lnSpc>
              <a:spcBef>
                <a:spcPts val="1000"/>
              </a:spcBef>
              <a:buFont typeface="Franklin Gothic Book" panose="020B0503020102020204" pitchFamily="34" charset="0"/>
              <a:buChar char="■"/>
            </a:pP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Built on a 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user-centric approach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to deliver economic, social and policy 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value</a:t>
            </a:r>
            <a:r>
              <a:rPr lang="en-GB" sz="1800" i="1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GB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European citizens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E1C9E-B5D3-7E75-2EA7-3C44DC64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46A5D7-F595-D26F-D356-DBB5DFD8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BA89077-3B10-E652-CBA3-1756C2F7F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4CD71-4813-447B-A6A1-BE80CD01FBFD}" type="datetime1">
              <a:rPr lang="en-GB" smtClean="0"/>
              <a:pPr/>
              <a:t>15/06/2023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88A164F-9E81-2C42-98BC-5EF8DD3A0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437" y="99391"/>
            <a:ext cx="1453913" cy="1453913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E0BEBCD0-6417-CD4C-9BA2-659779DB355D}"/>
              </a:ext>
            </a:extLst>
          </p:cNvPr>
          <p:cNvGrpSpPr/>
          <p:nvPr/>
        </p:nvGrpSpPr>
        <p:grpSpPr>
          <a:xfrm>
            <a:off x="3913353" y="4745811"/>
            <a:ext cx="8363455" cy="1440000"/>
            <a:chOff x="1829031" y="225320"/>
            <a:chExt cx="8363455" cy="144000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3EAAE6-9412-B847-9181-82D61DBC3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486" y="225320"/>
              <a:ext cx="1440000" cy="144000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19C41F6F-26FA-9242-B3B8-9A3145EAF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667" y="225320"/>
              <a:ext cx="1440000" cy="1440000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707CB240-ED53-0C4A-9F3B-976C0642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76" y="225320"/>
              <a:ext cx="1440000" cy="1440000"/>
            </a:xfrm>
            <a:prstGeom prst="rect">
              <a:avLst/>
            </a:prstGeom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CAF7AC6-D275-BE4E-B590-F64A387E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940" y="225320"/>
              <a:ext cx="1440000" cy="1440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A866707-26D6-3E4A-BA82-528597B08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849" y="225320"/>
              <a:ext cx="1440000" cy="144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0631AD6-52CA-E74E-9E5B-EC63CDC09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031" y="225320"/>
              <a:ext cx="1440000" cy="1440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0E78252-F8C4-624A-B8D2-1AB3FFE68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758" y="225320"/>
              <a:ext cx="1440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8968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CF67CD-CD9E-C434-0701-2FFF57D5DA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err="1"/>
              <a:t>Lionel.menard@minesparis.psl.eu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F0B93D-AA43-43C4-465E-5E9F5D8F0C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+33(0)4 93 95 74 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12F1A-EA35-7510-792E-0345B71E0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9FF7C-4CA2-47BD-8540-7388289908AE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C8819-6558-F1C9-8F0A-EDEB82B9B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C7160-3E06-F8C8-8E20-2A4F55FE6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2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e-shape in numbers – Towards reusable knowledge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50C5989-E378-E747-B56C-96C6B6436F82}"/>
              </a:ext>
            </a:extLst>
          </p:cNvPr>
          <p:cNvSpPr txBox="1">
            <a:spLocks/>
          </p:cNvSpPr>
          <p:nvPr/>
        </p:nvSpPr>
        <p:spPr>
          <a:xfrm>
            <a:off x="335236" y="816334"/>
            <a:ext cx="5986051" cy="599705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Char char="■"/>
              <a:defRPr lang="en-US" sz="200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0352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None/>
              <a:defRPr lang="en-US" sz="2000" i="1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87552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None/>
              <a:defRPr lang="en-US" sz="200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4752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None/>
              <a:defRPr lang="en-US" sz="2000" i="1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01952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None/>
              <a:defRPr lang="en-US" sz="200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68 partners  / </a:t>
            </a:r>
            <a:r>
              <a:rPr lang="en-US" sz="1800" b="1" dirty="0"/>
              <a:t>37 Pilots </a:t>
            </a:r>
            <a:r>
              <a:rPr lang="en-US" sz="1800" dirty="0"/>
              <a:t>/ EUR 15 million / 4years</a:t>
            </a:r>
          </a:p>
          <a:p>
            <a:r>
              <a:rPr lang="en-US" sz="1800" b="1" dirty="0"/>
              <a:t>2 on-boarding</a:t>
            </a:r>
            <a:r>
              <a:rPr lang="en-US" sz="1800" dirty="0"/>
              <a:t> phases (10 pilots)</a:t>
            </a:r>
          </a:p>
          <a:p>
            <a:r>
              <a:rPr lang="en-US" sz="1800" b="1" dirty="0"/>
              <a:t>26 user uptake</a:t>
            </a:r>
            <a:r>
              <a:rPr lang="en-US" sz="1800" dirty="0"/>
              <a:t> workshops</a:t>
            </a:r>
          </a:p>
          <a:p>
            <a:r>
              <a:rPr lang="en-US" sz="1800" dirty="0"/>
              <a:t>15 Executive Board meetings</a:t>
            </a:r>
          </a:p>
          <a:p>
            <a:r>
              <a:rPr lang="en-US" sz="1800" dirty="0"/>
              <a:t>165 PMT meetings held (3.2/month)</a:t>
            </a:r>
          </a:p>
          <a:p>
            <a:r>
              <a:rPr lang="en-US" sz="1800" b="1" dirty="0"/>
              <a:t>16,000 emails</a:t>
            </a:r>
            <a:r>
              <a:rPr lang="en-US" sz="1800" dirty="0"/>
              <a:t> exchanged in 17 mailing-lists</a:t>
            </a:r>
          </a:p>
          <a:p>
            <a:r>
              <a:rPr lang="en-US" sz="1800" b="1" dirty="0"/>
              <a:t>85 deliverables </a:t>
            </a:r>
            <a:r>
              <a:rPr lang="en-US" sz="1800" dirty="0"/>
              <a:t>reviewed </a:t>
            </a:r>
          </a:p>
          <a:p>
            <a:r>
              <a:rPr lang="en-US" sz="1800" dirty="0"/>
              <a:t>111 articles in media and magazines </a:t>
            </a:r>
          </a:p>
          <a:p>
            <a:r>
              <a:rPr lang="en-US" sz="1800" b="1" dirty="0"/>
              <a:t>37 Data Management Plan (x 2)</a:t>
            </a:r>
          </a:p>
          <a:p>
            <a:r>
              <a:rPr lang="en-US" sz="1800" dirty="0"/>
              <a:t>4 General Assembly (2 virtual) (100-200 pp. each)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7ABBB99-1DC3-C147-93BA-F3B304B8D315}"/>
              </a:ext>
            </a:extLst>
          </p:cNvPr>
          <p:cNvSpPr txBox="1">
            <a:spLocks/>
          </p:cNvSpPr>
          <p:nvPr/>
        </p:nvSpPr>
        <p:spPr>
          <a:xfrm>
            <a:off x="6321287" y="816334"/>
            <a:ext cx="5707861" cy="5997051"/>
          </a:xfrm>
          <a:prstGeom prst="rect">
            <a:avLst/>
          </a:prstGeom>
        </p:spPr>
        <p:txBody>
          <a:bodyPr/>
          <a:lstStyle>
            <a:lvl1pPr marL="384048" indent="-384048" algn="l" defTabSz="914400" rtl="0" eaLnBrk="1" latinLnBrk="0" hangingPunct="1">
              <a:lnSpc>
                <a:spcPct val="150000"/>
              </a:lnSpc>
              <a:spcBef>
                <a:spcPts val="10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Char char="■"/>
              <a:defRPr lang="en-US" sz="200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0352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None/>
              <a:defRPr lang="en-US" sz="2000" i="1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87552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None/>
              <a:defRPr lang="en-US" sz="200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444752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None/>
              <a:defRPr lang="en-US" sz="2000" i="1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901952" indent="0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rgbClr val="2E4729"/>
              </a:buClr>
              <a:buFont typeface="Franklin Gothic Book" panose="020B0503020102020204" pitchFamily="34" charset="0"/>
              <a:buNone/>
              <a:defRPr lang="en-US" sz="2000" kern="1200" baseline="0" noProof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7432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2004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6576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4114800" indent="-384048" algn="l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8 public outreach platforms</a:t>
            </a:r>
            <a:r>
              <a:rPr lang="en-US" sz="1800" dirty="0"/>
              <a:t>: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en-US" sz="1800" b="1" i="0" dirty="0"/>
              <a:t>Web site</a:t>
            </a:r>
            <a:r>
              <a:rPr lang="en-US" sz="1800" i="0" dirty="0"/>
              <a:t> (27,000 unique visitors)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en-US" sz="1800" b="1" i="0" dirty="0"/>
              <a:t>Helpdesk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en-US" sz="1800" b="1" i="0" dirty="0"/>
              <a:t>Sustainability Booster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en-US" sz="1800" i="0" dirty="0" err="1"/>
              <a:t>Eowiki</a:t>
            </a:r>
            <a:endParaRPr lang="en-US" sz="1800" i="0" dirty="0"/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en-US" sz="1800" i="0" dirty="0" err="1"/>
              <a:t>EOMall</a:t>
            </a:r>
            <a:endParaRPr lang="en-US" sz="1800" i="0" dirty="0"/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Webservice-energy catalogue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GEO Portal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GEO Knowledge Hub</a:t>
            </a:r>
          </a:p>
          <a:p>
            <a:r>
              <a:rPr lang="en-US" sz="1800" dirty="0"/>
              <a:t>Private Jira ticketing system (443 tickets)</a:t>
            </a:r>
          </a:p>
          <a:p>
            <a:r>
              <a:rPr lang="en-US" sz="1800" dirty="0"/>
              <a:t>Confluence workspace  (250 users / 1,200 pages)</a:t>
            </a:r>
          </a:p>
          <a:p>
            <a:r>
              <a:rPr lang="en-US" sz="1800" b="1" dirty="0"/>
              <a:t>Social media</a:t>
            </a:r>
            <a:r>
              <a:rPr lang="en-US" sz="1800" dirty="0"/>
              <a:t> presence</a:t>
            </a:r>
          </a:p>
          <a:p>
            <a:pPr lvl="1"/>
            <a:r>
              <a:rPr lang="en-US" sz="1800" dirty="0"/>
              <a:t>Facebook/Twitter/LinkedIn: 2400 posts</a:t>
            </a:r>
          </a:p>
          <a:p>
            <a:pPr lvl="1"/>
            <a:r>
              <a:rPr lang="en-US" sz="1800" dirty="0"/>
              <a:t>YouTube: 59 videos</a:t>
            </a:r>
          </a:p>
        </p:txBody>
      </p:sp>
    </p:spTree>
    <p:extLst>
      <p:ext uri="{BB962C8B-B14F-4D97-AF65-F5344CB8AC3E}">
        <p14:creationId xmlns:p14="http://schemas.microsoft.com/office/powerpoint/2010/main" val="1092037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on the shelf  for the EO sector </a:t>
            </a: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14D56B-2734-F543-A7A3-44630911B788}"/>
              </a:ext>
            </a:extLst>
          </p:cNvPr>
          <p:cNvSpPr txBox="1"/>
          <p:nvPr/>
        </p:nvSpPr>
        <p:spPr>
          <a:xfrm>
            <a:off x="760514" y="2419972"/>
            <a:ext cx="5751693" cy="2776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b="1" dirty="0"/>
              <a:t>Data Management Plan</a:t>
            </a:r>
            <a:r>
              <a:rPr lang="fr-FR" dirty="0"/>
              <a:t> (DMP) </a:t>
            </a:r>
            <a:r>
              <a:rPr lang="fr-FR" b="1" dirty="0"/>
              <a:t>self-</a:t>
            </a:r>
            <a:r>
              <a:rPr lang="fr-FR" b="1" dirty="0" err="1"/>
              <a:t>assessment</a:t>
            </a:r>
            <a:r>
              <a:rPr lang="fr-FR" b="1" dirty="0"/>
              <a:t> </a:t>
            </a:r>
            <a:r>
              <a:rPr lang="fr-FR" b="1" dirty="0" err="1"/>
              <a:t>tool</a:t>
            </a:r>
            <a:endParaRPr lang="en-US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/>
              <a:t>Co-design</a:t>
            </a:r>
            <a:r>
              <a:rPr lang="en-US" dirty="0"/>
              <a:t> </a:t>
            </a:r>
            <a:r>
              <a:rPr lang="en-US" b="1" dirty="0"/>
              <a:t>methodology</a:t>
            </a:r>
            <a:r>
              <a:rPr lang="en-US" dirty="0"/>
              <a:t> and </a:t>
            </a:r>
            <a:r>
              <a:rPr lang="en-US" b="1" dirty="0"/>
              <a:t>self-diagnosis tool</a:t>
            </a:r>
            <a:endParaRPr lang="en-US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/>
              <a:t>Best practice guide </a:t>
            </a:r>
            <a:r>
              <a:rPr lang="en-US" dirty="0"/>
              <a:t>for EO developers,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/>
              <a:t>Sustainability Booster </a:t>
            </a:r>
            <a:r>
              <a:rPr lang="en-US" dirty="0"/>
              <a:t>for EO application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b="1" dirty="0" err="1"/>
              <a:t>EuroGEO</a:t>
            </a:r>
            <a:r>
              <a:rPr lang="en-US" b="1" dirty="0"/>
              <a:t> </a:t>
            </a:r>
            <a:r>
              <a:rPr lang="en-US" dirty="0"/>
              <a:t>position paper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38AD430-4CC6-D44E-B108-C498784ABD14}"/>
              </a:ext>
            </a:extLst>
          </p:cNvPr>
          <p:cNvSpPr txBox="1"/>
          <p:nvPr/>
        </p:nvSpPr>
        <p:spPr>
          <a:xfrm>
            <a:off x="7091006" y="3098004"/>
            <a:ext cx="4704753" cy="560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b="1" dirty="0"/>
              <a:t>37 pilot </a:t>
            </a:r>
            <a:r>
              <a:rPr lang="fr-FR" dirty="0"/>
              <a:t>applications in </a:t>
            </a:r>
            <a:r>
              <a:rPr lang="fr-FR" b="1" dirty="0"/>
              <a:t>7 </a:t>
            </a:r>
            <a:r>
              <a:rPr lang="fr-FR" b="1" dirty="0" err="1"/>
              <a:t>showcases</a:t>
            </a:r>
            <a:endParaRPr lang="en-US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017C35F-C0E7-8840-B8F2-129026C71C00}"/>
              </a:ext>
            </a:extLst>
          </p:cNvPr>
          <p:cNvSpPr txBox="1"/>
          <p:nvPr/>
        </p:nvSpPr>
        <p:spPr>
          <a:xfrm>
            <a:off x="2690648" y="1519468"/>
            <a:ext cx="1366080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sz="2400" dirty="0"/>
              <a:t>GENERIC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D757F91-5819-E743-B25E-3B2C770CCB01}"/>
              </a:ext>
            </a:extLst>
          </p:cNvPr>
          <p:cNvSpPr txBox="1"/>
          <p:nvPr/>
        </p:nvSpPr>
        <p:spPr>
          <a:xfrm>
            <a:off x="7761890" y="1519467"/>
            <a:ext cx="1497461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/>
            <a:r>
              <a:rPr lang="fr-FR" sz="2400" dirty="0"/>
              <a:t>THEMATIC</a:t>
            </a:r>
          </a:p>
        </p:txBody>
      </p:sp>
      <p:sp>
        <p:nvSpPr>
          <p:cNvPr id="11" name="Double flèche horizontale 10">
            <a:extLst>
              <a:ext uri="{FF2B5EF4-FFF2-40B4-BE49-F238E27FC236}">
                <a16:creationId xmlns:a16="http://schemas.microsoft.com/office/drawing/2014/main" id="{584D2739-C5AA-9048-953B-8BA01C9517F9}"/>
              </a:ext>
            </a:extLst>
          </p:cNvPr>
          <p:cNvSpPr/>
          <p:nvPr/>
        </p:nvSpPr>
        <p:spPr>
          <a:xfrm>
            <a:off x="4359033" y="1500841"/>
            <a:ext cx="3100551" cy="498915"/>
          </a:xfrm>
          <a:prstGeom prst="leftRightArrow">
            <a:avLst/>
          </a:prstGeom>
          <a:solidFill>
            <a:schemeClr val="accent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76F772A7-C2D7-444E-A9AD-8A37990DFAEC}"/>
              </a:ext>
            </a:extLst>
          </p:cNvPr>
          <p:cNvGrpSpPr/>
          <p:nvPr/>
        </p:nvGrpSpPr>
        <p:grpSpPr>
          <a:xfrm>
            <a:off x="6340524" y="3808571"/>
            <a:ext cx="5667739" cy="975858"/>
            <a:chOff x="1829031" y="225320"/>
            <a:chExt cx="8363455" cy="1440000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3F81A150-2682-8E42-BA47-1AE27A35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486" y="225320"/>
              <a:ext cx="1440000" cy="1440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24314D2-07F2-3C4E-9259-4A1C65D87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4667" y="225320"/>
              <a:ext cx="1440000" cy="1440000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2890279-65EA-DF45-BEBB-93B8A0A19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8576" y="225320"/>
              <a:ext cx="1440000" cy="144000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F5F2268E-04DF-EE40-9056-EC8A2FC9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940" y="225320"/>
              <a:ext cx="1440000" cy="1440000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3CB9840-9F5A-CF4A-B6D7-81293A4E9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849" y="225320"/>
              <a:ext cx="1440000" cy="1440000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767BEA06-FEE2-614A-B197-BDA19BC9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031" y="225320"/>
              <a:ext cx="1440000" cy="1440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BDFDAF9-CBF0-CF4C-A505-EEDB2F1D6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0758" y="225320"/>
              <a:ext cx="1440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099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-  Generic #1 - </a:t>
            </a:r>
            <a:r>
              <a:rPr lang="fr-FR" sz="2800" dirty="0"/>
              <a:t>DMP self-</a:t>
            </a:r>
            <a:r>
              <a:rPr lang="fr-FR" sz="2800" dirty="0" err="1"/>
              <a:t>assessment</a:t>
            </a:r>
            <a:r>
              <a:rPr lang="fr-FR" sz="2800" dirty="0"/>
              <a:t> </a:t>
            </a:r>
            <a:r>
              <a:rPr lang="fr-FR" sz="2800" dirty="0" err="1"/>
              <a:t>tool</a:t>
            </a:r>
            <a:br>
              <a:rPr lang="en-US" sz="2800" dirty="0"/>
            </a:b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ECCCF2-BB36-3F4D-804F-80EE76C51799}"/>
              </a:ext>
            </a:extLst>
          </p:cNvPr>
          <p:cNvSpPr txBox="1"/>
          <p:nvPr/>
        </p:nvSpPr>
        <p:spPr>
          <a:xfrm>
            <a:off x="89453" y="1087166"/>
            <a:ext cx="4730741" cy="5027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Create</a:t>
            </a:r>
            <a:r>
              <a:rPr lang="en-US" dirty="0"/>
              <a:t> a DMP for </a:t>
            </a:r>
            <a:r>
              <a:rPr lang="en-US" b="1" dirty="0"/>
              <a:t>GEO</a:t>
            </a:r>
            <a:r>
              <a:rPr lang="en-US" dirty="0"/>
              <a:t> and </a:t>
            </a:r>
            <a:r>
              <a:rPr lang="en-US" b="1" dirty="0"/>
              <a:t>FAIR</a:t>
            </a:r>
            <a:r>
              <a:rPr lang="en-US" dirty="0"/>
              <a:t> Principles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Tool - Excel package</a:t>
            </a:r>
            <a:r>
              <a:rPr lang="en-US" dirty="0"/>
              <a:t> (Macro)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Free, </a:t>
            </a:r>
            <a:r>
              <a:rPr lang="en-US" dirty="0"/>
              <a:t>open</a:t>
            </a:r>
            <a:r>
              <a:rPr lang="en-US" b="1" dirty="0"/>
              <a:t>, simple</a:t>
            </a:r>
            <a:r>
              <a:rPr lang="en-US" dirty="0"/>
              <a:t> and easy to navigate</a:t>
            </a:r>
            <a:endParaRPr lang="en-US" b="1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10</a:t>
            </a:r>
            <a:r>
              <a:rPr lang="en-US" dirty="0"/>
              <a:t> GEO DMPs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5</a:t>
            </a:r>
            <a:r>
              <a:rPr lang="en-US" dirty="0"/>
              <a:t> FAIR Principles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Based on </a:t>
            </a:r>
            <a:r>
              <a:rPr lang="en-US" b="1" dirty="0"/>
              <a:t>self-assessment </a:t>
            </a:r>
            <a:r>
              <a:rPr lang="en-US" dirty="0"/>
              <a:t>(Pilot or project)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</a:t>
            </a:r>
            <a:r>
              <a:rPr lang="en-US" b="1" dirty="0"/>
              <a:t> recommendations and guidance’s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Allow templating (Look &amp; feel)</a:t>
            </a:r>
            <a:endParaRPr lang="en-US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Tested and </a:t>
            </a:r>
            <a:r>
              <a:rPr lang="en-US" b="1" dirty="0"/>
              <a:t>validated</a:t>
            </a:r>
            <a:r>
              <a:rPr lang="en-US" dirty="0"/>
              <a:t> on </a:t>
            </a:r>
            <a:r>
              <a:rPr lang="en-US" b="1" dirty="0"/>
              <a:t>37 pilots (X2)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Available as a package on the </a:t>
            </a:r>
            <a:r>
              <a:rPr lang="en-US" b="1" dirty="0"/>
              <a:t>GKH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Next: </a:t>
            </a:r>
            <a:r>
              <a:rPr lang="en-US" b="1" dirty="0"/>
              <a:t>Machine-actionable</a:t>
            </a:r>
            <a:r>
              <a:rPr lang="en-US" dirty="0"/>
              <a:t> DMP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Open position</a:t>
            </a:r>
            <a:r>
              <a:rPr lang="en-US" dirty="0"/>
              <a:t> for 6 month training period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5245F4-4155-6046-B324-E515F8E59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753" y="1085765"/>
            <a:ext cx="7161395" cy="534876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C5DB97-7F49-9445-94DD-F2CC5C8A6E62}"/>
              </a:ext>
            </a:extLst>
          </p:cNvPr>
          <p:cNvSpPr/>
          <p:nvPr/>
        </p:nvSpPr>
        <p:spPr>
          <a:xfrm>
            <a:off x="4867747" y="6096870"/>
            <a:ext cx="7161402" cy="3565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11" name="Flèche vers la droite 10">
            <a:extLst>
              <a:ext uri="{FF2B5EF4-FFF2-40B4-BE49-F238E27FC236}">
                <a16:creationId xmlns:a16="http://schemas.microsoft.com/office/drawing/2014/main" id="{017C1E05-BD53-844B-BE1D-DE46E88C4558}"/>
              </a:ext>
            </a:extLst>
          </p:cNvPr>
          <p:cNvSpPr/>
          <p:nvPr/>
        </p:nvSpPr>
        <p:spPr>
          <a:xfrm>
            <a:off x="3577352" y="6144902"/>
            <a:ext cx="1047404" cy="26661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54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-  Generic #2 – Co-design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0CD6EF-DF62-7248-89E5-B05BC554B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1650" y="1087166"/>
            <a:ext cx="5686097" cy="208792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30546E2-C96C-274F-A1E4-896157A94D95}"/>
              </a:ext>
            </a:extLst>
          </p:cNvPr>
          <p:cNvSpPr txBox="1"/>
          <p:nvPr/>
        </p:nvSpPr>
        <p:spPr>
          <a:xfrm>
            <a:off x="5591650" y="3149573"/>
            <a:ext cx="1761436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b="1"/>
              <a:t>Short-term seasonal forecast product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867D3C0-175C-DC4C-ACE0-6639E6A51B41}"/>
              </a:ext>
            </a:extLst>
          </p:cNvPr>
          <p:cNvSpPr txBox="1"/>
          <p:nvPr/>
        </p:nvSpPr>
        <p:spPr>
          <a:xfrm>
            <a:off x="8903970" y="3175089"/>
            <a:ext cx="293265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Supply chain management planning driven by temperature (0°)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F093EB-2C5C-5B46-B185-6A08077EC9EC}"/>
              </a:ext>
            </a:extLst>
          </p:cNvPr>
          <p:cNvSpPr/>
          <p:nvPr/>
        </p:nvSpPr>
        <p:spPr>
          <a:xfrm>
            <a:off x="5554292" y="3890574"/>
            <a:ext cx="6297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How to create </a:t>
            </a:r>
            <a:r>
              <a:rPr lang="en-US" b="1" dirty="0"/>
              <a:t>collective action</a:t>
            </a:r>
            <a:r>
              <a:rPr lang="en-US" dirty="0"/>
              <a:t> in ‘’grand-distance’’ situations ?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ED0078-0FD2-6245-A1E3-72F23A1C1C76}"/>
              </a:ext>
            </a:extLst>
          </p:cNvPr>
          <p:cNvSpPr txBox="1"/>
          <p:nvPr/>
        </p:nvSpPr>
        <p:spPr>
          <a:xfrm>
            <a:off x="89452" y="1087166"/>
            <a:ext cx="8345246" cy="1686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Methodology</a:t>
            </a:r>
            <a:r>
              <a:rPr lang="en-US" sz="2400" dirty="0"/>
              <a:t> and </a:t>
            </a:r>
            <a:r>
              <a:rPr lang="en-US" sz="2400" b="1" dirty="0"/>
              <a:t>self-diagnosis</a:t>
            </a:r>
            <a:r>
              <a:rPr lang="en-US" sz="2400" dirty="0"/>
              <a:t> </a:t>
            </a:r>
            <a:r>
              <a:rPr lang="en-US" sz="2400" b="1" dirty="0"/>
              <a:t>tool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Dedicated to the </a:t>
            </a:r>
            <a:r>
              <a:rPr lang="en-US" sz="2400" b="1" dirty="0"/>
              <a:t>EO sector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Bridge “</a:t>
            </a:r>
            <a:r>
              <a:rPr lang="en-US" sz="2400" b="1" dirty="0"/>
              <a:t>grand distance</a:t>
            </a:r>
            <a:r>
              <a:rPr lang="en-US" sz="2400" dirty="0"/>
              <a:t>” EO actors</a:t>
            </a:r>
          </a:p>
        </p:txBody>
      </p:sp>
    </p:spTree>
    <p:extLst>
      <p:ext uri="{BB962C8B-B14F-4D97-AF65-F5344CB8AC3E}">
        <p14:creationId xmlns:p14="http://schemas.microsoft.com/office/powerpoint/2010/main" val="1147861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3" y="255596"/>
            <a:ext cx="10118034" cy="663272"/>
          </a:xfrm>
        </p:spPr>
        <p:txBody>
          <a:bodyPr/>
          <a:lstStyle/>
          <a:p>
            <a:r>
              <a:rPr lang="en-US" sz="2800" dirty="0"/>
              <a:t>Reusable knowledge -  Generic #2 – Co-design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GB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35D11F-BBF0-4543-B8DC-31AEED752B81}"/>
              </a:ext>
            </a:extLst>
          </p:cNvPr>
          <p:cNvSpPr txBox="1"/>
          <p:nvPr/>
        </p:nvSpPr>
        <p:spPr>
          <a:xfrm>
            <a:off x="85683" y="687116"/>
            <a:ext cx="8345246" cy="6138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4 types </a:t>
            </a:r>
            <a:r>
              <a:rPr lang="en-US" sz="1700" dirty="0"/>
              <a:t>of co-designs </a:t>
            </a:r>
            <a:r>
              <a:rPr lang="en-US" sz="1700" b="1" dirty="0"/>
              <a:t>methodology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Defined user and requirements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Unknown users to interact with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Uncertainties in operationalization </a:t>
            </a:r>
          </a:p>
          <a:p>
            <a:pPr marL="1257300" lvl="2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b="1" dirty="0"/>
              <a:t>Extend the scope of usage of service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“Resilient fit”  </a:t>
            </a:r>
            <a:r>
              <a:rPr lang="en-US" sz="1700" dirty="0"/>
              <a:t>actions for long term </a:t>
            </a:r>
            <a:r>
              <a:rPr lang="en-US" sz="1700" b="1" dirty="0"/>
              <a:t>sustainability</a:t>
            </a:r>
            <a:endParaRPr lang="en-US" sz="17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Diagnosis</a:t>
            </a:r>
            <a:r>
              <a:rPr lang="en-US" sz="1600" dirty="0"/>
              <a:t> via interviews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Cycles of </a:t>
            </a:r>
            <a:r>
              <a:rPr lang="en-US" sz="1600" b="1" dirty="0"/>
              <a:t>Workshop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Formalization</a:t>
            </a:r>
            <a:r>
              <a:rPr lang="en-US" sz="1600" dirty="0"/>
              <a:t> of outcomes</a:t>
            </a:r>
            <a:endParaRPr lang="en-US" sz="17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Tool </a:t>
            </a:r>
            <a:r>
              <a:rPr lang="en-US" sz="1700" dirty="0"/>
              <a:t>enable a </a:t>
            </a:r>
            <a:r>
              <a:rPr lang="en-US" sz="1700" b="1" dirty="0"/>
              <a:t>self-diagnosis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/>
              <a:t>Template</a:t>
            </a:r>
            <a:r>
              <a:rPr lang="en-US" sz="1600" dirty="0"/>
              <a:t> and </a:t>
            </a:r>
            <a:r>
              <a:rPr lang="en-US" sz="1600" b="1" dirty="0"/>
              <a:t>examples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Tested and </a:t>
            </a:r>
            <a:r>
              <a:rPr lang="en-US" sz="1700" b="1" dirty="0"/>
              <a:t>validated</a:t>
            </a:r>
            <a:r>
              <a:rPr lang="en-US" sz="1700" dirty="0"/>
              <a:t> on 27 pilots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/>
              <a:t>3 academic </a:t>
            </a:r>
            <a:r>
              <a:rPr lang="en-US" sz="1700" b="1" dirty="0"/>
              <a:t>papers - </a:t>
            </a:r>
            <a:r>
              <a:rPr lang="en-US" sz="1700" dirty="0"/>
              <a:t>1 PhD </a:t>
            </a:r>
            <a:r>
              <a:rPr lang="en-US" sz="1700" b="1" dirty="0"/>
              <a:t>Thesis*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b="1" dirty="0"/>
              <a:t>Part of GEO Post 2025 Strategy </a:t>
            </a:r>
            <a:r>
              <a:rPr lang="en-US" sz="1700" dirty="0"/>
              <a:t>WG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2E4729"/>
                </a:solidFill>
              </a:rPr>
              <a:t>Release as a </a:t>
            </a:r>
            <a:r>
              <a:rPr lang="en-US" sz="1700" b="1" dirty="0">
                <a:solidFill>
                  <a:srgbClr val="2E4729"/>
                </a:solidFill>
              </a:rPr>
              <a:t>GKH package:</a:t>
            </a:r>
            <a:r>
              <a:rPr lang="en-US" sz="800" b="1" dirty="0">
                <a:solidFill>
                  <a:srgbClr val="2E4729"/>
                </a:solidFill>
              </a:rPr>
              <a:t> </a:t>
            </a:r>
            <a:r>
              <a:rPr lang="en-US" sz="1200" b="1" dirty="0">
                <a:solidFill>
                  <a:srgbClr val="2E472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https://gkhub.earthobservations.org/packages/mbktp-rdv39</a:t>
            </a:r>
            <a:endParaRPr lang="en-US" sz="1200" b="1" dirty="0">
              <a:solidFill>
                <a:srgbClr val="2E4729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7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2FCE2A1-3735-2246-8468-B5F1A6FAB396}"/>
              </a:ext>
            </a:extLst>
          </p:cNvPr>
          <p:cNvSpPr txBox="1"/>
          <p:nvPr/>
        </p:nvSpPr>
        <p:spPr>
          <a:xfrm>
            <a:off x="7574332" y="6015294"/>
            <a:ext cx="4458586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FR" sz="1000" dirty="0"/>
              <a:t>* Barbier, R., 2023. Collective action for </a:t>
            </a:r>
            <a:r>
              <a:rPr lang="fr-FR" sz="1000" dirty="0" err="1"/>
              <a:t>bridging</a:t>
            </a:r>
            <a:r>
              <a:rPr lang="fr-FR" sz="1000" dirty="0"/>
              <a:t> digital and </a:t>
            </a:r>
            <a:r>
              <a:rPr lang="fr-FR" sz="1000" dirty="0" err="1"/>
              <a:t>sustainability</a:t>
            </a:r>
            <a:r>
              <a:rPr lang="fr-FR" sz="1000" dirty="0"/>
              <a:t> transitions: </a:t>
            </a:r>
            <a:r>
              <a:rPr lang="fr-FR" sz="1000" dirty="0" err="1"/>
              <a:t>modelling</a:t>
            </a:r>
            <a:r>
              <a:rPr lang="fr-FR" sz="1000" dirty="0"/>
              <a:t> and </a:t>
            </a:r>
            <a:r>
              <a:rPr lang="fr-FR" sz="1000" dirty="0" err="1"/>
              <a:t>experimenting</a:t>
            </a:r>
            <a:r>
              <a:rPr lang="fr-FR" sz="1000" dirty="0"/>
              <a:t> a new </a:t>
            </a:r>
            <a:r>
              <a:rPr lang="fr-FR" sz="1000" dirty="0" err="1"/>
              <a:t>form</a:t>
            </a:r>
            <a:r>
              <a:rPr lang="fr-FR" sz="1000" dirty="0"/>
              <a:t> of </a:t>
            </a:r>
            <a:r>
              <a:rPr lang="fr-FR" sz="1000" dirty="0" err="1"/>
              <a:t>co</a:t>
            </a:r>
            <a:r>
              <a:rPr lang="fr-FR" sz="1000" dirty="0"/>
              <a:t>-design </a:t>
            </a:r>
            <a:r>
              <a:rPr lang="fr-FR" sz="1000" dirty="0" err="1"/>
              <a:t>between</a:t>
            </a:r>
            <a:r>
              <a:rPr lang="fr-FR" sz="1000" dirty="0"/>
              <a:t> </a:t>
            </a:r>
            <a:r>
              <a:rPr lang="fr-FR" sz="1000" dirty="0" err="1"/>
              <a:t>Earth</a:t>
            </a:r>
            <a:r>
              <a:rPr lang="fr-FR" sz="1000" dirty="0"/>
              <a:t>-observation data providers and </a:t>
            </a:r>
            <a:r>
              <a:rPr lang="fr-FR" sz="1000" dirty="0" err="1"/>
              <a:t>unknown</a:t>
            </a:r>
            <a:r>
              <a:rPr lang="fr-FR" sz="1000" dirty="0"/>
              <a:t> </a:t>
            </a:r>
            <a:r>
              <a:rPr lang="fr-FR" sz="1000" dirty="0" err="1"/>
              <a:t>users</a:t>
            </a:r>
            <a:r>
              <a:rPr lang="fr-FR" sz="1000" dirty="0"/>
              <a:t>. (</a:t>
            </a:r>
            <a:r>
              <a:rPr lang="fr-FR" sz="1000" b="1" dirty="0"/>
              <a:t>Doctoral </a:t>
            </a:r>
            <a:r>
              <a:rPr lang="fr-FR" sz="1000" b="1" dirty="0" err="1"/>
              <a:t>thesis</a:t>
            </a:r>
            <a:r>
              <a:rPr lang="fr-FR" sz="1000" dirty="0"/>
              <a:t>). Mines Paris, PSL </a:t>
            </a:r>
            <a:r>
              <a:rPr lang="fr-FR" sz="1000" dirty="0" err="1"/>
              <a:t>University</a:t>
            </a:r>
            <a:r>
              <a:rPr lang="fr-FR" sz="1000" dirty="0"/>
              <a:t>. </a:t>
            </a:r>
            <a:r>
              <a:rPr lang="fr-FR" sz="1000" dirty="0">
                <a:hlinkClick r:id="rId4"/>
              </a:rPr>
              <a:t>https://www.theses.fr/s210910</a:t>
            </a:r>
            <a:r>
              <a:rPr lang="fr-FR" sz="1000" dirty="0"/>
              <a:t> [</a:t>
            </a:r>
            <a:r>
              <a:rPr lang="fr-FR" sz="1000" dirty="0" err="1"/>
              <a:t>soon</a:t>
            </a:r>
            <a:r>
              <a:rPr lang="fr-FR" sz="1000" dirty="0"/>
              <a:t> to </a:t>
            </a:r>
            <a:r>
              <a:rPr lang="fr-FR" sz="1000" dirty="0" err="1"/>
              <a:t>be</a:t>
            </a:r>
            <a:r>
              <a:rPr lang="fr-FR" sz="1000" dirty="0"/>
              <a:t> </a:t>
            </a:r>
            <a:r>
              <a:rPr lang="fr-FR" sz="1000" dirty="0" err="1"/>
              <a:t>released</a:t>
            </a:r>
            <a:r>
              <a:rPr lang="fr-FR" sz="1000" dirty="0"/>
              <a:t>]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1876FB-3D00-2C4F-8528-3DEE7FB3C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325" y="1041446"/>
            <a:ext cx="6672261" cy="46049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F90D986-BF1A-624A-B874-383B9685F6D2}"/>
              </a:ext>
            </a:extLst>
          </p:cNvPr>
          <p:cNvSpPr/>
          <p:nvPr/>
        </p:nvSpPr>
        <p:spPr>
          <a:xfrm>
            <a:off x="5119325" y="2800350"/>
            <a:ext cx="6630961" cy="60237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92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" y="255596"/>
            <a:ext cx="10491461" cy="663272"/>
          </a:xfrm>
        </p:spPr>
        <p:txBody>
          <a:bodyPr/>
          <a:lstStyle/>
          <a:p>
            <a:r>
              <a:rPr lang="en-US" sz="2400" dirty="0"/>
              <a:t>Reusable knowledge -  Generic #3 – Handbook</a:t>
            </a:r>
            <a:br>
              <a:rPr lang="en-US" sz="2400" dirty="0"/>
            </a:br>
            <a:br>
              <a:rPr lang="en-US" sz="2400" dirty="0"/>
            </a:br>
            <a:endParaRPr lang="en-GB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B60778C-0149-C443-A239-88EAA1DFC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3800" y="1007027"/>
            <a:ext cx="3920856" cy="558252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9AD4B6B-6B32-3D4E-9DD3-F578E8F4F29C}"/>
              </a:ext>
            </a:extLst>
          </p:cNvPr>
          <p:cNvSpPr txBox="1"/>
          <p:nvPr/>
        </p:nvSpPr>
        <p:spPr>
          <a:xfrm>
            <a:off x="89452" y="1313665"/>
            <a:ext cx="7454348" cy="3365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Handbook – Best Practice Development  Guide </a:t>
            </a:r>
            <a:r>
              <a:rPr lang="en-US" dirty="0"/>
              <a:t>(Under final review)</a:t>
            </a:r>
          </a:p>
          <a:p>
            <a:pPr>
              <a:lnSpc>
                <a:spcPct val="150000"/>
              </a:lnSpc>
            </a:pPr>
            <a:endParaRPr lang="en-US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Captures </a:t>
            </a:r>
            <a:r>
              <a:rPr lang="en-US" b="1" dirty="0"/>
              <a:t>requirements</a:t>
            </a:r>
            <a:r>
              <a:rPr lang="en-US" dirty="0"/>
              <a:t> and </a:t>
            </a:r>
            <a:r>
              <a:rPr lang="en-US" b="1" dirty="0"/>
              <a:t>lessons learned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Implementation</a:t>
            </a:r>
            <a:r>
              <a:rPr lang="en-US" dirty="0"/>
              <a:t> of the 37 pilots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Conducted</a:t>
            </a:r>
            <a:r>
              <a:rPr lang="en-US" dirty="0"/>
              <a:t> under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 year pilot’s </a:t>
            </a:r>
            <a:r>
              <a:rPr lang="en-US" b="1" dirty="0"/>
              <a:t>initial assessment</a:t>
            </a:r>
            <a:r>
              <a:rPr lang="en-US" dirty="0"/>
              <a:t> period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Monitored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2 Sprint periods</a:t>
            </a:r>
            <a:r>
              <a:rPr lang="en-US" dirty="0"/>
              <a:t> (430 challenges tickets)</a:t>
            </a:r>
          </a:p>
        </p:txBody>
      </p:sp>
    </p:spTree>
    <p:extLst>
      <p:ext uri="{BB962C8B-B14F-4D97-AF65-F5344CB8AC3E}">
        <p14:creationId xmlns:p14="http://schemas.microsoft.com/office/powerpoint/2010/main" val="1447592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A02E3-3942-67F3-20EB-F3948DF92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" y="255596"/>
            <a:ext cx="10491461" cy="663272"/>
          </a:xfrm>
        </p:spPr>
        <p:txBody>
          <a:bodyPr/>
          <a:lstStyle/>
          <a:p>
            <a:r>
              <a:rPr lang="en-US" sz="2400" dirty="0"/>
              <a:t>Reusable knowledge -  Generic #3 – Reproducible development workflow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endParaRPr lang="en-GB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D28D66-ED1C-14CE-A51A-F80FEB681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48098-0217-4914-9AA9-772A07D129EC}" type="datetime1">
              <a:rPr lang="en-GB" smtClean="0"/>
              <a:t>15/06/2023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54066-F646-49B9-26FB-76CB09C55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e-shape - EO applications contributed by </a:t>
            </a:r>
            <a:r>
              <a:rPr lang="en-US" dirty="0" err="1"/>
              <a:t>EuroGEO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495A0C-2041-C94C-DEE4-E49990C17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656018D-CDB4-4B40-A6D6-EBE564DA57A7}"/>
              </a:ext>
            </a:extLst>
          </p:cNvPr>
          <p:cNvSpPr txBox="1"/>
          <p:nvPr/>
        </p:nvSpPr>
        <p:spPr>
          <a:xfrm>
            <a:off x="85496" y="4216385"/>
            <a:ext cx="9088898" cy="166891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Based on </a:t>
            </a:r>
            <a:r>
              <a:rPr lang="en-US" b="1" dirty="0"/>
              <a:t>wealth of knowledge</a:t>
            </a:r>
            <a:r>
              <a:rPr lang="en-US" dirty="0"/>
              <a:t> collected from the 37 pilots in e-shape: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Speed up the development process</a:t>
            </a:r>
            <a:r>
              <a:rPr lang="en-US" dirty="0"/>
              <a:t> from the </a:t>
            </a:r>
            <a:r>
              <a:rPr lang="en-US" b="1" dirty="0"/>
              <a:t>concept</a:t>
            </a:r>
            <a:r>
              <a:rPr lang="en-US" dirty="0"/>
              <a:t> to a prototype and up to </a:t>
            </a:r>
            <a:r>
              <a:rPr lang="en-US" b="1" dirty="0"/>
              <a:t>operations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Provides </a:t>
            </a:r>
            <a:r>
              <a:rPr lang="en-US" b="1" dirty="0"/>
              <a:t>generic and reproducible workflow</a:t>
            </a:r>
            <a:r>
              <a:rPr lang="en-US" dirty="0"/>
              <a:t> from data </a:t>
            </a:r>
            <a:r>
              <a:rPr lang="en-US" b="1" dirty="0"/>
              <a:t>discovery</a:t>
            </a:r>
            <a:r>
              <a:rPr lang="en-US" dirty="0"/>
              <a:t> to results </a:t>
            </a:r>
            <a:r>
              <a:rPr lang="en-US" b="1" dirty="0"/>
              <a:t>publication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0B4616F-F5CB-DF41-ACB2-9287FA7277B4}"/>
              </a:ext>
            </a:extLst>
          </p:cNvPr>
          <p:cNvSpPr txBox="1"/>
          <p:nvPr/>
        </p:nvSpPr>
        <p:spPr>
          <a:xfrm>
            <a:off x="89452" y="757971"/>
            <a:ext cx="6233376" cy="45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Based on a </a:t>
            </a:r>
            <a:r>
              <a:rPr lang="en-US" b="1" dirty="0"/>
              <a:t>reproducible</a:t>
            </a:r>
            <a:r>
              <a:rPr lang="en-US" dirty="0"/>
              <a:t> Pilot development </a:t>
            </a:r>
            <a:r>
              <a:rPr lang="en-US" b="1" dirty="0"/>
              <a:t>workflow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A2A03AB-1F3F-6A4F-8164-7CDED4E3A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2" y="1421243"/>
            <a:ext cx="9736292" cy="3030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91414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GEO ODOK">
      <a:dk1>
        <a:srgbClr val="2E4729"/>
      </a:dk1>
      <a:lt1>
        <a:sysClr val="window" lastClr="FFFFFF"/>
      </a:lt1>
      <a:dk2>
        <a:srgbClr val="000000"/>
      </a:dk2>
      <a:lt2>
        <a:srgbClr val="EFEFEF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A3AE64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8" id="{43D16E36-D463-4B5D-8A62-8D72A691DA9F}" vid="{7365D07A-6200-4E4E-8A0A-31931F8423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C87FB32B29144AA073DA75B2D1AA7B" ma:contentTypeVersion="6" ma:contentTypeDescription="Create a new document." ma:contentTypeScope="" ma:versionID="b12a95afd14389ac299a0729a077e051">
  <xsd:schema xmlns:xsd="http://www.w3.org/2001/XMLSchema" xmlns:xs="http://www.w3.org/2001/XMLSchema" xmlns:p="http://schemas.microsoft.com/office/2006/metadata/properties" xmlns:ns2="0b0d7406-6d7a-446f-b7f7-cf7ed6993a8a" xmlns:ns3="8bcd4ad3-1aa4-4ef8-90e9-1d0e10888239" targetNamespace="http://schemas.microsoft.com/office/2006/metadata/properties" ma:root="true" ma:fieldsID="ea914ebe9d903000877513671814ed52" ns2:_="" ns3:_="">
    <xsd:import namespace="0b0d7406-6d7a-446f-b7f7-cf7ed6993a8a"/>
    <xsd:import namespace="8bcd4ad3-1aa4-4ef8-90e9-1d0e1088823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0d7406-6d7a-446f-b7f7-cf7ed6993a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d4ad3-1aa4-4ef8-90e9-1d0e1088823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0b0d7406-6d7a-446f-b7f7-cf7ed6993a8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3105DE-6A42-4D8F-B62F-4A529B8E0D62}"/>
</file>

<file path=customXml/itemProps2.xml><?xml version="1.0" encoding="utf-8"?>
<ds:datastoreItem xmlns:ds="http://schemas.openxmlformats.org/officeDocument/2006/customXml" ds:itemID="{3FD9A38F-9A2C-42E5-9013-4C4B1FFCB4F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3004ce7a-ae16-4d94-a5a4-c47915c90579"/>
    <ds:schemaRef ds:uri="704c5cbc-47b7-4280-b1ec-b18637b9c8c8"/>
  </ds:schemaRefs>
</ds:datastoreItem>
</file>

<file path=customXml/itemProps3.xml><?xml version="1.0" encoding="utf-8"?>
<ds:datastoreItem xmlns:ds="http://schemas.openxmlformats.org/officeDocument/2006/customXml" ds:itemID="{8C45FB24-BEC6-4D44-888B-84AEBBA2DC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GEODOK PowerPoint Template_v2</Template>
  <TotalTime>11295</TotalTime>
  <Words>1636</Words>
  <Application>Microsoft Macintosh PowerPoint</Application>
  <PresentationFormat>Grand écran</PresentationFormat>
  <Paragraphs>275</Paragraphs>
  <Slides>20</Slides>
  <Notes>4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Arial</vt:lpstr>
      <vt:lpstr>Calibri</vt:lpstr>
      <vt:lpstr>Franklin Gothic Book</vt:lpstr>
      <vt:lpstr>Roboto</vt:lpstr>
      <vt:lpstr>Crop</vt:lpstr>
      <vt:lpstr>Présentation PowerPoint</vt:lpstr>
      <vt:lpstr>e-shape - EuroGEO Showcases Applications Powered by Europe</vt:lpstr>
      <vt:lpstr>e-shape in numbers – Towards reusable knowledge</vt:lpstr>
      <vt:lpstr>Reusable knowledge on the shelf  for the EO sector </vt:lpstr>
      <vt:lpstr>Reusable knowledge -  Generic #1 - DMP self-assessment tool </vt:lpstr>
      <vt:lpstr>Reusable knowledge -  Generic #2 – Co-design   </vt:lpstr>
      <vt:lpstr>Reusable knowledge -  Generic #2 – Co-design   </vt:lpstr>
      <vt:lpstr>Reusable knowledge -  Generic #3 – Handbook  </vt:lpstr>
      <vt:lpstr>Reusable knowledge -  Generic #3 – Reproducible development workflow   </vt:lpstr>
      <vt:lpstr>Reusable knowledge -  Generic #4 – Sustainability Booster   </vt:lpstr>
      <vt:lpstr>Reusable knowledge #5 – Contribution to EuroGEO</vt:lpstr>
      <vt:lpstr>Reusable knowledge - Thematic</vt:lpstr>
      <vt:lpstr>Reusable knowledge - Thematic</vt:lpstr>
      <vt:lpstr>Reusable knowledge - Thematic</vt:lpstr>
      <vt:lpstr>Reusable knowledge – Thematic – Copernicus Services</vt:lpstr>
      <vt:lpstr>Reusable knowledge – Thematic – Copernicus</vt:lpstr>
      <vt:lpstr>Reusable knowledge – Thematic – Copernicus</vt:lpstr>
      <vt:lpstr>Reusable knowledge – Thematic – Copernicus</vt:lpstr>
      <vt:lpstr>Reusable knowledge – Thematic – Copernicus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Amal Touihri</dc:creator>
  <cp:lastModifiedBy>Lionel Menard</cp:lastModifiedBy>
  <cp:revision>213</cp:revision>
  <dcterms:created xsi:type="dcterms:W3CDTF">2023-05-03T14:51:21Z</dcterms:created>
  <dcterms:modified xsi:type="dcterms:W3CDTF">2023-06-15T21:21:16Z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0x01010054C87FB32B29144AA073DA75B2D1AA7B</vt:lpwstr>
  </property>
</Properties>
</file>