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58" r:id="rId5"/>
    <p:sldId id="371" r:id="rId6"/>
    <p:sldId id="929" r:id="rId7"/>
    <p:sldId id="372" r:id="rId8"/>
    <p:sldId id="256" r:id="rId9"/>
    <p:sldId id="932" r:id="rId10"/>
    <p:sldId id="933" r:id="rId11"/>
    <p:sldId id="930" r:id="rId12"/>
    <p:sldId id="971" r:id="rId13"/>
    <p:sldId id="931" r:id="rId14"/>
    <p:sldId id="349" r:id="rId15"/>
  </p:sldIdLst>
  <p:sldSz cx="12192000" cy="6858000"/>
  <p:notesSz cx="6797675" cy="9926638"/>
  <p:custDataLst>
    <p:tags r:id="rId18"/>
  </p:custDataLst>
  <p:defaultTextStyle>
    <a:defPPr>
      <a:defRPr lang="it-IT"/>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AF60A-19DA-77EB-6C2A-D6521A1A5B62}" v="1" dt="2023-06-26T15:05:33.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6357" autoAdjust="0"/>
  </p:normalViewPr>
  <p:slideViewPr>
    <p:cSldViewPr snapToGrid="0" snapToObjects="1">
      <p:cViewPr varScale="1">
        <p:scale>
          <a:sx n="59" d="100"/>
          <a:sy n="59" d="100"/>
        </p:scale>
        <p:origin x="1068"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4"/>
    </p:cViewPr>
  </p:sorterViewPr>
  <p:notesViewPr>
    <p:cSldViewPr snapToGrid="0" snapToObjects="1">
      <p:cViewPr varScale="1">
        <p:scale>
          <a:sx n="117" d="100"/>
          <a:sy n="117" d="100"/>
        </p:scale>
        <p:origin x="206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FC1BDED-6C2E-E2DF-3876-16573ABA2E3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it-IT"/>
          </a:p>
        </p:txBody>
      </p:sp>
      <p:sp>
        <p:nvSpPr>
          <p:cNvPr id="3" name="Segnaposto data 2">
            <a:extLst>
              <a:ext uri="{FF2B5EF4-FFF2-40B4-BE49-F238E27FC236}">
                <a16:creationId xmlns:a16="http://schemas.microsoft.com/office/drawing/2014/main" id="{D74A022D-364B-D749-50B9-6D48924D0981}"/>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fld id="{8781120C-D2C9-43CA-A32A-ABB61BB6047A}" type="datetime1">
              <a:rPr lang="it-IT"/>
              <a:pPr>
                <a:defRPr/>
              </a:pPr>
              <a:t>27/06/2023</a:t>
            </a:fld>
            <a:endParaRPr lang="it-IT" dirty="0"/>
          </a:p>
        </p:txBody>
      </p:sp>
      <p:sp>
        <p:nvSpPr>
          <p:cNvPr id="4" name="Segnaposto piè di pagina 3">
            <a:extLst>
              <a:ext uri="{FF2B5EF4-FFF2-40B4-BE49-F238E27FC236}">
                <a16:creationId xmlns:a16="http://schemas.microsoft.com/office/drawing/2014/main" id="{8C24E49F-14BF-1F69-31C5-2794EFDF0CA5}"/>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it-IT"/>
          </a:p>
        </p:txBody>
      </p:sp>
      <p:sp>
        <p:nvSpPr>
          <p:cNvPr id="5" name="Segnaposto numero diapositiva 4">
            <a:extLst>
              <a:ext uri="{FF2B5EF4-FFF2-40B4-BE49-F238E27FC236}">
                <a16:creationId xmlns:a16="http://schemas.microsoft.com/office/drawing/2014/main" id="{D7CC945A-341A-FFD3-88B4-C81101043B37}"/>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6CBCEF87-72AC-494B-A958-CFB32CCB559D}" type="slidenum">
              <a:rPr lang="it-IT" altLang="it-IT"/>
              <a:pPr>
                <a:defRPr/>
              </a:pPr>
              <a:t>‹#›</a:t>
            </a:fld>
            <a:endParaRPr lang="it-IT" altLang="it-IT"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A914E04-AA78-74F9-8E28-E79ED617939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it-IT"/>
          </a:p>
        </p:txBody>
      </p:sp>
      <p:sp>
        <p:nvSpPr>
          <p:cNvPr id="3" name="Segnaposto data 2">
            <a:extLst>
              <a:ext uri="{FF2B5EF4-FFF2-40B4-BE49-F238E27FC236}">
                <a16:creationId xmlns:a16="http://schemas.microsoft.com/office/drawing/2014/main" id="{467A84D5-16A9-4657-B542-584C0FA46A4F}"/>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fld id="{642A3D4B-844F-40C7-B0CC-FFC939EFDA69}" type="datetime1">
              <a:rPr lang="it-IT"/>
              <a:pPr>
                <a:defRPr/>
              </a:pPr>
              <a:t>27/06/2023</a:t>
            </a:fld>
            <a:endParaRPr lang="it-IT" dirty="0"/>
          </a:p>
        </p:txBody>
      </p:sp>
      <p:sp>
        <p:nvSpPr>
          <p:cNvPr id="4" name="Segnaposto immagine diapositiva 3">
            <a:extLst>
              <a:ext uri="{FF2B5EF4-FFF2-40B4-BE49-F238E27FC236}">
                <a16:creationId xmlns:a16="http://schemas.microsoft.com/office/drawing/2014/main" id="{B670B9EB-17F8-DC2E-1088-B7A9E3D99C04}"/>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a:extLst>
              <a:ext uri="{FF2B5EF4-FFF2-40B4-BE49-F238E27FC236}">
                <a16:creationId xmlns:a16="http://schemas.microsoft.com/office/drawing/2014/main" id="{16C208E0-2A27-16FD-A1C1-29C58A8CB64D}"/>
              </a:ext>
            </a:extLst>
          </p:cNvPr>
          <p:cNvSpPr>
            <a:spLocks noGrp="1"/>
          </p:cNvSpPr>
          <p:nvPr>
            <p:ph type="body" sz="quarter" idx="3"/>
          </p:nvPr>
        </p:nvSpPr>
        <p:spPr>
          <a:xfrm>
            <a:off x="679450" y="4718050"/>
            <a:ext cx="5438775" cy="4464050"/>
          </a:xfrm>
          <a:prstGeom prst="rect">
            <a:avLst/>
          </a:prstGeom>
        </p:spPr>
        <p:txBody>
          <a:bodyPr vert="horz" lIns="91440" tIns="45720" rIns="91440" bIns="45720" rtlCol="0">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4A709D2C-D891-A8C4-FEA6-E512A382D94F}"/>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it-IT"/>
          </a:p>
        </p:txBody>
      </p:sp>
      <p:sp>
        <p:nvSpPr>
          <p:cNvPr id="7" name="Segnaposto numero diapositiva 6">
            <a:extLst>
              <a:ext uri="{FF2B5EF4-FFF2-40B4-BE49-F238E27FC236}">
                <a16:creationId xmlns:a16="http://schemas.microsoft.com/office/drawing/2014/main" id="{205C415E-47A8-4CA1-EAB1-1D9E92CC82A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479F229B-B01A-4B31-AD1E-3B8BF0F1B364}" type="slidenum">
              <a:rPr lang="it-IT" altLang="it-IT"/>
              <a:pPr>
                <a:defRPr/>
              </a:pPr>
              <a:t>‹#›</a:t>
            </a:fld>
            <a:endParaRPr lang="it-IT" altLang="it-IT"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FF047A0-F525-E64F-C363-972CFDF277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3C824E6-9404-4772-D066-B0BCDE06F3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72" name="Slide Number Placeholder 3">
            <a:extLst>
              <a:ext uri="{FF2B5EF4-FFF2-40B4-BE49-F238E27FC236}">
                <a16:creationId xmlns:a16="http://schemas.microsoft.com/office/drawing/2014/main" id="{F4916ADA-09F8-5FB5-D666-E24DB47E9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8D6034-CD58-49AB-A2D9-0C7C7BF15FE9}" type="slidenum">
              <a:rPr lang="it-IT" altLang="it-IT" smtClean="0"/>
              <a:pPr/>
              <a:t>1</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a:extLst>
              <a:ext uri="{FF2B5EF4-FFF2-40B4-BE49-F238E27FC236}">
                <a16:creationId xmlns:a16="http://schemas.microsoft.com/office/drawing/2014/main" id="{8FA93D27-D1C3-BA42-162B-5CE47038DC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a:extLst>
              <a:ext uri="{FF2B5EF4-FFF2-40B4-BE49-F238E27FC236}">
                <a16:creationId xmlns:a16="http://schemas.microsoft.com/office/drawing/2014/main" id="{12F4FDEA-CB47-DE48-F113-D5F8D784BB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ea typeface="ＭＳ Ｐゴシック" panose="020B0600070205080204" pitchFamily="34" charset="-128"/>
            </a:endParaRPr>
          </a:p>
        </p:txBody>
      </p:sp>
      <p:sp>
        <p:nvSpPr>
          <p:cNvPr id="71684" name="Segnaposto numero diapositiva 3">
            <a:extLst>
              <a:ext uri="{FF2B5EF4-FFF2-40B4-BE49-F238E27FC236}">
                <a16:creationId xmlns:a16="http://schemas.microsoft.com/office/drawing/2014/main" id="{B509A2B7-9605-061C-8929-AEF0C14917C1}"/>
              </a:ext>
            </a:extLst>
          </p:cNvPr>
          <p:cNvSpPr>
            <a:spLocks noGrp="1" noChangeArrowheads="1"/>
          </p:cNvSpPr>
          <p:nvPr>
            <p:ph type="sldNum" sz="quarter" idx="5"/>
          </p:nvPr>
        </p:nvSpPr>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49263" eaLnBrk="0" hangingPunct="0">
              <a:spcBef>
                <a:spcPct val="0"/>
              </a:spcBef>
              <a:buClrTx/>
              <a:buSzTx/>
              <a:buFontTx/>
              <a:buNone/>
              <a:defRPr/>
            </a:pPr>
            <a:fld id="{DD35C77B-FE5E-4103-9E15-85520E6B0B4D}" type="slidenum">
              <a:rPr lang="it-IT" altLang="it-IT" smtClean="0">
                <a:solidFill>
                  <a:srgbClr val="FFFFFF"/>
                </a:solidFill>
                <a:ea typeface="+mn-ea"/>
                <a:cs typeface="Lucida Sans Unicode" panose="020B0602030504020204" pitchFamily="34" charset="0"/>
              </a:rPr>
              <a:pPr defTabSz="449263" eaLnBrk="0" hangingPunct="0">
                <a:spcBef>
                  <a:spcPct val="0"/>
                </a:spcBef>
                <a:buClrTx/>
                <a:buSzTx/>
                <a:buFontTx/>
                <a:buNone/>
                <a:defRPr/>
              </a:pPr>
              <a:t>9</a:t>
            </a:fld>
            <a:endParaRPr lang="it-IT" altLang="it-IT">
              <a:solidFill>
                <a:srgbClr val="FFFFFF"/>
              </a:solidFill>
              <a:ea typeface="+mn-ea"/>
              <a:cs typeface="Lucida Sans Unicode" panose="020B06020305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a:extLst>
              <a:ext uri="{FF2B5EF4-FFF2-40B4-BE49-F238E27FC236}">
                <a16:creationId xmlns:a16="http://schemas.microsoft.com/office/drawing/2014/main" id="{93E45844-560F-7305-673A-F7B1DBD83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a:extLst>
              <a:ext uri="{FF2B5EF4-FFF2-40B4-BE49-F238E27FC236}">
                <a16:creationId xmlns:a16="http://schemas.microsoft.com/office/drawing/2014/main" id="{1C1403F1-BE6F-F787-83FD-D0BE22379F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ea typeface="ＭＳ Ｐゴシック" panose="020B0600070205080204" pitchFamily="34" charset="-128"/>
            </a:endParaRPr>
          </a:p>
        </p:txBody>
      </p:sp>
      <p:sp>
        <p:nvSpPr>
          <p:cNvPr id="19460" name="Segnaposto numero diapositiva 3">
            <a:extLst>
              <a:ext uri="{FF2B5EF4-FFF2-40B4-BE49-F238E27FC236}">
                <a16:creationId xmlns:a16="http://schemas.microsoft.com/office/drawing/2014/main" id="{0E0E8E60-9B4C-EE44-B8CB-444A430687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2D1B07B-83BF-447F-BD03-B42CD9469E0F}" type="slidenum">
              <a:rPr lang="it-IT" altLang="it-IT" smtClean="0"/>
              <a:pPr/>
              <a:t>11</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ttitolo">
    <p:spTree>
      <p:nvGrpSpPr>
        <p:cNvPr id="1" name=""/>
        <p:cNvGrpSpPr/>
        <p:nvPr/>
      </p:nvGrpSpPr>
      <p:grpSpPr>
        <a:xfrm>
          <a:off x="0" y="0"/>
          <a:ext cx="0" cy="0"/>
          <a:chOff x="0" y="0"/>
          <a:chExt cx="0" cy="0"/>
        </a:xfrm>
      </p:grpSpPr>
      <p:sp>
        <p:nvSpPr>
          <p:cNvPr id="2" name="Rettangolo 8">
            <a:extLst>
              <a:ext uri="{FF2B5EF4-FFF2-40B4-BE49-F238E27FC236}">
                <a16:creationId xmlns:a16="http://schemas.microsoft.com/office/drawing/2014/main" id="{779A5319-4B70-BC9F-B829-F145110893E2}"/>
              </a:ext>
            </a:extLst>
          </p:cNvPr>
          <p:cNvSpPr/>
          <p:nvPr userDrawn="1"/>
        </p:nvSpPr>
        <p:spPr>
          <a:xfrm>
            <a:off x="11112500" y="6546850"/>
            <a:ext cx="919163" cy="293688"/>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t-IT" dirty="0"/>
          </a:p>
        </p:txBody>
      </p:sp>
      <p:sp>
        <p:nvSpPr>
          <p:cNvPr id="3" name="Rettangolo 11">
            <a:extLst>
              <a:ext uri="{FF2B5EF4-FFF2-40B4-BE49-F238E27FC236}">
                <a16:creationId xmlns:a16="http://schemas.microsoft.com/office/drawing/2014/main" id="{B8748788-5440-C7CD-DE56-81F03BDDA29D}"/>
              </a:ext>
            </a:extLst>
          </p:cNvPr>
          <p:cNvSpPr>
            <a:spLocks noChangeArrowheads="1"/>
          </p:cNvSpPr>
          <p:nvPr userDrawn="1"/>
        </p:nvSpPr>
        <p:spPr bwMode="auto">
          <a:xfrm>
            <a:off x="11358563" y="6470650"/>
            <a:ext cx="504825" cy="369888"/>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9D7EA0B1-07EC-45A3-AAB6-051E481755BE}" type="slidenum">
              <a:rPr lang="it-IT" altLang="sv-SE" smtClean="0">
                <a:solidFill>
                  <a:srgbClr val="898989"/>
                </a:solidFill>
                <a:latin typeface="News Gothic Bold Condensed BT"/>
                <a:cs typeface="Arial" panose="020B0604020202020204" pitchFamily="34" charset="0"/>
              </a:rPr>
              <a:pPr>
                <a:defRPr/>
              </a:pPr>
              <a:t>‹#›</a:t>
            </a:fld>
            <a:endParaRPr lang="en-US" altLang="it-IT" dirty="0"/>
          </a:p>
        </p:txBody>
      </p:sp>
      <p:sp>
        <p:nvSpPr>
          <p:cNvPr id="8" name="Content Placeholder 2"/>
          <p:cNvSpPr>
            <a:spLocks noGrp="1"/>
          </p:cNvSpPr>
          <p:nvPr>
            <p:ph idx="11"/>
          </p:nvPr>
        </p:nvSpPr>
        <p:spPr>
          <a:xfrm>
            <a:off x="609600" y="1870611"/>
            <a:ext cx="10972800" cy="977786"/>
          </a:xfrm>
          <a:prstGeom prst="rect">
            <a:avLst/>
          </a:prstGeom>
        </p:spPr>
        <p:txBody>
          <a:bodyPr/>
          <a:lstStyle>
            <a:lvl1pPr marL="0" indent="0" algn="ctr">
              <a:buNone/>
              <a:defRPr sz="6000" b="1">
                <a:solidFill>
                  <a:srgbClr val="0070C0"/>
                </a:solidFill>
              </a:defRPr>
            </a:lvl1pPr>
            <a:lvl2pPr>
              <a:defRPr/>
            </a:lvl2pPr>
            <a:lvl3pPr>
              <a:defRPr/>
            </a:lvl3pPr>
            <a:lvl4pPr>
              <a:defRPr/>
            </a:lvl4pPr>
            <a:lvl5pPr>
              <a:defRPr/>
            </a:lvl5pPr>
          </a:lstStyle>
          <a:p>
            <a:pPr lvl="0"/>
            <a:r>
              <a:rPr lang="it-IT"/>
              <a:t>Fare clic per modificare stili del testo dello schema</a:t>
            </a:r>
          </a:p>
        </p:txBody>
      </p:sp>
      <p:sp>
        <p:nvSpPr>
          <p:cNvPr id="4" name="Segnaposto piè di pagina 2">
            <a:extLst>
              <a:ext uri="{FF2B5EF4-FFF2-40B4-BE49-F238E27FC236}">
                <a16:creationId xmlns:a16="http://schemas.microsoft.com/office/drawing/2014/main" id="{A599F2FE-021C-C607-3537-817BA703B716}"/>
              </a:ext>
            </a:extLst>
          </p:cNvPr>
          <p:cNvSpPr>
            <a:spLocks noGrp="1"/>
          </p:cNvSpPr>
          <p:nvPr>
            <p:ph type="ftr" sz="quarter" idx="12"/>
          </p:nvPr>
        </p:nvSpPr>
        <p:spPr/>
        <p:txBody>
          <a:bodyPr/>
          <a:lstStyle>
            <a:lvl1pPr algn="ctr">
              <a:defRPr sz="1400" i="0">
                <a:solidFill>
                  <a:srgbClr val="7F7F7F"/>
                </a:solidFill>
                <a:latin typeface="Titillium" pitchFamily="50" charset="0"/>
                <a:ea typeface="ＭＳ Ｐゴシック" panose="020B0600070205080204" pitchFamily="34" charset="-128"/>
              </a:defRPr>
            </a:lvl1pPr>
            <a:lvl2pPr marL="742913" indent="-285737">
              <a:defRPr>
                <a:solidFill>
                  <a:schemeClr val="tx1"/>
                </a:solidFill>
                <a:latin typeface="Arial" panose="020B0604020202020204" pitchFamily="34" charset="0"/>
                <a:ea typeface="ＭＳ Ｐゴシック" panose="020B0600070205080204" pitchFamily="34" charset="-128"/>
              </a:defRPr>
            </a:lvl2pPr>
            <a:lvl3pPr marL="1142942" indent="-228589">
              <a:defRPr>
                <a:solidFill>
                  <a:schemeClr val="tx1"/>
                </a:solidFill>
                <a:latin typeface="Arial" panose="020B0604020202020204" pitchFamily="34" charset="0"/>
                <a:ea typeface="ＭＳ Ｐゴシック" panose="020B0600070205080204" pitchFamily="34" charset="-128"/>
              </a:defRPr>
            </a:lvl3pPr>
            <a:lvl4pPr marL="1600120" indent="-228589">
              <a:defRPr>
                <a:solidFill>
                  <a:schemeClr val="tx1"/>
                </a:solidFill>
                <a:latin typeface="Arial" panose="020B0604020202020204" pitchFamily="34" charset="0"/>
                <a:ea typeface="ＭＳ Ｐゴシック" panose="020B0600070205080204" pitchFamily="34" charset="-128"/>
              </a:defRPr>
            </a:lvl4pPr>
            <a:lvl5pPr marL="2057298" indent="-228589">
              <a:defRPr>
                <a:solidFill>
                  <a:schemeClr val="tx1"/>
                </a:solidFill>
                <a:latin typeface="Arial" panose="020B0604020202020204" pitchFamily="34" charset="0"/>
                <a:ea typeface="ＭＳ Ｐゴシック" panose="020B0600070205080204" pitchFamily="34" charset="-128"/>
              </a:defRPr>
            </a:lvl5pPr>
            <a:lvl6pPr marL="2514474" indent="-228589" defTabSz="4571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652" indent="-228589" defTabSz="4571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829" indent="-228589" defTabSz="4571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006" indent="-228589" defTabSz="4571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it-IT"/>
              <a:t>Sixth LSP Coordinators’ Technical Meeting,</a:t>
            </a:r>
            <a:r>
              <a:rPr lang="it-IT" altLang="it-IT"/>
              <a:t> 24th April 2023</a:t>
            </a:r>
          </a:p>
          <a:p>
            <a:pPr>
              <a:defRPr/>
            </a:pPr>
            <a:endParaRPr lang="it-IT" altLang="it-IT">
              <a:latin typeface="+mn-lt"/>
            </a:endParaRPr>
          </a:p>
        </p:txBody>
      </p:sp>
    </p:spTree>
    <p:extLst>
      <p:ext uri="{BB962C8B-B14F-4D97-AF65-F5344CB8AC3E}">
        <p14:creationId xmlns:p14="http://schemas.microsoft.com/office/powerpoint/2010/main" val="131530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norma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61173"/>
            <a:ext cx="10972800" cy="4563905"/>
          </a:xfrm>
          <a:prstGeom prst="rect">
            <a:avLst/>
          </a:prstGeo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BE" dirty="0"/>
          </a:p>
        </p:txBody>
      </p:sp>
      <p:sp>
        <p:nvSpPr>
          <p:cNvPr id="4" name="Content Placeholder 2"/>
          <p:cNvSpPr>
            <a:spLocks noGrp="1"/>
          </p:cNvSpPr>
          <p:nvPr>
            <p:ph idx="10"/>
          </p:nvPr>
        </p:nvSpPr>
        <p:spPr>
          <a:xfrm>
            <a:off x="609600" y="753906"/>
            <a:ext cx="10972800" cy="977786"/>
          </a:xfrm>
          <a:prstGeom prst="rect">
            <a:avLst/>
          </a:prstGeom>
        </p:spPr>
        <p:txBody>
          <a:bodyPr/>
          <a:lstStyle>
            <a:lvl1pPr marL="0" indent="0">
              <a:buNone/>
              <a:defRPr b="1">
                <a:solidFill>
                  <a:srgbClr val="0070C0"/>
                </a:solidFill>
              </a:defRPr>
            </a:lvl1pPr>
            <a:lvl2pPr>
              <a:defRPr/>
            </a:lvl2pPr>
            <a:lvl3pPr>
              <a:defRPr/>
            </a:lvl3pPr>
            <a:lvl4pPr>
              <a:defRPr/>
            </a:lvl4pPr>
            <a:lvl5pPr>
              <a:defRPr/>
            </a:lvl5pPr>
          </a:lstStyle>
          <a:p>
            <a:pPr lvl="0"/>
            <a:r>
              <a:rPr lang="it-IT" dirty="0"/>
              <a:t>Fare clic per modificare stili del testo dello schema</a:t>
            </a:r>
          </a:p>
        </p:txBody>
      </p:sp>
      <p:sp>
        <p:nvSpPr>
          <p:cNvPr id="2" name="Segnaposto piè di pagina 2">
            <a:extLst>
              <a:ext uri="{FF2B5EF4-FFF2-40B4-BE49-F238E27FC236}">
                <a16:creationId xmlns:a16="http://schemas.microsoft.com/office/drawing/2014/main" id="{8DD7DE78-516C-7EE8-8800-C7CB35D0BA71}"/>
              </a:ext>
            </a:extLst>
          </p:cNvPr>
          <p:cNvSpPr>
            <a:spLocks noGrp="1"/>
          </p:cNvSpPr>
          <p:nvPr>
            <p:ph type="ftr" sz="quarter" idx="11"/>
          </p:nvPr>
        </p:nvSpPr>
        <p:spPr/>
        <p:txBody>
          <a:bodyPr/>
          <a:lstStyle>
            <a:lvl1pPr>
              <a:defRPr>
                <a:latin typeface="+mn-lt"/>
              </a:defRPr>
            </a:lvl1pPr>
          </a:lstStyle>
          <a:p>
            <a:pPr>
              <a:defRPr/>
            </a:pPr>
            <a:r>
              <a:rPr lang="en-US" altLang="it-IT">
                <a:latin typeface="Titillium" pitchFamily="50" charset="0"/>
              </a:rPr>
              <a:t>Sixth LSP Coordinators’ Technical Meeting,</a:t>
            </a:r>
            <a:r>
              <a:rPr lang="it-IT" altLang="it-IT">
                <a:latin typeface="Titillium" pitchFamily="50" charset="0"/>
              </a:rPr>
              <a:t> 24th April 2023</a:t>
            </a:r>
          </a:p>
          <a:p>
            <a:pPr>
              <a:defRPr/>
            </a:pPr>
            <a:endParaRPr lang="it-IT" altLang="it-IT"/>
          </a:p>
        </p:txBody>
      </p:sp>
    </p:spTree>
    <p:extLst>
      <p:ext uri="{BB962C8B-B14F-4D97-AF65-F5344CB8AC3E}">
        <p14:creationId xmlns:p14="http://schemas.microsoft.com/office/powerpoint/2010/main" val="402378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0C00D24-1338-7C73-B9D4-88DC6F8F89AB}"/>
              </a:ext>
            </a:extLst>
          </p:cNvPr>
          <p:cNvSpPr>
            <a:spLocks noGrp="1"/>
          </p:cNvSpPr>
          <p:nvPr>
            <p:ph type="dt" sz="half" idx="10"/>
          </p:nvPr>
        </p:nvSpPr>
        <p:spPr>
          <a:xfrm>
            <a:off x="0" y="0"/>
            <a:ext cx="0" cy="0"/>
          </a:xfrm>
        </p:spPr>
        <p:txBody>
          <a:bodyPr/>
          <a:lstStyle>
            <a:lvl1pPr>
              <a:defRPr/>
            </a:lvl1pPr>
          </a:lstStyle>
          <a:p>
            <a:pPr>
              <a:defRPr/>
            </a:pPr>
            <a:fld id="{67AEB68A-7803-40CF-B264-799FA7FE5D26}" type="datetimeFigureOut">
              <a:rPr lang="it-IT"/>
              <a:pPr>
                <a:defRPr/>
              </a:pPr>
              <a:t>27/06/2023</a:t>
            </a:fld>
            <a:endParaRPr lang="it-IT"/>
          </a:p>
        </p:txBody>
      </p:sp>
      <p:sp>
        <p:nvSpPr>
          <p:cNvPr id="5" name="Segnaposto piè di pagina 4">
            <a:extLst>
              <a:ext uri="{FF2B5EF4-FFF2-40B4-BE49-F238E27FC236}">
                <a16:creationId xmlns:a16="http://schemas.microsoft.com/office/drawing/2014/main" id="{556A59E4-E6AD-FFA7-2B5B-C54396F878F7}"/>
              </a:ext>
            </a:extLst>
          </p:cNvPr>
          <p:cNvSpPr>
            <a:spLocks noGrp="1"/>
          </p:cNvSpPr>
          <p:nvPr>
            <p:ph type="ftr" sz="quarter" idx="11"/>
          </p:nvPr>
        </p:nvSpPr>
        <p:spPr/>
        <p:txBody>
          <a:bodyPr/>
          <a:lstStyle>
            <a:lvl1pPr>
              <a:defRPr>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CBE4F840-82D0-DA23-22FB-65D6FF02A9FD}"/>
              </a:ext>
            </a:extLst>
          </p:cNvPr>
          <p:cNvSpPr>
            <a:spLocks noGrp="1"/>
          </p:cNvSpPr>
          <p:nvPr>
            <p:ph type="sldNum" sz="quarter" idx="12"/>
          </p:nvPr>
        </p:nvSpPr>
        <p:spPr>
          <a:xfrm>
            <a:off x="0" y="0"/>
            <a:ext cx="0" cy="0"/>
          </a:xfrm>
        </p:spPr>
        <p:txBody>
          <a:bodyPr/>
          <a:lstStyle>
            <a:lvl1pPr>
              <a:defRPr/>
            </a:lvl1pPr>
          </a:lstStyle>
          <a:p>
            <a:pPr>
              <a:defRPr/>
            </a:pPr>
            <a:fld id="{ED50D95A-4848-4B61-8EC9-DADCC766B6B0}" type="slidenum">
              <a:rPr lang="it-IT"/>
              <a:pPr>
                <a:defRPr/>
              </a:pPr>
              <a:t>‹#›</a:t>
            </a:fld>
            <a:endParaRPr lang="it-IT"/>
          </a:p>
        </p:txBody>
      </p:sp>
    </p:spTree>
    <p:extLst>
      <p:ext uri="{BB962C8B-B14F-4D97-AF65-F5344CB8AC3E}">
        <p14:creationId xmlns:p14="http://schemas.microsoft.com/office/powerpoint/2010/main" val="1039577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17178A42-4EB8-D14F-90BB-D2F3FBB22EEE}"/>
              </a:ext>
            </a:extLst>
          </p:cNvPr>
          <p:cNvSpPr>
            <a:spLocks noChangeArrowheads="1"/>
          </p:cNvSpPr>
          <p:nvPr/>
        </p:nvSpPr>
        <p:spPr bwMode="auto">
          <a:xfrm rot="16200000">
            <a:off x="5897562" y="592138"/>
            <a:ext cx="396875" cy="12192000"/>
          </a:xfrm>
          <a:prstGeom prst="rect">
            <a:avLst/>
          </a:prstGeom>
          <a:solidFill>
            <a:schemeClr val="bg1"/>
          </a:solidFill>
          <a:ln>
            <a:noFill/>
          </a:ln>
          <a:effectLst>
            <a:outerShdw blurRad="127000" dist="23000" dir="2160027" rotWithShape="0">
              <a:srgbClr val="808080">
                <a:alpha val="34999"/>
              </a:srgbClr>
            </a:outerShdw>
          </a:effectLst>
        </p:spPr>
        <p:txBody>
          <a:bodyPr anchor="ctr"/>
          <a:lstStyle/>
          <a:p>
            <a:pPr algn="ctr" eaLnBrk="1" fontAlgn="auto" hangingPunct="1">
              <a:spcBef>
                <a:spcPts val="0"/>
              </a:spcBef>
              <a:spcAft>
                <a:spcPts val="0"/>
              </a:spcAft>
              <a:defRPr/>
            </a:pPr>
            <a:endParaRPr lang="it-IT" dirty="0">
              <a:solidFill>
                <a:schemeClr val="lt1"/>
              </a:solidFill>
              <a:latin typeface="+mn-lt"/>
              <a:ea typeface="+mn-ea"/>
            </a:endParaRPr>
          </a:p>
        </p:txBody>
      </p:sp>
      <p:sp>
        <p:nvSpPr>
          <p:cNvPr id="11" name="Rettangolo 10">
            <a:extLst>
              <a:ext uri="{FF2B5EF4-FFF2-40B4-BE49-F238E27FC236}">
                <a16:creationId xmlns:a16="http://schemas.microsoft.com/office/drawing/2014/main" id="{D55E9C0D-8B9C-3013-398D-C0BE06C770FB}"/>
              </a:ext>
            </a:extLst>
          </p:cNvPr>
          <p:cNvSpPr>
            <a:spLocks noChangeArrowheads="1"/>
          </p:cNvSpPr>
          <p:nvPr/>
        </p:nvSpPr>
        <p:spPr bwMode="auto">
          <a:xfrm rot="16200000">
            <a:off x="5756275" y="-5756275"/>
            <a:ext cx="679450" cy="12192000"/>
          </a:xfrm>
          <a:prstGeom prst="rect">
            <a:avLst/>
          </a:prstGeom>
          <a:solidFill>
            <a:schemeClr val="bg1"/>
          </a:solidFill>
          <a:ln>
            <a:noFill/>
          </a:ln>
          <a:effectLst>
            <a:outerShdw blurRad="127000" dist="23000" dir="2160027" rotWithShape="0">
              <a:srgbClr val="808080">
                <a:alpha val="34999"/>
              </a:srgbClr>
            </a:outerShdw>
          </a:effectLst>
        </p:spPr>
        <p:txBody>
          <a:bodyPr anchor="ctr"/>
          <a:lstStyle/>
          <a:p>
            <a:pPr algn="ctr" eaLnBrk="1" fontAlgn="auto" hangingPunct="1">
              <a:spcBef>
                <a:spcPts val="0"/>
              </a:spcBef>
              <a:spcAft>
                <a:spcPts val="0"/>
              </a:spcAft>
              <a:defRPr/>
            </a:pPr>
            <a:endParaRPr lang="it-IT" dirty="0">
              <a:solidFill>
                <a:schemeClr val="lt1"/>
              </a:solidFill>
              <a:latin typeface="+mn-lt"/>
              <a:ea typeface="+mn-ea"/>
            </a:endParaRPr>
          </a:p>
        </p:txBody>
      </p:sp>
      <p:sp>
        <p:nvSpPr>
          <p:cNvPr id="13" name="Segnaposto numero diapositiva 5">
            <a:extLst>
              <a:ext uri="{FF2B5EF4-FFF2-40B4-BE49-F238E27FC236}">
                <a16:creationId xmlns:a16="http://schemas.microsoft.com/office/drawing/2014/main" id="{990C9F48-72E3-83E8-F122-73AE34D41FC5}"/>
              </a:ext>
            </a:extLst>
          </p:cNvPr>
          <p:cNvSpPr txBox="1">
            <a:spLocks/>
          </p:cNvSpPr>
          <p:nvPr/>
        </p:nvSpPr>
        <p:spPr>
          <a:xfrm>
            <a:off x="11276013" y="6546850"/>
            <a:ext cx="915987" cy="293688"/>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F448F00C-4CE7-4058-B7C1-E6C8A5DD212B}" type="slidenum">
              <a:rPr lang="it-IT" altLang="it-IT" smtClean="0">
                <a:solidFill>
                  <a:srgbClr val="898989"/>
                </a:solidFill>
                <a:latin typeface="News Gothic Bold Condensed BT"/>
                <a:cs typeface="Arial" panose="020B0604020202020204" pitchFamily="34" charset="0"/>
              </a:rPr>
              <a:pPr eaLnBrk="1" hangingPunct="1">
                <a:defRPr/>
              </a:pPr>
              <a:t>‹#›</a:t>
            </a:fld>
            <a:endParaRPr lang="it-IT" altLang="it-IT" dirty="0">
              <a:solidFill>
                <a:srgbClr val="898989"/>
              </a:solidFill>
              <a:latin typeface="News Gothic Bold Condensed BT"/>
              <a:cs typeface="Arial" panose="020B0604020202020204" pitchFamily="34" charset="0"/>
            </a:endParaRPr>
          </a:p>
        </p:txBody>
      </p:sp>
      <p:sp>
        <p:nvSpPr>
          <p:cNvPr id="1029" name="Segnaposto titolo 2">
            <a:extLst>
              <a:ext uri="{FF2B5EF4-FFF2-40B4-BE49-F238E27FC236}">
                <a16:creationId xmlns:a16="http://schemas.microsoft.com/office/drawing/2014/main" id="{B4553B26-94CB-4C68-2449-45FC472A6E0F}"/>
              </a:ext>
            </a:extLst>
          </p:cNvPr>
          <p:cNvSpPr>
            <a:spLocks noGrp="1"/>
          </p:cNvSpPr>
          <p:nvPr>
            <p:ph type="title"/>
          </p:nvPr>
        </p:nvSpPr>
        <p:spPr bwMode="auto">
          <a:xfrm>
            <a:off x="493713" y="558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GB" altLang="it-IT"/>
          </a:p>
        </p:txBody>
      </p:sp>
      <p:sp>
        <p:nvSpPr>
          <p:cNvPr id="10" name="Segnaposto piè di pagina 2">
            <a:extLst>
              <a:ext uri="{FF2B5EF4-FFF2-40B4-BE49-F238E27FC236}">
                <a16:creationId xmlns:a16="http://schemas.microsoft.com/office/drawing/2014/main" id="{67E1A63D-9D82-6BD4-B80E-E234D0A0F56F}"/>
              </a:ext>
            </a:extLst>
          </p:cNvPr>
          <p:cNvSpPr>
            <a:spLocks noGrp="1"/>
          </p:cNvSpPr>
          <p:nvPr>
            <p:ph type="ftr" sz="quarter" idx="3"/>
          </p:nvPr>
        </p:nvSpPr>
        <p:spPr bwMode="auto">
          <a:xfrm>
            <a:off x="292100" y="6492875"/>
            <a:ext cx="11607800" cy="404813"/>
          </a:xfrm>
          <a:prstGeom prst="rect">
            <a:avLst/>
          </a:prstGeom>
        </p:spPr>
        <p:txBody>
          <a:bodyPr vert="horz" wrap="square" lIns="91440" tIns="45720" rIns="91440" bIns="45720" numCol="1" anchor="t" anchorCtr="0" compatLnSpc="1">
            <a:prstTxWarp prst="textNoShape">
              <a:avLst/>
            </a:prstTxWarp>
          </a:bodyPr>
          <a:lstStyle>
            <a:lvl1pPr algn="ctr">
              <a:defRPr sz="1400" i="0">
                <a:solidFill>
                  <a:srgbClr val="7F7F7F"/>
                </a:solidFill>
                <a:latin typeface="Titillium" pitchFamily="50" charset="0"/>
                <a:ea typeface="ＭＳ Ｐゴシック" panose="020B0600070205080204" pitchFamily="34" charset="-128"/>
              </a:defRPr>
            </a:lvl1pPr>
            <a:lvl2pPr marL="742913" indent="-285737">
              <a:defRPr>
                <a:solidFill>
                  <a:schemeClr val="tx1"/>
                </a:solidFill>
                <a:latin typeface="Arial" panose="020B0604020202020204" pitchFamily="34" charset="0"/>
                <a:ea typeface="ＭＳ Ｐゴシック" panose="020B0600070205080204" pitchFamily="34" charset="-128"/>
              </a:defRPr>
            </a:lvl2pPr>
            <a:lvl3pPr marL="1142942" indent="-228589">
              <a:defRPr>
                <a:solidFill>
                  <a:schemeClr val="tx1"/>
                </a:solidFill>
                <a:latin typeface="Arial" panose="020B0604020202020204" pitchFamily="34" charset="0"/>
                <a:ea typeface="ＭＳ Ｐゴシック" panose="020B0600070205080204" pitchFamily="34" charset="-128"/>
              </a:defRPr>
            </a:lvl3pPr>
            <a:lvl4pPr marL="1600120" indent="-228589">
              <a:defRPr>
                <a:solidFill>
                  <a:schemeClr val="tx1"/>
                </a:solidFill>
                <a:latin typeface="Arial" panose="020B0604020202020204" pitchFamily="34" charset="0"/>
                <a:ea typeface="ＭＳ Ｐゴシック" panose="020B0600070205080204" pitchFamily="34" charset="-128"/>
              </a:defRPr>
            </a:lvl4pPr>
            <a:lvl5pPr marL="2057298" indent="-228589">
              <a:defRPr>
                <a:solidFill>
                  <a:schemeClr val="tx1"/>
                </a:solidFill>
                <a:latin typeface="Arial" panose="020B0604020202020204" pitchFamily="34" charset="0"/>
                <a:ea typeface="ＭＳ Ｐゴシック" panose="020B0600070205080204" pitchFamily="34" charset="-128"/>
              </a:defRPr>
            </a:lvl5pPr>
            <a:lvl6pPr marL="2514474" indent="-228589" defTabSz="4571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652" indent="-228589" defTabSz="4571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829" indent="-228589" defTabSz="4571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006" indent="-228589" defTabSz="4571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it-IT"/>
              <a:t>Sixth LSP Coordinators’ Technical Meeting,</a:t>
            </a:r>
            <a:r>
              <a:rPr lang="it-IT" altLang="it-IT"/>
              <a:t> 24th April 2023</a:t>
            </a:r>
          </a:p>
          <a:p>
            <a:pPr>
              <a:defRPr/>
            </a:pPr>
            <a:endParaRPr lang="it-IT" altLang="it-IT">
              <a:latin typeface="+mn-lt"/>
            </a:endParaRPr>
          </a:p>
        </p:txBody>
      </p:sp>
    </p:spTree>
  </p:cSld>
  <p:clrMap bg1="lt1" tx1="dk1" bg2="lt2" tx2="dk2" accent1="accent1" accent2="accent2" accent3="accent3" accent4="accent4" accent5="accent5" accent6="accent6" hlink="hlink" folHlink="folHlink"/>
  <p:sldLayoutIdLst>
    <p:sldLayoutId id="2147484395" r:id="rId1"/>
    <p:sldLayoutId id="2147484394" r:id="rId2"/>
    <p:sldLayoutId id="2147484396" r:id="rId3"/>
  </p:sldLayoutIdLst>
  <p:hf sldNum="0" hdr="0" dt="0"/>
  <p:txStyles>
    <p:titleStyle>
      <a:lvl1pPr algn="ctr" defTabSz="455613" rtl="0" eaLnBrk="0" fontAlgn="base" hangingPunct="0">
        <a:spcBef>
          <a:spcPct val="0"/>
        </a:spcBef>
        <a:spcAft>
          <a:spcPct val="0"/>
        </a:spcAft>
        <a:defRPr sz="6000" b="1" kern="1200">
          <a:solidFill>
            <a:srgbClr val="0070C0"/>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6000" b="1">
          <a:solidFill>
            <a:srgbClr val="0070C0"/>
          </a:solidFill>
          <a:latin typeface="Calibri" charset="0"/>
          <a:ea typeface="ＭＳ Ｐゴシック" charset="-128"/>
          <a:cs typeface="ＭＳ Ｐゴシック" charset="-128"/>
        </a:defRPr>
      </a:lvl2pPr>
      <a:lvl3pPr algn="ctr" defTabSz="455613" rtl="0" eaLnBrk="0" fontAlgn="base" hangingPunct="0">
        <a:spcBef>
          <a:spcPct val="0"/>
        </a:spcBef>
        <a:spcAft>
          <a:spcPct val="0"/>
        </a:spcAft>
        <a:defRPr sz="6000" b="1">
          <a:solidFill>
            <a:srgbClr val="0070C0"/>
          </a:solidFill>
          <a:latin typeface="Calibri" charset="0"/>
          <a:ea typeface="ＭＳ Ｐゴシック" charset="-128"/>
          <a:cs typeface="ＭＳ Ｐゴシック" charset="-128"/>
        </a:defRPr>
      </a:lvl3pPr>
      <a:lvl4pPr algn="ctr" defTabSz="455613" rtl="0" eaLnBrk="0" fontAlgn="base" hangingPunct="0">
        <a:spcBef>
          <a:spcPct val="0"/>
        </a:spcBef>
        <a:spcAft>
          <a:spcPct val="0"/>
        </a:spcAft>
        <a:defRPr sz="6000" b="1">
          <a:solidFill>
            <a:srgbClr val="0070C0"/>
          </a:solidFill>
          <a:latin typeface="Calibri" charset="0"/>
          <a:ea typeface="ＭＳ Ｐゴシック" charset="-128"/>
          <a:cs typeface="ＭＳ Ｐゴシック" charset="-128"/>
        </a:defRPr>
      </a:lvl4pPr>
      <a:lvl5pPr algn="ctr" defTabSz="455613" rtl="0" eaLnBrk="0" fontAlgn="base" hangingPunct="0">
        <a:spcBef>
          <a:spcPct val="0"/>
        </a:spcBef>
        <a:spcAft>
          <a:spcPct val="0"/>
        </a:spcAft>
        <a:defRPr sz="6000" b="1">
          <a:solidFill>
            <a:srgbClr val="0070C0"/>
          </a:solidFill>
          <a:latin typeface="Calibri" charset="0"/>
          <a:ea typeface="ＭＳ Ｐゴシック" charset="-128"/>
          <a:cs typeface="ＭＳ Ｐゴシック" charset="-128"/>
        </a:defRPr>
      </a:lvl5pPr>
      <a:lvl6pPr marL="457178" algn="ctr" defTabSz="457178"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54" algn="ctr" defTabSz="457178"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32" algn="ctr" defTabSz="457178"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09" algn="ctr" defTabSz="457178"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ec.europa.eu/eusurvey/runner/Pact_for_Skills_FORM" TargetMode="Externa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image" Target="../media/image56.emf"/></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o4geo.e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jpeg"/><Relationship Id="rId39" Type="http://schemas.openxmlformats.org/officeDocument/2006/relationships/image" Target="../media/image43.jpe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jpeg"/><Relationship Id="rId50" Type="http://schemas.openxmlformats.org/officeDocument/2006/relationships/image" Target="../media/image54.jpeg"/><Relationship Id="rId7" Type="http://schemas.openxmlformats.org/officeDocument/2006/relationships/image" Target="../media/image11.jpe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jpeg"/><Relationship Id="rId45" Type="http://schemas.openxmlformats.org/officeDocument/2006/relationships/image" Target="../media/image49.jpe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jpeg"/><Relationship Id="rId10" Type="http://schemas.openxmlformats.org/officeDocument/2006/relationships/image" Target="../media/image14.jpe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jpeg"/><Relationship Id="rId52" Type="http://schemas.openxmlformats.org/officeDocument/2006/relationships/image" Target="../media/image5.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jpeg"/><Relationship Id="rId8" Type="http://schemas.openxmlformats.org/officeDocument/2006/relationships/image" Target="../media/image12.png"/><Relationship Id="rId51" Type="http://schemas.openxmlformats.org/officeDocument/2006/relationships/image" Target="../media/image2.png"/><Relationship Id="rId3" Type="http://schemas.openxmlformats.org/officeDocument/2006/relationships/image" Target="../media/image7.pn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jpeg"/><Relationship Id="rId33" Type="http://schemas.openxmlformats.org/officeDocument/2006/relationships/image" Target="../media/image37.jpeg"/><Relationship Id="rId38" Type="http://schemas.openxmlformats.org/officeDocument/2006/relationships/image" Target="../media/image42.jpeg"/><Relationship Id="rId46" Type="http://schemas.openxmlformats.org/officeDocument/2006/relationships/image" Target="../media/image50.png"/><Relationship Id="rId20" Type="http://schemas.openxmlformats.org/officeDocument/2006/relationships/image" Target="../media/image24.jpeg"/><Relationship Id="rId41"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Immagine che contiene biancheria da letto&#10;&#10;Descrizione generata automaticamente">
            <a:extLst>
              <a:ext uri="{FF2B5EF4-FFF2-40B4-BE49-F238E27FC236}">
                <a16:creationId xmlns:a16="http://schemas.microsoft.com/office/drawing/2014/main" id="{85F13066-4CD7-3275-CF9F-D585C2AD7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7863"/>
            <a:ext cx="12192000"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egnaposto contenuto 4">
            <a:extLst>
              <a:ext uri="{FF2B5EF4-FFF2-40B4-BE49-F238E27FC236}">
                <a16:creationId xmlns:a16="http://schemas.microsoft.com/office/drawing/2014/main" id="{712D5C23-474C-516C-F2A7-2B98C94E62E2}"/>
              </a:ext>
            </a:extLst>
          </p:cNvPr>
          <p:cNvSpPr>
            <a:spLocks noGrp="1"/>
          </p:cNvSpPr>
          <p:nvPr>
            <p:ph idx="11"/>
          </p:nvPr>
        </p:nvSpPr>
        <p:spPr bwMode="auto">
          <a:xfrm>
            <a:off x="1346200" y="2352675"/>
            <a:ext cx="10334625" cy="180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en-US" sz="4000">
                <a:solidFill>
                  <a:srgbClr val="002060"/>
                </a:solidFill>
                <a:latin typeface="Titillium" pitchFamily="50" charset="0"/>
                <a:ea typeface="ＭＳ Ｐゴシック" panose="020B0600070205080204" pitchFamily="34" charset="-128"/>
              </a:rPr>
              <a:t> </a:t>
            </a:r>
            <a:r>
              <a:rPr lang="en-US" altLang="it-IT" sz="5000">
                <a:solidFill>
                  <a:srgbClr val="002060"/>
                </a:solidFill>
                <a:latin typeface="Titillium" pitchFamily="50" charset="0"/>
                <a:ea typeface="ＭＳ Ｐゴシック" panose="020B0600070205080204" pitchFamily="34" charset="-128"/>
              </a:rPr>
              <a:t>SPACE4GEO LSP</a:t>
            </a:r>
          </a:p>
          <a:p>
            <a:endParaRPr lang="en-US" altLang="it-IT" sz="2400">
              <a:solidFill>
                <a:srgbClr val="002060"/>
              </a:solidFill>
              <a:latin typeface="Titillium" pitchFamily="50" charset="0"/>
              <a:ea typeface="ＭＳ Ｐゴシック" panose="020B0600070205080204" pitchFamily="34" charset="-128"/>
            </a:endParaRPr>
          </a:p>
          <a:p>
            <a:r>
              <a:rPr lang="en-US" altLang="it-IT" sz="3400">
                <a:solidFill>
                  <a:srgbClr val="002060"/>
                </a:solidFill>
                <a:ea typeface="ＭＳ Ｐゴシック" panose="020B0600070205080204" pitchFamily="34" charset="-128"/>
                <a:cs typeface="Calibri" panose="020F0502020204030204" pitchFamily="34" charset="0"/>
              </a:rPr>
              <a:t>on Space Data, Services and Applications</a:t>
            </a:r>
            <a:endParaRPr lang="it-IT" altLang="en-US" sz="3400">
              <a:solidFill>
                <a:srgbClr val="002060"/>
              </a:solidFill>
              <a:latin typeface="Titillium" pitchFamily="50" charset="0"/>
              <a:ea typeface="ＭＳ Ｐゴシック" panose="020B0600070205080204" pitchFamily="34" charset="-128"/>
            </a:endParaRPr>
          </a:p>
        </p:txBody>
      </p:sp>
      <p:sp>
        <p:nvSpPr>
          <p:cNvPr id="6" name="Titolo 3">
            <a:extLst>
              <a:ext uri="{FF2B5EF4-FFF2-40B4-BE49-F238E27FC236}">
                <a16:creationId xmlns:a16="http://schemas.microsoft.com/office/drawing/2014/main" id="{D07F04F4-0692-2061-DDA7-9862223D393F}"/>
              </a:ext>
            </a:extLst>
          </p:cNvPr>
          <p:cNvSpPr txBox="1">
            <a:spLocks/>
          </p:cNvSpPr>
          <p:nvPr/>
        </p:nvSpPr>
        <p:spPr>
          <a:xfrm>
            <a:off x="1524000" y="3236913"/>
            <a:ext cx="9144000" cy="1804987"/>
          </a:xfrm>
          <a:prstGeom prst="rect">
            <a:avLst/>
          </a:prstGeom>
        </p:spPr>
        <p:txBody>
          <a:bodyPr/>
          <a:lstStyle>
            <a:lvl1pPr algn="ctr" defTabSz="457200" rtl="0" eaLnBrk="0" fontAlgn="base" hangingPunct="0">
              <a:spcBef>
                <a:spcPct val="0"/>
              </a:spcBef>
              <a:spcAft>
                <a:spcPct val="0"/>
              </a:spcAft>
              <a:defRPr sz="6000" b="1" kern="1200">
                <a:solidFill>
                  <a:srgbClr val="0070C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US" sz="2000" dirty="0">
              <a:solidFill>
                <a:schemeClr val="accent6">
                  <a:lumMod val="60000"/>
                  <a:lumOff val="40000"/>
                </a:schemeClr>
              </a:solidFill>
              <a:latin typeface="Titillium" panose="00000500000000000000" pitchFamily="50" charset="0"/>
            </a:endParaRPr>
          </a:p>
        </p:txBody>
      </p:sp>
      <p:sp>
        <p:nvSpPr>
          <p:cNvPr id="6149" name="CasellaDiTesto 3">
            <a:extLst>
              <a:ext uri="{FF2B5EF4-FFF2-40B4-BE49-F238E27FC236}">
                <a16:creationId xmlns:a16="http://schemas.microsoft.com/office/drawing/2014/main" id="{698974AE-99E7-6408-E747-CBEBC42CD1C9}"/>
              </a:ext>
            </a:extLst>
          </p:cNvPr>
          <p:cNvSpPr txBox="1">
            <a:spLocks noChangeArrowheads="1"/>
          </p:cNvSpPr>
          <p:nvPr/>
        </p:nvSpPr>
        <p:spPr bwMode="auto">
          <a:xfrm>
            <a:off x="10020300" y="6488113"/>
            <a:ext cx="4826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a:latin typeface="Titillium" pitchFamily="50" charset="0"/>
              </a:rPr>
              <a:t>  </a:t>
            </a:r>
            <a:r>
              <a:rPr lang="en-US" altLang="it-IT">
                <a:latin typeface="Titillium" pitchFamily="50" charset="0"/>
              </a:rPr>
              <a:t>   </a:t>
            </a:r>
            <a:endParaRPr lang="it-IT" altLang="it-IT">
              <a:latin typeface="Titillium" pitchFamily="50" charset="0"/>
            </a:endParaRPr>
          </a:p>
        </p:txBody>
      </p:sp>
      <p:sp>
        <p:nvSpPr>
          <p:cNvPr id="10245" name="Segnaposto piè di pagina 2">
            <a:extLst>
              <a:ext uri="{FF2B5EF4-FFF2-40B4-BE49-F238E27FC236}">
                <a16:creationId xmlns:a16="http://schemas.microsoft.com/office/drawing/2014/main" id="{F2ED0CA7-1530-EB16-F8F3-A2252E7F8A98}"/>
              </a:ext>
            </a:extLst>
          </p:cNvPr>
          <p:cNvSpPr>
            <a:spLocks noGrp="1"/>
          </p:cNvSpPr>
          <p:nvPr>
            <p:ph type="ftr" sz="quarter" idx="12"/>
          </p:nvPr>
        </p:nvSpPr>
        <p:spPr>
          <a:xfrm>
            <a:off x="1743075" y="6529388"/>
            <a:ext cx="8705850" cy="404812"/>
          </a:xfr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1363" indent="-284163">
              <a:defRPr>
                <a:solidFill>
                  <a:schemeClr val="tx1"/>
                </a:solidFill>
                <a:latin typeface="Arial" panose="020B0604020202020204" pitchFamily="34" charset="0"/>
                <a:ea typeface="ＭＳ Ｐゴシック" panose="020B0600070205080204" pitchFamily="34" charset="-128"/>
              </a:defRPr>
            </a:lvl2pPr>
            <a:lvl3pPr marL="1141413" indent="-227013">
              <a:defRPr>
                <a:solidFill>
                  <a:schemeClr val="tx1"/>
                </a:solidFill>
                <a:latin typeface="Arial" panose="020B0604020202020204" pitchFamily="34" charset="0"/>
                <a:ea typeface="ＭＳ Ｐゴシック" panose="020B0600070205080204" pitchFamily="34" charset="-128"/>
              </a:defRPr>
            </a:lvl3pPr>
            <a:lvl4pPr marL="1598613" indent="-227013">
              <a:defRPr>
                <a:solidFill>
                  <a:schemeClr val="tx1"/>
                </a:solidFill>
                <a:latin typeface="Arial" panose="020B0604020202020204" pitchFamily="34" charset="0"/>
                <a:ea typeface="ＭＳ Ｐゴシック" panose="020B0600070205080204" pitchFamily="34" charset="-128"/>
              </a:defRPr>
            </a:lvl4pPr>
            <a:lvl5pPr marL="2055813" indent="-227013">
              <a:defRPr>
                <a:solidFill>
                  <a:schemeClr val="tx1"/>
                </a:solidFill>
                <a:latin typeface="Arial" panose="020B0604020202020204" pitchFamily="34" charset="0"/>
                <a:ea typeface="ＭＳ Ｐゴシック" panose="020B0600070205080204" pitchFamily="34"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it-IT" dirty="0">
                <a:solidFill>
                  <a:schemeClr val="bg1">
                    <a:lumMod val="50000"/>
                  </a:schemeClr>
                </a:solidFill>
                <a:latin typeface="Titillium" pitchFamily="50" charset="0"/>
              </a:rPr>
              <a:t>EURISY General Assembly,</a:t>
            </a:r>
            <a:r>
              <a:rPr lang="it-IT" altLang="it-IT" dirty="0">
                <a:solidFill>
                  <a:schemeClr val="bg1">
                    <a:lumMod val="50000"/>
                  </a:schemeClr>
                </a:solidFill>
                <a:latin typeface="Titillium" pitchFamily="50" charset="0"/>
              </a:rPr>
              <a:t> 19th June 2023</a:t>
            </a:r>
          </a:p>
          <a:p>
            <a:pPr>
              <a:defRPr/>
            </a:pPr>
            <a:endParaRPr lang="en-US" altLang="it-IT" dirty="0">
              <a:solidFill>
                <a:srgbClr val="7F7F7F"/>
              </a:solidFill>
              <a:latin typeface="Titillium"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1">
            <a:extLst>
              <a:ext uri="{FF2B5EF4-FFF2-40B4-BE49-F238E27FC236}">
                <a16:creationId xmlns:a16="http://schemas.microsoft.com/office/drawing/2014/main" id="{3EE7E13F-EBE2-63F4-30C9-524AA4723E09}"/>
              </a:ext>
            </a:extLst>
          </p:cNvPr>
          <p:cNvSpPr>
            <a:spLocks noGrp="1" noChangeArrowheads="1"/>
          </p:cNvSpPr>
          <p:nvPr>
            <p:ph idx="1"/>
          </p:nvPr>
        </p:nvSpPr>
        <p:spPr bwMode="auto">
          <a:xfrm>
            <a:off x="609600" y="920750"/>
            <a:ext cx="10972800" cy="537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it-IT" altLang="en-US">
                <a:solidFill>
                  <a:srgbClr val="0070C0"/>
                </a:solidFill>
                <a:ea typeface="ＭＳ Ｐゴシック" panose="020B0600070205080204" pitchFamily="34" charset="-128"/>
              </a:rPr>
              <a:t>Connect to </a:t>
            </a:r>
            <a:r>
              <a:rPr lang="it-IT" altLang="en-US">
                <a:solidFill>
                  <a:srgbClr val="0070C0"/>
                </a:solidFill>
                <a:ea typeface="ＭＳ Ｐゴシック" panose="020B0600070205080204" pitchFamily="34" charset="-128"/>
                <a:hlinkClick r:id="rId2"/>
              </a:rPr>
              <a:t>Pact for Skills Application Form</a:t>
            </a:r>
            <a:endParaRPr lang="it-IT" altLang="en-US">
              <a:solidFill>
                <a:srgbClr val="0070C0"/>
              </a:solidFill>
              <a:ea typeface="ＭＳ Ｐゴシック" panose="020B0600070205080204" pitchFamily="34" charset="-128"/>
            </a:endParaRPr>
          </a:p>
          <a:p>
            <a:pPr marL="0" indent="0">
              <a:buFont typeface="Arial" panose="020B0604020202020204" pitchFamily="34" charset="0"/>
              <a:buNone/>
            </a:pPr>
            <a:r>
              <a:rPr lang="en-GB" altLang="en-US">
                <a:solidFill>
                  <a:srgbClr val="0070C0"/>
                </a:solidFill>
                <a:ea typeface="ＭＳ Ｐゴシック" panose="020B0600070205080204" pitchFamily="34" charset="-128"/>
              </a:rPr>
              <a:t>Answer question1</a:t>
            </a:r>
          </a:p>
          <a:p>
            <a:pPr marL="0" indent="0">
              <a:buFont typeface="Arial" panose="020B0604020202020204" pitchFamily="34" charset="0"/>
              <a:buNone/>
            </a:pPr>
            <a:endParaRPr lang="en-GB" altLang="en-US">
              <a:solidFill>
                <a:srgbClr val="0070C0"/>
              </a:solidFill>
              <a:ea typeface="ＭＳ Ｐゴシック" panose="020B0600070205080204" pitchFamily="34" charset="-128"/>
            </a:endParaRPr>
          </a:p>
          <a:p>
            <a:pPr marL="0" indent="0">
              <a:buFont typeface="Arial" panose="020B0604020202020204" pitchFamily="34" charset="0"/>
              <a:buNone/>
            </a:pPr>
            <a:r>
              <a:rPr lang="en-GB" altLang="en-US">
                <a:solidFill>
                  <a:srgbClr val="0070C0"/>
                </a:solidFill>
                <a:ea typeface="ＭＳ Ｐゴシック" panose="020B0600070205080204" pitchFamily="34" charset="-128"/>
              </a:rPr>
              <a:t>Answer question 2</a:t>
            </a:r>
          </a:p>
          <a:p>
            <a:pPr marL="0" indent="0">
              <a:buFont typeface="Arial" panose="020B0604020202020204" pitchFamily="34" charset="0"/>
              <a:buNone/>
            </a:pPr>
            <a:endParaRPr lang="en-GB" altLang="en-US">
              <a:solidFill>
                <a:srgbClr val="0070C0"/>
              </a:solidFill>
              <a:ea typeface="ＭＳ Ｐゴシック" panose="020B0600070205080204" pitchFamily="34" charset="-128"/>
            </a:endParaRPr>
          </a:p>
          <a:p>
            <a:pPr marL="0" indent="0">
              <a:buFont typeface="Arial" panose="020B0604020202020204" pitchFamily="34" charset="0"/>
              <a:buNone/>
            </a:pPr>
            <a:r>
              <a:rPr lang="en-GB" altLang="en-US">
                <a:solidFill>
                  <a:srgbClr val="0070C0"/>
                </a:solidFill>
                <a:ea typeface="ＭＳ Ｐゴシック" panose="020B0600070205080204" pitchFamily="34" charset="-128"/>
              </a:rPr>
              <a:t>								</a:t>
            </a:r>
          </a:p>
          <a:p>
            <a:pPr marL="0" indent="0">
              <a:buFont typeface="Arial" panose="020B0604020202020204" pitchFamily="34" charset="0"/>
              <a:buNone/>
            </a:pPr>
            <a:r>
              <a:rPr lang="en-GB" altLang="en-US">
                <a:solidFill>
                  <a:srgbClr val="0070C0"/>
                </a:solidFill>
                <a:ea typeface="ＭＳ Ｐゴシック" panose="020B0600070205080204" pitchFamily="34" charset="-128"/>
              </a:rPr>
              <a:t>								Step 5, indicate partnership N. 1227 and</a:t>
            </a:r>
            <a:br>
              <a:rPr lang="en-GB" altLang="en-US">
                <a:solidFill>
                  <a:srgbClr val="0070C0"/>
                </a:solidFill>
                <a:ea typeface="ＭＳ Ｐゴシック" panose="020B0600070205080204" pitchFamily="34" charset="-128"/>
              </a:rPr>
            </a:br>
            <a:r>
              <a:rPr lang="en-GB" altLang="en-US">
                <a:solidFill>
                  <a:srgbClr val="0070C0"/>
                </a:solidFill>
                <a:ea typeface="ＭＳ Ｐゴシック" panose="020B0600070205080204" pitchFamily="34" charset="-128"/>
              </a:rPr>
              <a:t>								click on “SPACE4GEO”</a:t>
            </a:r>
          </a:p>
          <a:p>
            <a:pPr marL="0" indent="0">
              <a:buFont typeface="Arial" panose="020B0604020202020204" pitchFamily="34" charset="0"/>
              <a:buNone/>
            </a:pPr>
            <a:endParaRPr lang="en-GB" altLang="en-US">
              <a:solidFill>
                <a:srgbClr val="0070C0"/>
              </a:solidFill>
              <a:ea typeface="ＭＳ Ｐゴシック" panose="020B0600070205080204" pitchFamily="34" charset="-128"/>
            </a:endParaRPr>
          </a:p>
        </p:txBody>
      </p:sp>
      <p:sp>
        <p:nvSpPr>
          <p:cNvPr id="17411" name="Segnaposto contenuto 2">
            <a:extLst>
              <a:ext uri="{FF2B5EF4-FFF2-40B4-BE49-F238E27FC236}">
                <a16:creationId xmlns:a16="http://schemas.microsoft.com/office/drawing/2014/main" id="{65E5512D-733F-9DFA-39DB-38E088B16121}"/>
              </a:ext>
            </a:extLst>
          </p:cNvPr>
          <p:cNvSpPr>
            <a:spLocks noGrp="1" noChangeArrowheads="1"/>
          </p:cNvSpPr>
          <p:nvPr>
            <p:ph idx="10"/>
          </p:nvPr>
        </p:nvSpPr>
        <p:spPr bwMode="auto">
          <a:xfrm>
            <a:off x="669925" y="85725"/>
            <a:ext cx="2578100" cy="53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en-US">
                <a:ea typeface="ＭＳ Ｐゴシック" panose="020B0600070205080204" pitchFamily="34" charset="-128"/>
              </a:rPr>
              <a:t>How to join</a:t>
            </a:r>
            <a:endParaRPr lang="en-GB" altLang="en-US">
              <a:ea typeface="ＭＳ Ｐゴシック" panose="020B0600070205080204" pitchFamily="34" charset="-128"/>
            </a:endParaRPr>
          </a:p>
        </p:txBody>
      </p:sp>
      <p:pic>
        <p:nvPicPr>
          <p:cNvPr id="17412" name="Immagine 4">
            <a:extLst>
              <a:ext uri="{FF2B5EF4-FFF2-40B4-BE49-F238E27FC236}">
                <a16:creationId xmlns:a16="http://schemas.microsoft.com/office/drawing/2014/main" id="{5CDDCFE6-2649-BF07-DC39-67027A83A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5925" y="7938"/>
            <a:ext cx="1006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magine 7">
            <a:extLst>
              <a:ext uri="{FF2B5EF4-FFF2-40B4-BE49-F238E27FC236}">
                <a16:creationId xmlns:a16="http://schemas.microsoft.com/office/drawing/2014/main" id="{798EB8E9-174C-732F-3EAD-F0A7BCE00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1504950"/>
            <a:ext cx="735171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magine 9">
            <a:extLst>
              <a:ext uri="{FF2B5EF4-FFF2-40B4-BE49-F238E27FC236}">
                <a16:creationId xmlns:a16="http://schemas.microsoft.com/office/drawing/2014/main" id="{7F8DA27A-58D6-8D67-9A39-A46183F3A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075" y="2941638"/>
            <a:ext cx="41036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magine 10">
            <a:extLst>
              <a:ext uri="{FF2B5EF4-FFF2-40B4-BE49-F238E27FC236}">
                <a16:creationId xmlns:a16="http://schemas.microsoft.com/office/drawing/2014/main" id="{0A371A7C-3AA5-BDE2-9DB0-C4FF713BA0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035" r="13914" b="13049"/>
          <a:stretch>
            <a:fillRect/>
          </a:stretch>
        </p:blipFill>
        <p:spPr bwMode="auto">
          <a:xfrm>
            <a:off x="784225" y="3544888"/>
            <a:ext cx="33464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e 11">
            <a:extLst>
              <a:ext uri="{FF2B5EF4-FFF2-40B4-BE49-F238E27FC236}">
                <a16:creationId xmlns:a16="http://schemas.microsoft.com/office/drawing/2014/main" id="{E8BF2F6D-865F-A96C-7680-D7D19E21B443}"/>
              </a:ext>
            </a:extLst>
          </p:cNvPr>
          <p:cNvSpPr/>
          <p:nvPr/>
        </p:nvSpPr>
        <p:spPr>
          <a:xfrm>
            <a:off x="938213" y="3949700"/>
            <a:ext cx="931862" cy="165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14" name="Connettore 2 13">
            <a:extLst>
              <a:ext uri="{FF2B5EF4-FFF2-40B4-BE49-F238E27FC236}">
                <a16:creationId xmlns:a16="http://schemas.microsoft.com/office/drawing/2014/main" id="{35738592-3B57-0F96-B947-5C4B74B68ACC}"/>
              </a:ext>
            </a:extLst>
          </p:cNvPr>
          <p:cNvCxnSpPr/>
          <p:nvPr/>
        </p:nvCxnSpPr>
        <p:spPr>
          <a:xfrm flipH="1">
            <a:off x="3248025" y="5811838"/>
            <a:ext cx="661988" cy="2524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418" name="CasellaDiTesto 1">
            <a:extLst>
              <a:ext uri="{FF2B5EF4-FFF2-40B4-BE49-F238E27FC236}">
                <a16:creationId xmlns:a16="http://schemas.microsoft.com/office/drawing/2014/main" id="{E345F42B-933F-B54A-7782-7EAF61BB109A}"/>
              </a:ext>
            </a:extLst>
          </p:cNvPr>
          <p:cNvSpPr txBox="1">
            <a:spLocks noChangeArrowheads="1"/>
          </p:cNvSpPr>
          <p:nvPr/>
        </p:nvSpPr>
        <p:spPr bwMode="auto">
          <a:xfrm>
            <a:off x="5591175" y="5754688"/>
            <a:ext cx="6307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solidFill>
                  <a:srgbClr val="0070C0"/>
                </a:solidFill>
              </a:rPr>
              <a:t>For any questions, please contact the Support Services at PactforSkillsMembers@ecorys.com</a:t>
            </a:r>
          </a:p>
        </p:txBody>
      </p:sp>
      <p:pic>
        <p:nvPicPr>
          <p:cNvPr id="17419" name="Immagine 1">
            <a:extLst>
              <a:ext uri="{FF2B5EF4-FFF2-40B4-BE49-F238E27FC236}">
                <a16:creationId xmlns:a16="http://schemas.microsoft.com/office/drawing/2014/main" id="{4D43D62D-609F-8677-2BC5-2A7032F643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4938" y="6519863"/>
            <a:ext cx="87042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a:extLst>
              <a:ext uri="{FF2B5EF4-FFF2-40B4-BE49-F238E27FC236}">
                <a16:creationId xmlns:a16="http://schemas.microsoft.com/office/drawing/2014/main" id="{950F546B-B0BF-9547-B600-771CDC78430D}"/>
              </a:ext>
            </a:extLst>
          </p:cNvPr>
          <p:cNvSpPr>
            <a:spLocks noGrp="1"/>
          </p:cNvSpPr>
          <p:nvPr>
            <p:ph idx="10"/>
          </p:nvPr>
        </p:nvSpPr>
        <p:spPr bwMode="auto">
          <a:xfrm>
            <a:off x="901700" y="85725"/>
            <a:ext cx="10645775" cy="66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a:latin typeface="Titillium" pitchFamily="50" charset="0"/>
                <a:ea typeface="ＭＳ Ｐゴシック" panose="020B0600070205080204" pitchFamily="34" charset="-128"/>
              </a:rPr>
              <a:t>More info (re-branding in progress) </a:t>
            </a:r>
          </a:p>
        </p:txBody>
      </p:sp>
      <p:pic>
        <p:nvPicPr>
          <p:cNvPr id="18435" name="Immagine 3">
            <a:extLst>
              <a:ext uri="{FF2B5EF4-FFF2-40B4-BE49-F238E27FC236}">
                <a16:creationId xmlns:a16="http://schemas.microsoft.com/office/drawing/2014/main" id="{A44145DD-1BC6-7B60-656A-24A85D767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72" t="11002" r="9927" b="1967"/>
          <a:stretch>
            <a:fillRect/>
          </a:stretch>
        </p:blipFill>
        <p:spPr bwMode="auto">
          <a:xfrm>
            <a:off x="1625600" y="754063"/>
            <a:ext cx="8618538"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Immagine 3">
            <a:extLst>
              <a:ext uri="{FF2B5EF4-FFF2-40B4-BE49-F238E27FC236}">
                <a16:creationId xmlns:a16="http://schemas.microsoft.com/office/drawing/2014/main" id="{FF71A4AA-E890-AFDF-444C-2C22ADE1F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5953125"/>
            <a:ext cx="72485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magine 1">
            <a:extLst>
              <a:ext uri="{FF2B5EF4-FFF2-40B4-BE49-F238E27FC236}">
                <a16:creationId xmlns:a16="http://schemas.microsoft.com/office/drawing/2014/main" id="{FDDB90C1-778B-3C49-CE52-E29ECD78B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7063" y="85725"/>
            <a:ext cx="1006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3">
            <a:extLst>
              <a:ext uri="{FF2B5EF4-FFF2-40B4-BE49-F238E27FC236}">
                <a16:creationId xmlns:a16="http://schemas.microsoft.com/office/drawing/2014/main" id="{E99AA878-3239-F2DF-ADCA-12430D0E8D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3200" y="6483350"/>
            <a:ext cx="87058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contenuto 1">
            <a:extLst>
              <a:ext uri="{FF2B5EF4-FFF2-40B4-BE49-F238E27FC236}">
                <a16:creationId xmlns:a16="http://schemas.microsoft.com/office/drawing/2014/main" id="{1197F9E0-4DB5-E6DA-4815-FC4A88990209}"/>
              </a:ext>
            </a:extLst>
          </p:cNvPr>
          <p:cNvSpPr>
            <a:spLocks noGrp="1" noChangeArrowheads="1"/>
          </p:cNvSpPr>
          <p:nvPr>
            <p:ph idx="1"/>
          </p:nvPr>
        </p:nvSpPr>
        <p:spPr bwMode="auto">
          <a:xfrm>
            <a:off x="461963" y="813934"/>
            <a:ext cx="11626850" cy="5694362"/>
          </a:xfrm>
        </p:spPr>
        <p:txBody>
          <a:bodyPr vert="horz" wrap="square" lIns="91440" tIns="45720" rIns="91440" bIns="45720" numCol="1" anchor="t" anchorCtr="0" compatLnSpc="1">
            <a:prstTxWarp prst="textNoShape">
              <a:avLst/>
            </a:prstTxWarp>
          </a:bodyPr>
          <a:lstStyle/>
          <a:p>
            <a:pPr marL="0" indent="0" defTabSz="457200">
              <a:spcBef>
                <a:spcPct val="0"/>
              </a:spcBef>
              <a:buFont typeface="Arial" panose="020B0604020202020204" pitchFamily="34" charset="0"/>
              <a:buNone/>
              <a:defRPr/>
            </a:pPr>
            <a:r>
              <a:rPr lang="it-IT" altLang="it-IT" sz="2400" dirty="0" err="1">
                <a:solidFill>
                  <a:srgbClr val="0070C0"/>
                </a:solidFill>
                <a:latin typeface="Arial" panose="020B0604020202020204" pitchFamily="34" charset="0"/>
                <a:ea typeface="ＭＳ Ｐゴシック" panose="020B0600070205080204" pitchFamily="34" charset="-128"/>
                <a:cs typeface="+mn-cs"/>
              </a:rPr>
              <a:t>Leveraging</a:t>
            </a:r>
            <a:r>
              <a:rPr lang="it-IT" altLang="it-IT" sz="2400" dirty="0">
                <a:solidFill>
                  <a:srgbClr val="0070C0"/>
                </a:solidFill>
                <a:latin typeface="Arial" panose="020B0604020202020204" pitchFamily="34" charset="0"/>
                <a:ea typeface="ＭＳ Ｐゴシック" panose="020B0600070205080204" pitchFamily="34" charset="-128"/>
                <a:cs typeface="+mn-cs"/>
              </a:rPr>
              <a:t> on the </a:t>
            </a:r>
            <a:r>
              <a:rPr lang="it-IT" altLang="it-IT" sz="2400" dirty="0" err="1">
                <a:solidFill>
                  <a:srgbClr val="0070C0"/>
                </a:solidFill>
                <a:latin typeface="Arial" panose="020B0604020202020204" pitchFamily="34" charset="0"/>
                <a:ea typeface="ＭＳ Ｐゴシック" panose="020B0600070205080204" pitchFamily="34" charset="-128"/>
                <a:cs typeface="+mn-cs"/>
              </a:rPr>
              <a:t>results</a:t>
            </a:r>
            <a:r>
              <a:rPr lang="it-IT" altLang="it-IT" sz="2400" dirty="0">
                <a:solidFill>
                  <a:srgbClr val="0070C0"/>
                </a:solidFill>
                <a:latin typeface="Arial" panose="020B0604020202020204" pitchFamily="34" charset="0"/>
                <a:ea typeface="ＭＳ Ｐゴシック" panose="020B0600070205080204" pitchFamily="34" charset="-128"/>
                <a:cs typeface="+mn-cs"/>
              </a:rPr>
              <a:t> of the EO4GEO Blueprint project on Space Geoinformation (first </a:t>
            </a:r>
            <a:r>
              <a:rPr lang="it-IT" altLang="it-IT" sz="2400" dirty="0" err="1">
                <a:solidFill>
                  <a:srgbClr val="0070C0"/>
                </a:solidFill>
                <a:latin typeface="Arial" panose="020B0604020202020204" pitchFamily="34" charset="0"/>
                <a:ea typeface="ＭＳ Ｐゴシック" panose="020B0600070205080204" pitchFamily="34" charset="-128"/>
                <a:cs typeface="+mn-cs"/>
              </a:rPr>
              <a:t>wave</a:t>
            </a:r>
            <a:r>
              <a:rPr lang="it-IT" altLang="it-IT" sz="2400" dirty="0">
                <a:solidFill>
                  <a:srgbClr val="0070C0"/>
                </a:solidFill>
                <a:latin typeface="Arial" panose="020B0604020202020204" pitchFamily="34" charset="0"/>
                <a:ea typeface="ＭＳ Ｐゴシック" panose="020B0600070205080204" pitchFamily="34" charset="-128"/>
                <a:cs typeface="+mn-cs"/>
              </a:rPr>
              <a:t> project) the EO4GEO Alliance </a:t>
            </a:r>
            <a:r>
              <a:rPr lang="it-IT" altLang="it-IT" sz="2400" dirty="0" err="1">
                <a:solidFill>
                  <a:srgbClr val="0070C0"/>
                </a:solidFill>
                <a:latin typeface="Arial" panose="020B0604020202020204" pitchFamily="34" charset="0"/>
                <a:ea typeface="ＭＳ Ｐゴシック" panose="020B0600070205080204" pitchFamily="34" charset="-128"/>
                <a:cs typeface="+mn-cs"/>
              </a:rPr>
              <a:t>was</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established</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a:solidFill>
                  <a:srgbClr val="0070C0"/>
                </a:solidFill>
                <a:latin typeface="Arial" panose="020B0604020202020204" pitchFamily="34" charset="0"/>
                <a:ea typeface="ＭＳ Ｐゴシック" panose="020B0600070205080204" pitchFamily="34" charset="-128"/>
                <a:cs typeface="+mn-cs"/>
                <a:hlinkClick r:id="rId2"/>
              </a:rPr>
              <a:t>www.eo4geo.eu</a:t>
            </a:r>
            <a:r>
              <a:rPr lang="it-IT" altLang="it-IT" sz="2400" dirty="0">
                <a:solidFill>
                  <a:srgbClr val="0070C0"/>
                </a:solidFill>
                <a:latin typeface="Arial" panose="020B0604020202020204" pitchFamily="34" charset="0"/>
                <a:ea typeface="ＭＳ Ｐゴシック" panose="020B0600070205080204" pitchFamily="34" charset="-128"/>
                <a:cs typeface="+mn-cs"/>
              </a:rPr>
              <a:t>), with </a:t>
            </a:r>
            <a:r>
              <a:rPr lang="it-IT" altLang="it-IT" sz="2400" dirty="0" err="1">
                <a:solidFill>
                  <a:srgbClr val="0070C0"/>
                </a:solidFill>
                <a:latin typeface="Arial" panose="020B0604020202020204" pitchFamily="34" charset="0"/>
                <a:ea typeface="ＭＳ Ｐゴシック" panose="020B0600070205080204" pitchFamily="34" charset="-128"/>
                <a:cs typeface="+mn-cs"/>
              </a:rPr>
              <a:t>its</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own</a:t>
            </a:r>
            <a:r>
              <a:rPr lang="it-IT" altLang="it-IT" sz="2400" dirty="0">
                <a:solidFill>
                  <a:srgbClr val="0070C0"/>
                </a:solidFill>
                <a:latin typeface="Arial" panose="020B0604020202020204" pitchFamily="34" charset="0"/>
                <a:ea typeface="ＭＳ Ｐゴシック" panose="020B0600070205080204" pitchFamily="34" charset="-128"/>
                <a:cs typeface="+mn-cs"/>
              </a:rPr>
              <a:t> governance </a:t>
            </a:r>
            <a:r>
              <a:rPr lang="it-IT" altLang="it-IT" sz="2400" dirty="0" err="1">
                <a:solidFill>
                  <a:srgbClr val="0070C0"/>
                </a:solidFill>
                <a:latin typeface="Arial" panose="020B0604020202020204" pitchFamily="34" charset="0"/>
                <a:ea typeface="ＭＳ Ｐゴシック" panose="020B0600070205080204" pitchFamily="34" charset="-128"/>
                <a:cs typeface="+mn-cs"/>
              </a:rPr>
              <a:t>based</a:t>
            </a:r>
            <a:r>
              <a:rPr lang="it-IT" altLang="it-IT" sz="2400" dirty="0">
                <a:solidFill>
                  <a:srgbClr val="0070C0"/>
                </a:solidFill>
                <a:latin typeface="Arial" panose="020B0604020202020204" pitchFamily="34" charset="0"/>
                <a:ea typeface="ＭＳ Ｐゴシック" panose="020B0600070205080204" pitchFamily="34" charset="-128"/>
                <a:cs typeface="+mn-cs"/>
              </a:rPr>
              <a:t> on a Network Agreement.</a:t>
            </a:r>
          </a:p>
          <a:p>
            <a:pPr marL="0" indent="0" defTabSz="457200">
              <a:spcBef>
                <a:spcPct val="0"/>
              </a:spcBef>
              <a:buFont typeface="Arial" panose="020B0604020202020204" pitchFamily="34" charset="0"/>
              <a:buNone/>
              <a:defRPr/>
            </a:pPr>
            <a:endParaRPr lang="it-IT" altLang="it-IT" sz="2400" dirty="0">
              <a:solidFill>
                <a:srgbClr val="0070C0"/>
              </a:solidFill>
              <a:latin typeface="Arial" panose="020B0604020202020204" pitchFamily="34" charset="0"/>
              <a:ea typeface="ＭＳ Ｐゴシック" panose="020B0600070205080204" pitchFamily="34" charset="-128"/>
              <a:cs typeface="+mn-cs"/>
            </a:endParaRPr>
          </a:p>
          <a:p>
            <a:pPr marL="0" indent="0" defTabSz="457200">
              <a:spcBef>
                <a:spcPct val="0"/>
              </a:spcBef>
              <a:spcAft>
                <a:spcPts val="600"/>
              </a:spcAft>
              <a:buFont typeface="Arial" panose="020B0604020202020204" pitchFamily="34" charset="0"/>
              <a:buNone/>
              <a:defRPr/>
            </a:pPr>
            <a:r>
              <a:rPr lang="it-IT" altLang="it-IT" sz="2400" dirty="0">
                <a:solidFill>
                  <a:srgbClr val="0070C0"/>
                </a:solidFill>
                <a:latin typeface="Arial" panose="020B0604020202020204" pitchFamily="34" charset="0"/>
                <a:ea typeface="ＭＳ Ｐゴシック" panose="020B0600070205080204" pitchFamily="34" charset="-128"/>
                <a:cs typeface="+mn-cs"/>
              </a:rPr>
              <a:t>The Alliance </a:t>
            </a:r>
            <a:r>
              <a:rPr lang="it-IT" altLang="it-IT" sz="2400" dirty="0" err="1">
                <a:solidFill>
                  <a:srgbClr val="0070C0"/>
                </a:solidFill>
                <a:latin typeface="Arial" panose="020B0604020202020204" pitchFamily="34" charset="0"/>
                <a:ea typeface="ＭＳ Ｐゴシック" panose="020B0600070205080204" pitchFamily="34" charset="-128"/>
                <a:cs typeface="+mn-cs"/>
              </a:rPr>
              <a:t>implements</a:t>
            </a:r>
            <a:r>
              <a:rPr lang="it-IT" altLang="it-IT" sz="2400" dirty="0">
                <a:solidFill>
                  <a:srgbClr val="0070C0"/>
                </a:solidFill>
                <a:latin typeface="Arial" panose="020B0604020202020204" pitchFamily="34" charset="0"/>
                <a:ea typeface="ＭＳ Ｐゴシック" panose="020B0600070205080204" pitchFamily="34" charset="-128"/>
                <a:cs typeface="+mn-cs"/>
              </a:rPr>
              <a:t> the Strategic </a:t>
            </a:r>
            <a:r>
              <a:rPr lang="it-IT" altLang="it-IT" sz="2400" dirty="0" err="1">
                <a:solidFill>
                  <a:srgbClr val="0070C0"/>
                </a:solidFill>
                <a:latin typeface="Arial" panose="020B0604020202020204" pitchFamily="34" charset="0"/>
                <a:ea typeface="ＭＳ Ｐゴシック" panose="020B0600070205080204" pitchFamily="34" charset="-128"/>
                <a:cs typeface="+mn-cs"/>
              </a:rPr>
              <a:t>Objectives</a:t>
            </a:r>
            <a:r>
              <a:rPr lang="it-IT" altLang="it-IT" sz="2400" dirty="0">
                <a:solidFill>
                  <a:srgbClr val="0070C0"/>
                </a:solidFill>
                <a:latin typeface="Arial" panose="020B0604020202020204" pitchFamily="34" charset="0"/>
                <a:ea typeface="ＭＳ Ｐゴシック" panose="020B0600070205080204" pitchFamily="34" charset="-128"/>
                <a:cs typeface="+mn-cs"/>
              </a:rPr>
              <a:t> of the </a:t>
            </a:r>
            <a:r>
              <a:rPr lang="it-IT" altLang="it-IT" sz="2400" dirty="0">
                <a:solidFill>
                  <a:srgbClr val="0070C0"/>
                </a:solidFill>
                <a:latin typeface="Arial" panose="020B0604020202020204" pitchFamily="34" charset="0"/>
                <a:cs typeface="Arial" panose="020B0604020202020204" pitchFamily="34" charset="0"/>
              </a:rPr>
              <a:t>Sector Skills Strategy</a:t>
            </a:r>
            <a:r>
              <a:rPr lang="it-IT" altLang="it-IT" sz="2400" dirty="0">
                <a:solidFill>
                  <a:srgbClr val="0070C0"/>
                </a:solidFill>
                <a:latin typeface="Arial" panose="020B0604020202020204" pitchFamily="34" charset="0"/>
                <a:ea typeface="ＭＳ Ｐゴシック" panose="020B0600070205080204" pitchFamily="34" charset="-128"/>
                <a:cs typeface="+mn-cs"/>
              </a:rPr>
              <a:t> and </a:t>
            </a:r>
            <a:r>
              <a:rPr lang="it-IT" altLang="it-IT" sz="2400" dirty="0" err="1">
                <a:solidFill>
                  <a:srgbClr val="0070C0"/>
                </a:solidFill>
                <a:latin typeface="Arial" panose="020B0604020202020204" pitchFamily="34" charset="0"/>
                <a:ea typeface="ＭＳ Ｐゴシック" panose="020B0600070205080204" pitchFamily="34" charset="-128"/>
                <a:cs typeface="+mn-cs"/>
              </a:rPr>
              <a:t>evolved</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towards</a:t>
            </a:r>
            <a:r>
              <a:rPr lang="it-IT" altLang="it-IT" sz="2400" dirty="0">
                <a:solidFill>
                  <a:srgbClr val="0070C0"/>
                </a:solidFill>
                <a:latin typeface="Arial" panose="020B0604020202020204" pitchFamily="34" charset="0"/>
                <a:ea typeface="ＭＳ Ｐゴシック" panose="020B0600070205080204" pitchFamily="34" charset="-128"/>
                <a:cs typeface="+mn-cs"/>
              </a:rPr>
              <a:t> the </a:t>
            </a:r>
            <a:r>
              <a:rPr lang="it-IT" altLang="it-IT" sz="2400" b="1" dirty="0">
                <a:solidFill>
                  <a:srgbClr val="0070C0"/>
                </a:solidFill>
                <a:latin typeface="Arial" panose="020B0604020202020204" pitchFamily="34" charset="0"/>
                <a:ea typeface="ＭＳ Ｐゴシック" panose="020B0600070205080204" pitchFamily="34" charset="-128"/>
                <a:cs typeface="+mn-cs"/>
              </a:rPr>
              <a:t>new Large Scale Partnership on Space Data, Services and Applications – SPACE4GEO, with official </a:t>
            </a:r>
            <a:r>
              <a:rPr lang="it-IT" altLang="it-IT" sz="2400" b="1" dirty="0" err="1">
                <a:solidFill>
                  <a:srgbClr val="0070C0"/>
                </a:solidFill>
                <a:latin typeface="Arial" panose="020B0604020202020204" pitchFamily="34" charset="0"/>
                <a:ea typeface="ＭＳ Ｐゴシック" panose="020B0600070205080204" pitchFamily="34" charset="-128"/>
                <a:cs typeface="+mn-cs"/>
              </a:rPr>
              <a:t>launch</a:t>
            </a:r>
            <a:r>
              <a:rPr lang="it-IT" altLang="it-IT" sz="2400" b="1" dirty="0">
                <a:solidFill>
                  <a:srgbClr val="0070C0"/>
                </a:solidFill>
                <a:latin typeface="Arial" panose="020B0604020202020204" pitchFamily="34" charset="0"/>
                <a:ea typeface="ＭＳ Ｐゴシック" panose="020B0600070205080204" pitchFamily="34" charset="-128"/>
                <a:cs typeface="+mn-cs"/>
              </a:rPr>
              <a:t> on April 25th</a:t>
            </a:r>
            <a:r>
              <a:rPr lang="it-IT" altLang="it-IT" sz="2400" dirty="0">
                <a:solidFill>
                  <a:srgbClr val="0070C0"/>
                </a:solidFill>
                <a:latin typeface="Arial" panose="020B0604020202020204" pitchFamily="34" charset="0"/>
                <a:ea typeface="ＭＳ Ｐゴシック" panose="020B0600070205080204" pitchFamily="34" charset="-128"/>
                <a:cs typeface="+mn-cs"/>
              </a:rPr>
              <a:t>.</a:t>
            </a:r>
            <a:br>
              <a:rPr lang="it-IT" altLang="it-IT" sz="2400" dirty="0">
                <a:solidFill>
                  <a:srgbClr val="0070C0"/>
                </a:solidFill>
                <a:latin typeface="Arial" panose="020B0604020202020204" pitchFamily="34" charset="0"/>
                <a:ea typeface="ＭＳ Ｐゴシック" panose="020B0600070205080204" pitchFamily="34" charset="-128"/>
                <a:cs typeface="+mn-cs"/>
              </a:rPr>
            </a:br>
            <a:endParaRPr lang="it-IT" altLang="it-IT" sz="2400" dirty="0">
              <a:solidFill>
                <a:srgbClr val="0070C0"/>
              </a:solidFill>
              <a:latin typeface="Arial" panose="020B0604020202020204" pitchFamily="34" charset="0"/>
              <a:ea typeface="ＭＳ Ｐゴシック" panose="020B0600070205080204" pitchFamily="34" charset="-128"/>
              <a:cs typeface="+mn-cs"/>
            </a:endParaRPr>
          </a:p>
          <a:p>
            <a:pPr marL="0" indent="0" defTabSz="457200">
              <a:spcBef>
                <a:spcPct val="0"/>
              </a:spcBef>
              <a:spcAft>
                <a:spcPts val="600"/>
              </a:spcAft>
              <a:buFont typeface="Arial" panose="020B0604020202020204" pitchFamily="34" charset="0"/>
              <a:buNone/>
              <a:defRPr/>
            </a:pPr>
            <a:r>
              <a:rPr lang="it-IT" altLang="it-IT" sz="2400" dirty="0">
                <a:solidFill>
                  <a:srgbClr val="0070C0"/>
                </a:solidFill>
                <a:latin typeface="Arial" panose="020B0604020202020204" pitchFamily="34" charset="0"/>
                <a:ea typeface="ＭＳ Ｐゴシック" panose="020B0600070205080204" pitchFamily="34" charset="-128"/>
                <a:cs typeface="+mn-cs"/>
              </a:rPr>
              <a:t>The new LSP </a:t>
            </a:r>
            <a:r>
              <a:rPr lang="it-IT" altLang="it-IT" sz="2400" dirty="0" err="1">
                <a:solidFill>
                  <a:srgbClr val="0070C0"/>
                </a:solidFill>
                <a:latin typeface="Arial" panose="020B0604020202020204" pitchFamily="34" charset="0"/>
                <a:ea typeface="ＭＳ Ｐゴシック" panose="020B0600070205080204" pitchFamily="34" charset="-128"/>
                <a:cs typeface="+mn-cs"/>
              </a:rPr>
              <a:t>is</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complementary</a:t>
            </a:r>
            <a:r>
              <a:rPr lang="it-IT" altLang="it-IT" sz="2400" dirty="0">
                <a:solidFill>
                  <a:srgbClr val="0070C0"/>
                </a:solidFill>
                <a:latin typeface="Arial" panose="020B0604020202020204" pitchFamily="34" charset="0"/>
                <a:ea typeface="ＭＳ Ｐゴシック" panose="020B0600070205080204" pitchFamily="34" charset="-128"/>
                <a:cs typeface="+mn-cs"/>
              </a:rPr>
              <a:t> and </a:t>
            </a:r>
            <a:r>
              <a:rPr lang="it-IT" altLang="it-IT" sz="2400" dirty="0" err="1">
                <a:solidFill>
                  <a:srgbClr val="0070C0"/>
                </a:solidFill>
                <a:latin typeface="Arial" panose="020B0604020202020204" pitchFamily="34" charset="0"/>
                <a:ea typeface="ＭＳ Ｐゴシック" panose="020B0600070205080204" pitchFamily="34" charset="-128"/>
                <a:cs typeface="+mn-cs"/>
              </a:rPr>
              <a:t>wish</a:t>
            </a:r>
            <a:r>
              <a:rPr lang="it-IT" altLang="it-IT" sz="2400" dirty="0">
                <a:solidFill>
                  <a:srgbClr val="0070C0"/>
                </a:solidFill>
                <a:latin typeface="Arial" panose="020B0604020202020204" pitchFamily="34" charset="0"/>
                <a:ea typeface="ＭＳ Ｐゴシック" panose="020B0600070205080204" pitchFamily="34" charset="-128"/>
                <a:cs typeface="+mn-cs"/>
              </a:rPr>
              <a:t> to collaborate with the </a:t>
            </a:r>
            <a:r>
              <a:rPr lang="it-IT" altLang="it-IT" sz="2400" dirty="0" err="1">
                <a:solidFill>
                  <a:srgbClr val="0070C0"/>
                </a:solidFill>
                <a:latin typeface="Arial" panose="020B0604020202020204" pitchFamily="34" charset="0"/>
                <a:ea typeface="ＭＳ Ｐゴシック" panose="020B0600070205080204" pitchFamily="34" charset="-128"/>
                <a:cs typeface="+mn-cs"/>
              </a:rPr>
              <a:t>existing</a:t>
            </a:r>
            <a:r>
              <a:rPr lang="it-IT" altLang="it-IT" sz="2400" dirty="0">
                <a:solidFill>
                  <a:srgbClr val="0070C0"/>
                </a:solidFill>
                <a:latin typeface="Arial" panose="020B0604020202020204" pitchFamily="34" charset="0"/>
                <a:ea typeface="ＭＳ Ｐゴシック" panose="020B0600070205080204" pitchFamily="34" charset="-128"/>
                <a:cs typeface="+mn-cs"/>
              </a:rPr>
              <a:t> LSP on </a:t>
            </a:r>
            <a:r>
              <a:rPr lang="it-IT" altLang="it-IT" sz="2400" dirty="0" err="1">
                <a:solidFill>
                  <a:srgbClr val="0070C0"/>
                </a:solidFill>
                <a:latin typeface="Arial" panose="020B0604020202020204" pitchFamily="34" charset="0"/>
                <a:ea typeface="ＭＳ Ｐゴシック" panose="020B0600070205080204" pitchFamily="34" charset="-128"/>
                <a:cs typeface="+mn-cs"/>
              </a:rPr>
              <a:t>Aerospace</a:t>
            </a:r>
            <a:r>
              <a:rPr lang="it-IT" altLang="it-IT" sz="2400" dirty="0">
                <a:solidFill>
                  <a:srgbClr val="0070C0"/>
                </a:solidFill>
                <a:latin typeface="Arial" panose="020B0604020202020204" pitchFamily="34" charset="0"/>
                <a:ea typeface="ＭＳ Ｐゴシック" panose="020B0600070205080204" pitchFamily="34" charset="-128"/>
                <a:cs typeface="+mn-cs"/>
              </a:rPr>
              <a:t> and </a:t>
            </a:r>
            <a:r>
              <a:rPr lang="it-IT" altLang="it-IT" sz="2400" dirty="0" err="1">
                <a:solidFill>
                  <a:srgbClr val="0070C0"/>
                </a:solidFill>
                <a:latin typeface="Arial" panose="020B0604020202020204" pitchFamily="34" charset="0"/>
                <a:ea typeface="ＭＳ Ｐゴシック" panose="020B0600070205080204" pitchFamily="34" charset="-128"/>
                <a:cs typeface="+mn-cs"/>
              </a:rPr>
              <a:t>Defence</a:t>
            </a:r>
            <a:r>
              <a:rPr lang="it-IT" altLang="it-IT" sz="2400" dirty="0">
                <a:solidFill>
                  <a:srgbClr val="0070C0"/>
                </a:solidFill>
                <a:latin typeface="Arial" panose="020B0604020202020204" pitchFamily="34" charset="0"/>
                <a:ea typeface="ＭＳ Ｐゴシック" panose="020B0600070205080204" pitchFamily="34" charset="-128"/>
                <a:cs typeface="+mn-cs"/>
              </a:rPr>
              <a:t> and with </a:t>
            </a:r>
            <a:r>
              <a:rPr lang="it-IT" altLang="it-IT" sz="2400" dirty="0" err="1">
                <a:solidFill>
                  <a:srgbClr val="0070C0"/>
                </a:solidFill>
                <a:latin typeface="Arial" panose="020B0604020202020204" pitchFamily="34" charset="0"/>
                <a:ea typeface="ＭＳ Ｐゴシック" panose="020B0600070205080204" pitchFamily="34" charset="-128"/>
                <a:cs typeface="+mn-cs"/>
              </a:rPr>
              <a:t>those</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LSPs</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representing</a:t>
            </a:r>
            <a:r>
              <a:rPr lang="it-IT" altLang="it-IT" sz="2400" dirty="0">
                <a:solidFill>
                  <a:srgbClr val="0070C0"/>
                </a:solidFill>
                <a:latin typeface="Arial" panose="020B0604020202020204" pitchFamily="34" charset="0"/>
                <a:ea typeface="ＭＳ Ｐゴシック" panose="020B0600070205080204" pitchFamily="34" charset="-128"/>
                <a:cs typeface="+mn-cs"/>
              </a:rPr>
              <a:t> the </a:t>
            </a:r>
            <a:r>
              <a:rPr lang="it-IT" altLang="it-IT" sz="2400" dirty="0" err="1">
                <a:solidFill>
                  <a:srgbClr val="0070C0"/>
                </a:solidFill>
                <a:latin typeface="Arial" panose="020B0604020202020204" pitchFamily="34" charset="0"/>
                <a:ea typeface="ＭＳ Ｐゴシック" panose="020B0600070205080204" pitchFamily="34" charset="-128"/>
                <a:cs typeface="+mn-cs"/>
              </a:rPr>
              <a:t>other</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vertical</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sectors</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which</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could</a:t>
            </a:r>
            <a:r>
              <a:rPr lang="it-IT" altLang="it-IT" sz="2400" dirty="0">
                <a:solidFill>
                  <a:srgbClr val="0070C0"/>
                </a:solidFill>
                <a:latin typeface="Arial" panose="020B0604020202020204" pitchFamily="34" charset="0"/>
                <a:ea typeface="ＭＳ Ｐゴシック" panose="020B0600070205080204" pitchFamily="34" charset="-128"/>
                <a:cs typeface="+mn-cs"/>
              </a:rPr>
              <a:t> benefit from the </a:t>
            </a:r>
            <a:r>
              <a:rPr lang="it-IT" altLang="it-IT" sz="2400" dirty="0" err="1">
                <a:solidFill>
                  <a:srgbClr val="0070C0"/>
                </a:solidFill>
                <a:latin typeface="Arial" panose="020B0604020202020204" pitchFamily="34" charset="0"/>
                <a:ea typeface="ＭＳ Ｐゴシック" panose="020B0600070205080204" pitchFamily="34" charset="-128"/>
                <a:cs typeface="+mn-cs"/>
              </a:rPr>
              <a:t>provision</a:t>
            </a:r>
            <a:r>
              <a:rPr lang="it-IT" altLang="it-IT" sz="2400" dirty="0">
                <a:solidFill>
                  <a:srgbClr val="0070C0"/>
                </a:solidFill>
                <a:latin typeface="Arial" panose="020B0604020202020204" pitchFamily="34" charset="0"/>
                <a:ea typeface="ＭＳ Ｐゴシック" panose="020B0600070205080204" pitchFamily="34" charset="-128"/>
                <a:cs typeface="+mn-cs"/>
              </a:rPr>
              <a:t> of </a:t>
            </a:r>
            <a:r>
              <a:rPr lang="it-IT" altLang="it-IT" sz="2400" dirty="0" err="1">
                <a:solidFill>
                  <a:srgbClr val="0070C0"/>
                </a:solidFill>
                <a:latin typeface="Arial" panose="020B0604020202020204" pitchFamily="34" charset="0"/>
                <a:ea typeface="ＭＳ Ｐゴシック" panose="020B0600070205080204" pitchFamily="34" charset="-128"/>
                <a:cs typeface="+mn-cs"/>
              </a:rPr>
              <a:t>space-related</a:t>
            </a:r>
            <a:r>
              <a:rPr lang="it-IT" altLang="it-IT" sz="2400" dirty="0">
                <a:solidFill>
                  <a:srgbClr val="0070C0"/>
                </a:solidFill>
                <a:latin typeface="Arial" panose="020B0604020202020204" pitchFamily="34" charset="0"/>
                <a:ea typeface="ＭＳ Ｐゴシック" panose="020B0600070205080204" pitchFamily="34" charset="-128"/>
                <a:cs typeface="+mn-cs"/>
              </a:rPr>
              <a:t> data and services, i.e. </a:t>
            </a:r>
            <a:r>
              <a:rPr lang="it-IT" altLang="it-IT" sz="2400" dirty="0" err="1">
                <a:solidFill>
                  <a:srgbClr val="0070C0"/>
                </a:solidFill>
                <a:latin typeface="Arial" panose="020B0604020202020204" pitchFamily="34" charset="0"/>
                <a:ea typeface="ＭＳ Ｐゴシック" panose="020B0600070205080204" pitchFamily="34" charset="-128"/>
                <a:cs typeface="+mn-cs"/>
              </a:rPr>
              <a:t>agriculture</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natural</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disaster</a:t>
            </a:r>
            <a:r>
              <a:rPr lang="it-IT" altLang="it-IT" sz="2400" dirty="0">
                <a:solidFill>
                  <a:srgbClr val="0070C0"/>
                </a:solidFill>
                <a:latin typeface="Arial" panose="020B0604020202020204" pitchFamily="34" charset="0"/>
                <a:ea typeface="ＭＳ Ｐゴシック" panose="020B0600070205080204" pitchFamily="34" charset="-128"/>
                <a:cs typeface="+mn-cs"/>
              </a:rPr>
              <a:t> management, </a:t>
            </a:r>
            <a:r>
              <a:rPr lang="it-IT" altLang="it-IT" sz="2400" dirty="0" err="1">
                <a:solidFill>
                  <a:srgbClr val="0070C0"/>
                </a:solidFill>
                <a:latin typeface="Arial" panose="020B0604020202020204" pitchFamily="34" charset="0"/>
                <a:ea typeface="ＭＳ Ｐゴシック" panose="020B0600070205080204" pitchFamily="34" charset="-128"/>
                <a:cs typeface="+mn-cs"/>
              </a:rPr>
              <a:t>infrastructure</a:t>
            </a:r>
            <a:r>
              <a:rPr lang="it-IT" altLang="it-IT" sz="2400" dirty="0">
                <a:solidFill>
                  <a:srgbClr val="0070C0"/>
                </a:solidFill>
                <a:latin typeface="Arial" panose="020B0604020202020204" pitchFamily="34" charset="0"/>
                <a:ea typeface="ＭＳ Ｐゴシック" panose="020B0600070205080204" pitchFamily="34" charset="-128"/>
                <a:cs typeface="+mn-cs"/>
              </a:rPr>
              <a:t> planning and monitoring, </a:t>
            </a:r>
            <a:r>
              <a:rPr lang="it-IT" altLang="it-IT" sz="2400" dirty="0" err="1">
                <a:solidFill>
                  <a:srgbClr val="0070C0"/>
                </a:solidFill>
                <a:latin typeface="Arial" panose="020B0604020202020204" pitchFamily="34" charset="0"/>
                <a:ea typeface="ＭＳ Ｐゴシック" panose="020B0600070205080204" pitchFamily="34" charset="-128"/>
                <a:cs typeface="+mn-cs"/>
              </a:rPr>
              <a:t>tourism</a:t>
            </a:r>
            <a:r>
              <a:rPr lang="it-IT" altLang="it-IT" sz="2400" dirty="0">
                <a:solidFill>
                  <a:srgbClr val="0070C0"/>
                </a:solidFill>
                <a:latin typeface="Arial" panose="020B0604020202020204" pitchFamily="34" charset="0"/>
                <a:ea typeface="ＭＳ Ｐゴシック" panose="020B0600070205080204" pitchFamily="34" charset="-128"/>
                <a:cs typeface="+mn-cs"/>
              </a:rPr>
              <a:t>, health, </a:t>
            </a:r>
            <a:r>
              <a:rPr lang="it-IT" altLang="it-IT" sz="2400" dirty="0" err="1">
                <a:solidFill>
                  <a:srgbClr val="0070C0"/>
                </a:solidFill>
                <a:latin typeface="Arial" panose="020B0604020202020204" pitchFamily="34" charset="0"/>
                <a:ea typeface="ＭＳ Ｐゴシック" panose="020B0600070205080204" pitchFamily="34" charset="-128"/>
                <a:cs typeface="+mn-cs"/>
              </a:rPr>
              <a:t>forestry</a:t>
            </a:r>
            <a:r>
              <a:rPr lang="it-IT" altLang="it-IT" sz="2400" dirty="0">
                <a:solidFill>
                  <a:srgbClr val="0070C0"/>
                </a:solidFill>
                <a:latin typeface="Arial" panose="020B0604020202020204" pitchFamily="34" charset="0"/>
                <a:ea typeface="ＭＳ Ｐゴシック" panose="020B0600070205080204" pitchFamily="34" charset="-128"/>
                <a:cs typeface="+mn-cs"/>
              </a:rPr>
              <a:t>, insurance and </a:t>
            </a:r>
            <a:r>
              <a:rPr lang="it-IT" altLang="it-IT" sz="2400" dirty="0" err="1">
                <a:solidFill>
                  <a:srgbClr val="0070C0"/>
                </a:solidFill>
                <a:latin typeface="Arial" panose="020B0604020202020204" pitchFamily="34" charset="0"/>
                <a:ea typeface="ＭＳ Ｐゴシック" panose="020B0600070205080204" pitchFamily="34" charset="-128"/>
                <a:cs typeface="+mn-cs"/>
              </a:rPr>
              <a:t>finance</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urban</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development</a:t>
            </a:r>
            <a:r>
              <a:rPr lang="it-IT" altLang="it-IT" sz="2400" dirty="0">
                <a:solidFill>
                  <a:srgbClr val="0070C0"/>
                </a:solidFill>
                <a:latin typeface="Arial" panose="020B0604020202020204" pitchFamily="34" charset="0"/>
                <a:ea typeface="ＭＳ Ｐゴシック" panose="020B0600070205080204" pitchFamily="34" charset="-128"/>
                <a:cs typeface="+mn-cs"/>
              </a:rPr>
              <a:t>, cultural </a:t>
            </a:r>
            <a:r>
              <a:rPr lang="it-IT" altLang="it-IT" sz="2400" dirty="0" err="1">
                <a:solidFill>
                  <a:srgbClr val="0070C0"/>
                </a:solidFill>
                <a:latin typeface="Arial" panose="020B0604020202020204" pitchFamily="34" charset="0"/>
                <a:ea typeface="ＭＳ Ｐゴシック" panose="020B0600070205080204" pitchFamily="34" charset="-128"/>
                <a:cs typeface="+mn-cs"/>
              </a:rPr>
              <a:t>heritage</a:t>
            </a:r>
            <a:r>
              <a:rPr lang="it-IT" altLang="it-IT" sz="2400" dirty="0">
                <a:solidFill>
                  <a:srgbClr val="0070C0"/>
                </a:solidFill>
                <a:latin typeface="Arial" panose="020B0604020202020204" pitchFamily="34" charset="0"/>
                <a:ea typeface="ＭＳ Ｐゴシック" panose="020B0600070205080204" pitchFamily="34" charset="-128"/>
                <a:cs typeface="+mn-cs"/>
              </a:rPr>
              <a:t>, road and automotive, </a:t>
            </a:r>
            <a:r>
              <a:rPr lang="it-IT" altLang="it-IT" sz="2400" dirty="0" err="1">
                <a:solidFill>
                  <a:srgbClr val="0070C0"/>
                </a:solidFill>
                <a:latin typeface="Arial" panose="020B0604020202020204" pitchFamily="34" charset="0"/>
                <a:ea typeface="ＭＳ Ｐゴシック" panose="020B0600070205080204" pitchFamily="34" charset="-128"/>
                <a:cs typeface="+mn-cs"/>
              </a:rPr>
              <a:t>maritime</a:t>
            </a:r>
            <a:r>
              <a:rPr lang="it-IT" altLang="it-IT" sz="2400" dirty="0">
                <a:solidFill>
                  <a:srgbClr val="0070C0"/>
                </a:solidFill>
                <a:latin typeface="Arial" panose="020B0604020202020204" pitchFamily="34" charset="0"/>
                <a:ea typeface="ＭＳ Ｐゴシック" panose="020B0600070205080204" pitchFamily="34" charset="-128"/>
                <a:cs typeface="+mn-cs"/>
              </a:rPr>
              <a:t> and </a:t>
            </a:r>
            <a:r>
              <a:rPr lang="it-IT" altLang="it-IT" sz="2400" dirty="0" err="1">
                <a:solidFill>
                  <a:srgbClr val="0070C0"/>
                </a:solidFill>
                <a:latin typeface="Arial" panose="020B0604020202020204" pitchFamily="34" charset="0"/>
                <a:ea typeface="ＭＳ Ｐゴシック" panose="020B0600070205080204" pitchFamily="34" charset="-128"/>
                <a:cs typeface="+mn-cs"/>
              </a:rPr>
              <a:t>inland</a:t>
            </a:r>
            <a:r>
              <a:rPr lang="it-IT" altLang="it-IT" sz="2400" dirty="0">
                <a:solidFill>
                  <a:srgbClr val="0070C0"/>
                </a:solidFill>
                <a:latin typeface="Arial" panose="020B0604020202020204" pitchFamily="34" charset="0"/>
                <a:ea typeface="ＭＳ Ｐゴシック" panose="020B0600070205080204" pitchFamily="34" charset="-128"/>
                <a:cs typeface="+mn-cs"/>
              </a:rPr>
              <a:t> </a:t>
            </a:r>
            <a:r>
              <a:rPr lang="it-IT" altLang="it-IT" sz="2400" dirty="0" err="1">
                <a:solidFill>
                  <a:srgbClr val="0070C0"/>
                </a:solidFill>
                <a:latin typeface="Arial" panose="020B0604020202020204" pitchFamily="34" charset="0"/>
                <a:ea typeface="ＭＳ Ｐゴシック" panose="020B0600070205080204" pitchFamily="34" charset="-128"/>
                <a:cs typeface="+mn-cs"/>
              </a:rPr>
              <a:t>waterways</a:t>
            </a:r>
            <a:r>
              <a:rPr lang="it-IT" altLang="it-IT" sz="2400" dirty="0">
                <a:solidFill>
                  <a:srgbClr val="0070C0"/>
                </a:solidFill>
                <a:latin typeface="Arial" panose="020B0604020202020204" pitchFamily="34" charset="0"/>
                <a:ea typeface="ＭＳ Ｐゴシック" panose="020B0600070205080204" pitchFamily="34" charset="-128"/>
                <a:cs typeface="+mn-cs"/>
              </a:rPr>
              <a:t>, energy, security and </a:t>
            </a:r>
            <a:r>
              <a:rPr lang="it-IT" altLang="it-IT" sz="2400" dirty="0" err="1">
                <a:solidFill>
                  <a:srgbClr val="0070C0"/>
                </a:solidFill>
                <a:latin typeface="Arial" panose="020B0604020202020204" pitchFamily="34" charset="0"/>
                <a:ea typeface="ＭＳ Ｐゴシック" panose="020B0600070205080204" pitchFamily="34" charset="-128"/>
                <a:cs typeface="+mn-cs"/>
              </a:rPr>
              <a:t>defence</a:t>
            </a:r>
            <a:endParaRPr lang="it-IT" altLang="it-IT" sz="2400" dirty="0">
              <a:solidFill>
                <a:srgbClr val="0070C0"/>
              </a:solidFill>
              <a:latin typeface="Arial" panose="020B0604020202020204" pitchFamily="34" charset="0"/>
              <a:ea typeface="ＭＳ Ｐゴシック" panose="020B0600070205080204" pitchFamily="34" charset="-128"/>
              <a:cs typeface="+mn-cs"/>
            </a:endParaRPr>
          </a:p>
          <a:p>
            <a:pPr marL="0" indent="0">
              <a:buFont typeface="Arial" panose="020B0604020202020204" pitchFamily="34" charset="0"/>
              <a:buNone/>
              <a:defRPr/>
            </a:pPr>
            <a:endParaRPr lang="it-IT" altLang="it-IT" dirty="0">
              <a:ea typeface="ＭＳ Ｐゴシック" panose="020B0600070205080204" pitchFamily="34" charset="-128"/>
            </a:endParaRPr>
          </a:p>
        </p:txBody>
      </p:sp>
      <p:sp>
        <p:nvSpPr>
          <p:cNvPr id="8195" name="Segnaposto contenuto 2">
            <a:extLst>
              <a:ext uri="{FF2B5EF4-FFF2-40B4-BE49-F238E27FC236}">
                <a16:creationId xmlns:a16="http://schemas.microsoft.com/office/drawing/2014/main" id="{BA6D1806-F7F7-666F-BE18-5D26D0474182}"/>
              </a:ext>
            </a:extLst>
          </p:cNvPr>
          <p:cNvSpPr>
            <a:spLocks noGrp="1" noChangeArrowheads="1"/>
          </p:cNvSpPr>
          <p:nvPr>
            <p:ph idx="10"/>
          </p:nvPr>
        </p:nvSpPr>
        <p:spPr bwMode="auto">
          <a:xfrm>
            <a:off x="461963" y="103188"/>
            <a:ext cx="10807700" cy="52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a:ea typeface="ＭＳ Ｐゴシック" panose="020B0600070205080204" pitchFamily="34" charset="-128"/>
              </a:rPr>
              <a:t>From EO4GEO Alliance to SPACE4GEO LSP: the evolution</a:t>
            </a:r>
          </a:p>
        </p:txBody>
      </p:sp>
      <p:pic>
        <p:nvPicPr>
          <p:cNvPr id="8196" name="Immagine 1">
            <a:extLst>
              <a:ext uri="{FF2B5EF4-FFF2-40B4-BE49-F238E27FC236}">
                <a16:creationId xmlns:a16="http://schemas.microsoft.com/office/drawing/2014/main" id="{D90175A0-169E-4A7A-E185-42F0651CF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63" y="68263"/>
            <a:ext cx="1006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magine 1">
            <a:extLst>
              <a:ext uri="{FF2B5EF4-FFF2-40B4-BE49-F238E27FC236}">
                <a16:creationId xmlns:a16="http://schemas.microsoft.com/office/drawing/2014/main" id="{2C4D01AE-1EB6-AD5D-4672-AAE597177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6507163"/>
            <a:ext cx="87058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contenuto 1">
            <a:extLst>
              <a:ext uri="{FF2B5EF4-FFF2-40B4-BE49-F238E27FC236}">
                <a16:creationId xmlns:a16="http://schemas.microsoft.com/office/drawing/2014/main" id="{BCA34C1D-57FD-0A15-E6CF-3FA6358DE071}"/>
              </a:ext>
            </a:extLst>
          </p:cNvPr>
          <p:cNvSpPr>
            <a:spLocks noGrp="1"/>
          </p:cNvSpPr>
          <p:nvPr>
            <p:ph idx="1"/>
          </p:nvPr>
        </p:nvSpPr>
        <p:spPr bwMode="auto">
          <a:xfrm>
            <a:off x="1981200" y="762000"/>
            <a:ext cx="6981825"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it-IT" altLang="it-IT">
                <a:solidFill>
                  <a:srgbClr val="0070C0"/>
                </a:solidFill>
                <a:ea typeface="ＭＳ Ｐゴシック" panose="020B0600070205080204" pitchFamily="34" charset="-128"/>
              </a:rPr>
              <a:t>According to the Sectoral Skills Strategy</a:t>
            </a:r>
          </a:p>
        </p:txBody>
      </p:sp>
      <p:sp>
        <p:nvSpPr>
          <p:cNvPr id="9219" name="Segnaposto contenuto 2">
            <a:extLst>
              <a:ext uri="{FF2B5EF4-FFF2-40B4-BE49-F238E27FC236}">
                <a16:creationId xmlns:a16="http://schemas.microsoft.com/office/drawing/2014/main" id="{51F1CE7B-47CA-709D-F3FD-4AA19AA2F6A1}"/>
              </a:ext>
            </a:extLst>
          </p:cNvPr>
          <p:cNvSpPr>
            <a:spLocks noGrp="1"/>
          </p:cNvSpPr>
          <p:nvPr>
            <p:ph idx="10"/>
          </p:nvPr>
        </p:nvSpPr>
        <p:spPr bwMode="auto">
          <a:xfrm>
            <a:off x="1981200" y="130175"/>
            <a:ext cx="5699125" cy="53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a:ea typeface="ＭＳ Ｐゴシック" panose="020B0600070205080204" pitchFamily="34" charset="-128"/>
              </a:rPr>
              <a:t>Objectives of the Partnership</a:t>
            </a:r>
          </a:p>
        </p:txBody>
      </p:sp>
      <p:pic>
        <p:nvPicPr>
          <p:cNvPr id="9220" name="Immagine 4">
            <a:extLst>
              <a:ext uri="{FF2B5EF4-FFF2-40B4-BE49-F238E27FC236}">
                <a16:creationId xmlns:a16="http://schemas.microsoft.com/office/drawing/2014/main" id="{09B81D41-B06E-05F0-1198-D63BCE1943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495425"/>
            <a:ext cx="8872538"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magine 2">
            <a:extLst>
              <a:ext uri="{FF2B5EF4-FFF2-40B4-BE49-F238E27FC236}">
                <a16:creationId xmlns:a16="http://schemas.microsoft.com/office/drawing/2014/main" id="{6C77A27A-2BD1-E9BF-EBB9-844BDF153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4938" y="52388"/>
            <a:ext cx="1006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magine 1">
            <a:extLst>
              <a:ext uri="{FF2B5EF4-FFF2-40B4-BE49-F238E27FC236}">
                <a16:creationId xmlns:a16="http://schemas.microsoft.com/office/drawing/2014/main" id="{D4FA4389-D500-CF57-7742-E6E21E5B6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518275"/>
            <a:ext cx="8705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contenuto 1">
            <a:extLst>
              <a:ext uri="{FF2B5EF4-FFF2-40B4-BE49-F238E27FC236}">
                <a16:creationId xmlns:a16="http://schemas.microsoft.com/office/drawing/2014/main" id="{E201401B-CB3F-6108-6318-56DE82787980}"/>
              </a:ext>
            </a:extLst>
          </p:cNvPr>
          <p:cNvSpPr>
            <a:spLocks noGrp="1" noChangeArrowheads="1"/>
          </p:cNvSpPr>
          <p:nvPr>
            <p:ph idx="1"/>
          </p:nvPr>
        </p:nvSpPr>
        <p:spPr bwMode="auto">
          <a:xfrm>
            <a:off x="461963" y="757238"/>
            <a:ext cx="11329987" cy="564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panose="020B0604020202020204" pitchFamily="34" charset="0"/>
              <a:buNone/>
            </a:pPr>
            <a:r>
              <a:rPr lang="it-IT" altLang="it-IT" sz="2400">
                <a:solidFill>
                  <a:srgbClr val="0070C0"/>
                </a:solidFill>
                <a:latin typeface="Arial" panose="020B0604020202020204" pitchFamily="34" charset="0"/>
                <a:ea typeface="ＭＳ Ｐゴシック" panose="020B0600070205080204" pitchFamily="34" charset="-128"/>
                <a:cs typeface="Arial" panose="020B0604020202020204" pitchFamily="34" charset="0"/>
              </a:rPr>
              <a:t>Objectives and most of KPIs are already drafted in the </a:t>
            </a:r>
            <a:r>
              <a:rPr lang="it-IT" altLang="it-IT" sz="2400" b="1">
                <a:solidFill>
                  <a:srgbClr val="0070C0"/>
                </a:solidFill>
                <a:latin typeface="Arial" panose="020B0604020202020204" pitchFamily="34" charset="0"/>
                <a:ea typeface="ＭＳ Ｐゴシック" panose="020B0600070205080204" pitchFamily="34" charset="-128"/>
                <a:cs typeface="Arial" panose="020B0604020202020204" pitchFamily="34" charset="0"/>
              </a:rPr>
              <a:t>Sector Skills Strategy </a:t>
            </a:r>
            <a:r>
              <a:rPr lang="it-IT" altLang="it-IT" sz="2400">
                <a:solidFill>
                  <a:srgbClr val="0070C0"/>
                </a:solidFill>
                <a:latin typeface="Arial" panose="020B0604020202020204" pitchFamily="34" charset="0"/>
                <a:ea typeface="ＭＳ Ｐゴシック" panose="020B0600070205080204" pitchFamily="34" charset="-128"/>
                <a:cs typeface="Arial" panose="020B0604020202020204" pitchFamily="34" charset="0"/>
              </a:rPr>
              <a:t>and Long-term Action Plan released within EO4GEO project (see "Public deliverables" on the web site), focusing not only on Earth Observation and GeoInformation, but embracing the full downstream ecosystem, including Positioning, Navigation &amp; Timing, satellite communications and, in general, all skills needed to implement current and future policies, i.e. EC Communication on Space Security and Defence.</a:t>
            </a:r>
          </a:p>
          <a:p>
            <a:pPr marL="0" indent="0">
              <a:spcBef>
                <a:spcPct val="0"/>
              </a:spcBef>
              <a:buFont typeface="Arial" panose="020B0604020202020204" pitchFamily="34" charset="0"/>
              <a:buNone/>
            </a:pPr>
            <a:endParaRPr lang="it-IT" altLang="it-IT" sz="2400">
              <a:solidFill>
                <a:srgbClr val="0070C0"/>
              </a:solidFill>
              <a:latin typeface="Arial" panose="020B0604020202020204" pitchFamily="34" charset="0"/>
              <a:ea typeface="ＭＳ Ｐゴシック" panose="020B0600070205080204" pitchFamily="34" charset="-128"/>
            </a:endParaRPr>
          </a:p>
          <a:p>
            <a:pPr marL="0" indent="0">
              <a:spcBef>
                <a:spcPct val="0"/>
              </a:spcBef>
              <a:buFont typeface="Arial" panose="020B0604020202020204" pitchFamily="34" charset="0"/>
              <a:buNone/>
            </a:pPr>
            <a:r>
              <a:rPr lang="it-IT" altLang="it-IT" sz="2400">
                <a:solidFill>
                  <a:srgbClr val="0070C0"/>
                </a:solidFill>
                <a:latin typeface="Arial" panose="020B0604020202020204" pitchFamily="34" charset="0"/>
                <a:ea typeface="ＭＳ Ｐゴシック" panose="020B0600070205080204" pitchFamily="34" charset="-128"/>
              </a:rPr>
              <a:t>The expectation from the LSP is to </a:t>
            </a:r>
            <a:r>
              <a:rPr lang="it-IT" altLang="it-IT" sz="2400" b="1">
                <a:solidFill>
                  <a:srgbClr val="0070C0"/>
                </a:solidFill>
                <a:latin typeface="Arial" panose="020B0604020202020204" pitchFamily="34" charset="0"/>
                <a:ea typeface="ＭＳ Ｐゴシック" panose="020B0600070205080204" pitchFamily="34" charset="-128"/>
              </a:rPr>
              <a:t>raise awareness and attract talent </a:t>
            </a:r>
            <a:r>
              <a:rPr lang="it-IT" altLang="it-IT" sz="2400">
                <a:solidFill>
                  <a:srgbClr val="0070C0"/>
                </a:solidFill>
                <a:latin typeface="Arial" panose="020B0604020202020204" pitchFamily="34" charset="0"/>
                <a:ea typeface="ＭＳ Ｐゴシック" panose="020B0600070205080204" pitchFamily="34" charset="-128"/>
              </a:rPr>
              <a:t>to apply for jobs on a segment of the space economy which is recognised to have a strong growth potential for next decade(s).</a:t>
            </a:r>
          </a:p>
          <a:p>
            <a:pPr marL="0" indent="0">
              <a:spcBef>
                <a:spcPct val="0"/>
              </a:spcBef>
              <a:buFont typeface="Arial" panose="020B0604020202020204" pitchFamily="34" charset="0"/>
              <a:buNone/>
            </a:pPr>
            <a:endParaRPr lang="it-IT" altLang="it-IT" sz="2400">
              <a:solidFill>
                <a:srgbClr val="0070C0"/>
              </a:solidFill>
              <a:latin typeface="Arial" panose="020B0604020202020204" pitchFamily="34" charset="0"/>
              <a:ea typeface="ＭＳ Ｐゴシック" panose="020B0600070205080204" pitchFamily="34" charset="-128"/>
            </a:endParaRPr>
          </a:p>
          <a:p>
            <a:pPr marL="0" indent="0">
              <a:buFont typeface="Arial" panose="020B0604020202020204" pitchFamily="34" charset="0"/>
              <a:buNone/>
            </a:pPr>
            <a:r>
              <a:rPr lang="it-IT" altLang="it-IT" sz="2400">
                <a:solidFill>
                  <a:srgbClr val="0070C0"/>
                </a:solidFill>
                <a:latin typeface="Arial" panose="020B0604020202020204" pitchFamily="34" charset="0"/>
                <a:ea typeface="ＭＳ Ｐゴシック" panose="020B0600070205080204" pitchFamily="34" charset="-128"/>
              </a:rPr>
              <a:t>The LSP counts already around </a:t>
            </a:r>
            <a:r>
              <a:rPr lang="it-IT" altLang="it-IT" sz="2400" b="1">
                <a:solidFill>
                  <a:srgbClr val="0070C0"/>
                </a:solidFill>
                <a:latin typeface="Arial" panose="020B0604020202020204" pitchFamily="34" charset="0"/>
                <a:ea typeface="ＭＳ Ｐゴシック" panose="020B0600070205080204" pitchFamily="34" charset="-128"/>
              </a:rPr>
              <a:t>49 members </a:t>
            </a:r>
            <a:r>
              <a:rPr lang="it-IT" altLang="it-IT" sz="2400">
                <a:solidFill>
                  <a:srgbClr val="0070C0"/>
                </a:solidFill>
                <a:latin typeface="Arial" panose="020B0604020202020204" pitchFamily="34" charset="0"/>
                <a:ea typeface="ＭＳ Ｐゴシック" panose="020B0600070205080204" pitchFamily="34" charset="-128"/>
              </a:rPr>
              <a:t>from 14 EU countries (PA, Academia, VET providers, companies, sectoral associations) and is open to all key stakeholders in the sector (and beyond).</a:t>
            </a:r>
            <a:endParaRPr lang="it-IT" altLang="it-IT" sz="4000">
              <a:ea typeface="ＭＳ Ｐゴシック" panose="020B0600070205080204" pitchFamily="34" charset="-128"/>
            </a:endParaRPr>
          </a:p>
        </p:txBody>
      </p:sp>
      <p:sp>
        <p:nvSpPr>
          <p:cNvPr id="10243" name="Segnaposto contenuto 2">
            <a:extLst>
              <a:ext uri="{FF2B5EF4-FFF2-40B4-BE49-F238E27FC236}">
                <a16:creationId xmlns:a16="http://schemas.microsoft.com/office/drawing/2014/main" id="{7CD15A15-C352-5AB3-8DA5-D6DCA4CE722D}"/>
              </a:ext>
            </a:extLst>
          </p:cNvPr>
          <p:cNvSpPr>
            <a:spLocks noGrp="1" noChangeArrowheads="1"/>
          </p:cNvSpPr>
          <p:nvPr>
            <p:ph idx="10"/>
          </p:nvPr>
        </p:nvSpPr>
        <p:spPr bwMode="auto">
          <a:xfrm>
            <a:off x="461963" y="103188"/>
            <a:ext cx="8237537"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a:ea typeface="ＭＳ Ｐゴシック" panose="020B0600070205080204" pitchFamily="34" charset="-128"/>
              </a:rPr>
              <a:t>SPACE4GEO LSP</a:t>
            </a:r>
          </a:p>
        </p:txBody>
      </p:sp>
      <p:pic>
        <p:nvPicPr>
          <p:cNvPr id="10244" name="Immagine 1">
            <a:extLst>
              <a:ext uri="{FF2B5EF4-FFF2-40B4-BE49-F238E27FC236}">
                <a16:creationId xmlns:a16="http://schemas.microsoft.com/office/drawing/2014/main" id="{79F55172-89EF-669C-7354-A486D5AC6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475" y="60325"/>
            <a:ext cx="10064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magine 1">
            <a:extLst>
              <a:ext uri="{FF2B5EF4-FFF2-40B4-BE49-F238E27FC236}">
                <a16:creationId xmlns:a16="http://schemas.microsoft.com/office/drawing/2014/main" id="{E5553D02-346C-40F2-4D82-2005F1274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6540500"/>
            <a:ext cx="87058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5" descr="Immagine che contiene logo&#10;&#10;Descrizione generata automaticamente">
            <a:extLst>
              <a:ext uri="{FF2B5EF4-FFF2-40B4-BE49-F238E27FC236}">
                <a16:creationId xmlns:a16="http://schemas.microsoft.com/office/drawing/2014/main" id="{CDFEDC72-07F2-0065-1A11-41BF1D4DA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009650"/>
            <a:ext cx="6191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Immagine 6">
            <a:extLst>
              <a:ext uri="{FF2B5EF4-FFF2-40B4-BE49-F238E27FC236}">
                <a16:creationId xmlns:a16="http://schemas.microsoft.com/office/drawing/2014/main" id="{2EEE0B03-CC00-21A9-DB5F-3A8592E21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1339850"/>
            <a:ext cx="1152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Immagine 7">
            <a:extLst>
              <a:ext uri="{FF2B5EF4-FFF2-40B4-BE49-F238E27FC236}">
                <a16:creationId xmlns:a16="http://schemas.microsoft.com/office/drawing/2014/main" id="{34A3F80A-3DBE-61F8-F9C7-964CE0C9D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1509713"/>
            <a:ext cx="9350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magine 8">
            <a:extLst>
              <a:ext uri="{FF2B5EF4-FFF2-40B4-BE49-F238E27FC236}">
                <a16:creationId xmlns:a16="http://schemas.microsoft.com/office/drawing/2014/main" id="{8C2F314A-C481-A633-4477-6837E8EF2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888" y="1511300"/>
            <a:ext cx="11350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magine 9">
            <a:extLst>
              <a:ext uri="{FF2B5EF4-FFF2-40B4-BE49-F238E27FC236}">
                <a16:creationId xmlns:a16="http://schemas.microsoft.com/office/drawing/2014/main" id="{15A54515-FC7B-1C95-2FD8-64C71B502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5238" y="1614488"/>
            <a:ext cx="1111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magine 10">
            <a:extLst>
              <a:ext uri="{FF2B5EF4-FFF2-40B4-BE49-F238E27FC236}">
                <a16:creationId xmlns:a16="http://schemas.microsoft.com/office/drawing/2014/main" id="{A41F65FE-95A7-28C0-692A-357F3DA8DF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3825" y="1541463"/>
            <a:ext cx="1219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mmagine 11">
            <a:extLst>
              <a:ext uri="{FF2B5EF4-FFF2-40B4-BE49-F238E27FC236}">
                <a16:creationId xmlns:a16="http://schemas.microsoft.com/office/drawing/2014/main" id="{356D693F-874C-D7BE-C16D-29729A52FF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75" y="2463800"/>
            <a:ext cx="10461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Immagine 12">
            <a:extLst>
              <a:ext uri="{FF2B5EF4-FFF2-40B4-BE49-F238E27FC236}">
                <a16:creationId xmlns:a16="http://schemas.microsoft.com/office/drawing/2014/main" id="{8E485E84-5A85-B5A8-2D55-9D73046E84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777" t="31947" r="30782" b="32945"/>
          <a:stretch>
            <a:fillRect/>
          </a:stretch>
        </p:blipFill>
        <p:spPr bwMode="auto">
          <a:xfrm>
            <a:off x="7874000" y="1350963"/>
            <a:ext cx="714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Immagine 14">
            <a:extLst>
              <a:ext uri="{FF2B5EF4-FFF2-40B4-BE49-F238E27FC236}">
                <a16:creationId xmlns:a16="http://schemas.microsoft.com/office/drawing/2014/main" id="{5CE996C2-7880-6608-9DB8-7FDA4303B3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2725" y="2316163"/>
            <a:ext cx="14716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magine 15">
            <a:extLst>
              <a:ext uri="{FF2B5EF4-FFF2-40B4-BE49-F238E27FC236}">
                <a16:creationId xmlns:a16="http://schemas.microsoft.com/office/drawing/2014/main" id="{034A098A-D1DD-4355-445A-A5CE7C1612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4338" y="2562225"/>
            <a:ext cx="136366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Immagine 16">
            <a:extLst>
              <a:ext uri="{FF2B5EF4-FFF2-40B4-BE49-F238E27FC236}">
                <a16:creationId xmlns:a16="http://schemas.microsoft.com/office/drawing/2014/main" id="{5062CAEF-B74C-2DD6-DD91-CDA58B2875E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486025"/>
            <a:ext cx="915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Immagine 17">
            <a:extLst>
              <a:ext uri="{FF2B5EF4-FFF2-40B4-BE49-F238E27FC236}">
                <a16:creationId xmlns:a16="http://schemas.microsoft.com/office/drawing/2014/main" id="{4801C49A-F408-7C2C-AA8A-A69BBCE58C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44150" y="1452563"/>
            <a:ext cx="844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Immagine 18">
            <a:extLst>
              <a:ext uri="{FF2B5EF4-FFF2-40B4-BE49-F238E27FC236}">
                <a16:creationId xmlns:a16="http://schemas.microsoft.com/office/drawing/2014/main" id="{0A1BD7F6-F6E1-F215-379D-89128B328C4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0775" y="1527175"/>
            <a:ext cx="12414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ella 5">
            <a:extLst>
              <a:ext uri="{FF2B5EF4-FFF2-40B4-BE49-F238E27FC236}">
                <a16:creationId xmlns:a16="http://schemas.microsoft.com/office/drawing/2014/main" id="{B9AA3A5E-2DD8-9CF6-E369-4B3AC9AD97A4}"/>
              </a:ext>
            </a:extLst>
          </p:cNvPr>
          <p:cNvGraphicFramePr>
            <a:graphicFrameLocks noGrp="1"/>
          </p:cNvGraphicFramePr>
          <p:nvPr/>
        </p:nvGraphicFramePr>
        <p:xfrm>
          <a:off x="461963" y="4460875"/>
          <a:ext cx="1249368" cy="854075"/>
        </p:xfrm>
        <a:graphic>
          <a:graphicData uri="http://schemas.openxmlformats.org/drawingml/2006/table">
            <a:tbl>
              <a:tblPr firstRow="1" bandRow="1">
                <a:tableStyleId>{5C22544A-7EE6-4342-B048-85BDC9FD1C3A}</a:tableStyleId>
              </a:tblPr>
              <a:tblGrid>
                <a:gridCol w="208228">
                  <a:extLst>
                    <a:ext uri="{9D8B030D-6E8A-4147-A177-3AD203B41FA5}">
                      <a16:colId xmlns:a16="http://schemas.microsoft.com/office/drawing/2014/main" val="20000"/>
                    </a:ext>
                  </a:extLst>
                </a:gridCol>
                <a:gridCol w="208228">
                  <a:extLst>
                    <a:ext uri="{9D8B030D-6E8A-4147-A177-3AD203B41FA5}">
                      <a16:colId xmlns:a16="http://schemas.microsoft.com/office/drawing/2014/main" val="20001"/>
                    </a:ext>
                  </a:extLst>
                </a:gridCol>
                <a:gridCol w="208228">
                  <a:extLst>
                    <a:ext uri="{9D8B030D-6E8A-4147-A177-3AD203B41FA5}">
                      <a16:colId xmlns:a16="http://schemas.microsoft.com/office/drawing/2014/main" val="20002"/>
                    </a:ext>
                  </a:extLst>
                </a:gridCol>
                <a:gridCol w="208228">
                  <a:extLst>
                    <a:ext uri="{9D8B030D-6E8A-4147-A177-3AD203B41FA5}">
                      <a16:colId xmlns:a16="http://schemas.microsoft.com/office/drawing/2014/main" val="20003"/>
                    </a:ext>
                  </a:extLst>
                </a:gridCol>
                <a:gridCol w="208228">
                  <a:extLst>
                    <a:ext uri="{9D8B030D-6E8A-4147-A177-3AD203B41FA5}">
                      <a16:colId xmlns:a16="http://schemas.microsoft.com/office/drawing/2014/main" val="20004"/>
                    </a:ext>
                  </a:extLst>
                </a:gridCol>
                <a:gridCol w="208228">
                  <a:extLst>
                    <a:ext uri="{9D8B030D-6E8A-4147-A177-3AD203B41FA5}">
                      <a16:colId xmlns:a16="http://schemas.microsoft.com/office/drawing/2014/main" val="20005"/>
                    </a:ext>
                  </a:extLst>
                </a:gridCol>
              </a:tblGrid>
              <a:tr h="854075">
                <a:tc>
                  <a:txBody>
                    <a:bodyPr/>
                    <a:lstStyle/>
                    <a:p>
                      <a:endParaRPr lang="it-IT" sz="1800" dirty="0"/>
                    </a:p>
                  </a:txBody>
                  <a:tcPr marL="91414" marR="91414" marT="45686" marB="4568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414" marR="91414" marT="45686" marB="4568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414" marR="91414" marT="45686" marB="4568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414" marR="91414" marT="45686" marB="4568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414" marR="91414" marT="45686" marB="4568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414" marR="91414" marT="45686" marB="4568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11286" name="Immagine 22">
            <a:extLst>
              <a:ext uri="{FF2B5EF4-FFF2-40B4-BE49-F238E27FC236}">
                <a16:creationId xmlns:a16="http://schemas.microsoft.com/office/drawing/2014/main" id="{8ACB9A21-BA94-E6E0-B30C-7F994A4F1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2950" y="2574925"/>
            <a:ext cx="16891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Immagine 23">
            <a:extLst>
              <a:ext uri="{FF2B5EF4-FFF2-40B4-BE49-F238E27FC236}">
                <a16:creationId xmlns:a16="http://schemas.microsoft.com/office/drawing/2014/main" id="{0D2CFF40-C700-E094-97CA-97EE871535F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24788" y="2535238"/>
            <a:ext cx="16430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Immagine 24">
            <a:extLst>
              <a:ext uri="{FF2B5EF4-FFF2-40B4-BE49-F238E27FC236}">
                <a16:creationId xmlns:a16="http://schemas.microsoft.com/office/drawing/2014/main" id="{389C1210-369E-A19B-8985-59C580296CE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07563" y="5726113"/>
            <a:ext cx="171291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Immagine 25">
            <a:extLst>
              <a:ext uri="{FF2B5EF4-FFF2-40B4-BE49-F238E27FC236}">
                <a16:creationId xmlns:a16="http://schemas.microsoft.com/office/drawing/2014/main" id="{773AE8E7-FD25-F9A3-3D6D-D0C0D9BBFEE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14709" b="18576"/>
          <a:stretch>
            <a:fillRect/>
          </a:stretch>
        </p:blipFill>
        <p:spPr bwMode="auto">
          <a:xfrm>
            <a:off x="9652000" y="2346325"/>
            <a:ext cx="17272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Immagine 26">
            <a:extLst>
              <a:ext uri="{FF2B5EF4-FFF2-40B4-BE49-F238E27FC236}">
                <a16:creationId xmlns:a16="http://schemas.microsoft.com/office/drawing/2014/main" id="{5755F4A9-D2BA-50B1-49F5-1CC1584F4F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t="17390" b="21739"/>
          <a:stretch>
            <a:fillRect/>
          </a:stretch>
        </p:blipFill>
        <p:spPr bwMode="auto">
          <a:xfrm>
            <a:off x="333375" y="3216275"/>
            <a:ext cx="8699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Immagine 27">
            <a:extLst>
              <a:ext uri="{FF2B5EF4-FFF2-40B4-BE49-F238E27FC236}">
                <a16:creationId xmlns:a16="http://schemas.microsoft.com/office/drawing/2014/main" id="{E7CA277B-1945-429F-59B2-653CA44F123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12459" t="20564" r="12292" b="17860"/>
          <a:stretch>
            <a:fillRect/>
          </a:stretch>
        </p:blipFill>
        <p:spPr bwMode="auto">
          <a:xfrm>
            <a:off x="10766425" y="3121025"/>
            <a:ext cx="5984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 name="Tabella 5">
            <a:extLst>
              <a:ext uri="{FF2B5EF4-FFF2-40B4-BE49-F238E27FC236}">
                <a16:creationId xmlns:a16="http://schemas.microsoft.com/office/drawing/2014/main" id="{5E9975FE-2D6F-934D-5EBA-6DE8BD319D03}"/>
              </a:ext>
            </a:extLst>
          </p:cNvPr>
          <p:cNvGraphicFramePr>
            <a:graphicFrameLocks noGrp="1"/>
          </p:cNvGraphicFramePr>
          <p:nvPr/>
        </p:nvGraphicFramePr>
        <p:xfrm>
          <a:off x="414338" y="5875338"/>
          <a:ext cx="1457330" cy="738187"/>
        </p:xfrm>
        <a:graphic>
          <a:graphicData uri="http://schemas.openxmlformats.org/drawingml/2006/table">
            <a:tbl>
              <a:tblPr firstRow="1" bandRow="1">
                <a:tableStyleId>{5C22544A-7EE6-4342-B048-85BDC9FD1C3A}</a:tableStyleId>
              </a:tblPr>
              <a:tblGrid>
                <a:gridCol w="208190">
                  <a:extLst>
                    <a:ext uri="{9D8B030D-6E8A-4147-A177-3AD203B41FA5}">
                      <a16:colId xmlns:a16="http://schemas.microsoft.com/office/drawing/2014/main" val="20000"/>
                    </a:ext>
                  </a:extLst>
                </a:gridCol>
                <a:gridCol w="208190">
                  <a:extLst>
                    <a:ext uri="{9D8B030D-6E8A-4147-A177-3AD203B41FA5}">
                      <a16:colId xmlns:a16="http://schemas.microsoft.com/office/drawing/2014/main" val="20001"/>
                    </a:ext>
                  </a:extLst>
                </a:gridCol>
                <a:gridCol w="208190">
                  <a:extLst>
                    <a:ext uri="{9D8B030D-6E8A-4147-A177-3AD203B41FA5}">
                      <a16:colId xmlns:a16="http://schemas.microsoft.com/office/drawing/2014/main" val="20002"/>
                    </a:ext>
                  </a:extLst>
                </a:gridCol>
                <a:gridCol w="208190">
                  <a:extLst>
                    <a:ext uri="{9D8B030D-6E8A-4147-A177-3AD203B41FA5}">
                      <a16:colId xmlns:a16="http://schemas.microsoft.com/office/drawing/2014/main" val="20003"/>
                    </a:ext>
                  </a:extLst>
                </a:gridCol>
                <a:gridCol w="208190">
                  <a:extLst>
                    <a:ext uri="{9D8B030D-6E8A-4147-A177-3AD203B41FA5}">
                      <a16:colId xmlns:a16="http://schemas.microsoft.com/office/drawing/2014/main" val="20004"/>
                    </a:ext>
                  </a:extLst>
                </a:gridCol>
                <a:gridCol w="208190">
                  <a:extLst>
                    <a:ext uri="{9D8B030D-6E8A-4147-A177-3AD203B41FA5}">
                      <a16:colId xmlns:a16="http://schemas.microsoft.com/office/drawing/2014/main" val="20005"/>
                    </a:ext>
                  </a:extLst>
                </a:gridCol>
                <a:gridCol w="208190">
                  <a:extLst>
                    <a:ext uri="{9D8B030D-6E8A-4147-A177-3AD203B41FA5}">
                      <a16:colId xmlns:a16="http://schemas.microsoft.com/office/drawing/2014/main" val="20006"/>
                    </a:ext>
                  </a:extLst>
                </a:gridCol>
              </a:tblGrid>
              <a:tr h="738187">
                <a:tc>
                  <a:txBody>
                    <a:bodyPr/>
                    <a:lstStyle/>
                    <a:p>
                      <a:endParaRPr lang="it-IT" sz="1800" dirty="0"/>
                    </a:p>
                  </a:txBody>
                  <a:tcPr marL="91395" marR="91395"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395" marR="91395"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395" marR="91395"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395" marR="91395"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395" marR="91395"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395" marR="91395"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sz="1800" dirty="0"/>
                    </a:p>
                  </a:txBody>
                  <a:tcPr marL="91395" marR="91395"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11300" name="Immagine 31">
            <a:extLst>
              <a:ext uri="{FF2B5EF4-FFF2-40B4-BE49-F238E27FC236}">
                <a16:creationId xmlns:a16="http://schemas.microsoft.com/office/drawing/2014/main" id="{D3ABC1C8-D5D6-6E61-0148-2D63F138188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54138" y="32258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1" name="Immagine 32">
            <a:extLst>
              <a:ext uri="{FF2B5EF4-FFF2-40B4-BE49-F238E27FC236}">
                <a16:creationId xmlns:a16="http://schemas.microsoft.com/office/drawing/2014/main" id="{13C892C4-A18F-FB2D-18C5-F4D6A34EC9A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90738" y="3221038"/>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Immagine 33">
            <a:extLst>
              <a:ext uri="{FF2B5EF4-FFF2-40B4-BE49-F238E27FC236}">
                <a16:creationId xmlns:a16="http://schemas.microsoft.com/office/drawing/2014/main" id="{596DCBF3-3750-B2C0-1D8A-D53EDCEAC03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t="26945" b="27315"/>
          <a:stretch>
            <a:fillRect/>
          </a:stretch>
        </p:blipFill>
        <p:spPr bwMode="auto">
          <a:xfrm>
            <a:off x="2760663" y="3378200"/>
            <a:ext cx="13128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3" name="Immagine 34">
            <a:extLst>
              <a:ext uri="{FF2B5EF4-FFF2-40B4-BE49-F238E27FC236}">
                <a16:creationId xmlns:a16="http://schemas.microsoft.com/office/drawing/2014/main" id="{B188224F-32FE-B9B7-2824-8EE099B7AA9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l="4883" t="24965" r="7935" b="19801"/>
          <a:stretch>
            <a:fillRect/>
          </a:stretch>
        </p:blipFill>
        <p:spPr bwMode="auto">
          <a:xfrm>
            <a:off x="4129088" y="3324225"/>
            <a:ext cx="982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4" name="Immagine 35">
            <a:extLst>
              <a:ext uri="{FF2B5EF4-FFF2-40B4-BE49-F238E27FC236}">
                <a16:creationId xmlns:a16="http://schemas.microsoft.com/office/drawing/2014/main" id="{1CD87538-61C6-8E1B-FC9B-EDE705D4940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81625" y="3422650"/>
            <a:ext cx="9445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5" name="Immagine 36" descr="Immagine che contiene testo&#10;&#10;Descrizione generata automaticamente">
            <a:extLst>
              <a:ext uri="{FF2B5EF4-FFF2-40B4-BE49-F238E27FC236}">
                <a16:creationId xmlns:a16="http://schemas.microsoft.com/office/drawing/2014/main" id="{EB0F0971-9BAE-3D61-8C13-0989044DDEC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69075" y="3390900"/>
            <a:ext cx="10080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6" name="Immagine 37" descr="Immagine che contiene logo&#10;&#10;Descrizione generata automaticamente">
            <a:extLst>
              <a:ext uri="{FF2B5EF4-FFF2-40B4-BE49-F238E27FC236}">
                <a16:creationId xmlns:a16="http://schemas.microsoft.com/office/drawing/2014/main" id="{5CCAECBD-BC72-6468-DB1E-8446C76F84C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88300" y="3303588"/>
            <a:ext cx="7127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CasellaDiTesto 41">
            <a:extLst>
              <a:ext uri="{FF2B5EF4-FFF2-40B4-BE49-F238E27FC236}">
                <a16:creationId xmlns:a16="http://schemas.microsoft.com/office/drawing/2014/main" id="{AC296F37-E47A-C254-38ED-668AF14B6042}"/>
              </a:ext>
            </a:extLst>
          </p:cNvPr>
          <p:cNvSpPr txBox="1"/>
          <p:nvPr/>
        </p:nvSpPr>
        <p:spPr>
          <a:xfrm>
            <a:off x="4691063" y="119063"/>
            <a:ext cx="2109787" cy="584200"/>
          </a:xfrm>
          <a:prstGeom prst="rect">
            <a:avLst/>
          </a:prstGeom>
          <a:noFill/>
        </p:spPr>
        <p:txBody>
          <a:bodyPr>
            <a:spAutoFit/>
          </a:bodyPr>
          <a:lstStyle/>
          <a:p>
            <a:pPr algn="ctr">
              <a:defRPr/>
            </a:pPr>
            <a:r>
              <a:rPr lang="it-IT" sz="3200" b="1" dirty="0">
                <a:solidFill>
                  <a:srgbClr val="0070C0"/>
                </a:solidFill>
                <a:latin typeface="+mn-lt"/>
                <a:cs typeface="Arial" panose="020B0604020202020204" pitchFamily="34" charset="0"/>
              </a:rPr>
              <a:t>PARTNERS</a:t>
            </a:r>
          </a:p>
        </p:txBody>
      </p:sp>
      <p:sp>
        <p:nvSpPr>
          <p:cNvPr id="11308" name="CasellaDiTesto 42">
            <a:extLst>
              <a:ext uri="{FF2B5EF4-FFF2-40B4-BE49-F238E27FC236}">
                <a16:creationId xmlns:a16="http://schemas.microsoft.com/office/drawing/2014/main" id="{1F573CE3-8613-3FA6-9AB9-25364B2FC345}"/>
              </a:ext>
            </a:extLst>
          </p:cNvPr>
          <p:cNvSpPr txBox="1">
            <a:spLocks noChangeArrowheads="1"/>
          </p:cNvSpPr>
          <p:nvPr/>
        </p:nvSpPr>
        <p:spPr bwMode="auto">
          <a:xfrm>
            <a:off x="188913" y="1939925"/>
            <a:ext cx="1268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it-IT" altLang="en-US" sz="1400" b="1">
                <a:cs typeface="Arial" panose="020B0604020202020204" pitchFamily="34" charset="0"/>
              </a:rPr>
              <a:t>coordinator</a:t>
            </a:r>
          </a:p>
        </p:txBody>
      </p:sp>
      <p:pic>
        <p:nvPicPr>
          <p:cNvPr id="11309" name="Immagine 19">
            <a:extLst>
              <a:ext uri="{FF2B5EF4-FFF2-40B4-BE49-F238E27FC236}">
                <a16:creationId xmlns:a16="http://schemas.microsoft.com/office/drawing/2014/main" id="{68215FD0-C7AD-8686-6B9D-AC83527DE6F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4325" y="4151313"/>
            <a:ext cx="11191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0" name="Immagine 20">
            <a:extLst>
              <a:ext uri="{FF2B5EF4-FFF2-40B4-BE49-F238E27FC236}">
                <a16:creationId xmlns:a16="http://schemas.microsoft.com/office/drawing/2014/main" id="{6BEC000A-E257-B7AB-2A0A-B6B31AFA4E1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57363" y="4225925"/>
            <a:ext cx="14081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1" name="Immagine 28" descr="Immagine che contiene testo&#10;&#10;Descrizione generata automaticamente">
            <a:extLst>
              <a:ext uri="{FF2B5EF4-FFF2-40B4-BE49-F238E27FC236}">
                <a16:creationId xmlns:a16="http://schemas.microsoft.com/office/drawing/2014/main" id="{2630B144-26A2-BF12-D9D5-79C3C56E7BF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40113" y="4170363"/>
            <a:ext cx="129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2" name="Immagine 29">
            <a:extLst>
              <a:ext uri="{FF2B5EF4-FFF2-40B4-BE49-F238E27FC236}">
                <a16:creationId xmlns:a16="http://schemas.microsoft.com/office/drawing/2014/main" id="{0B6935B9-2AA4-292F-D7B1-810AA8CE0E5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t="65488" r="22130"/>
          <a:stretch>
            <a:fillRect/>
          </a:stretch>
        </p:blipFill>
        <p:spPr bwMode="auto">
          <a:xfrm>
            <a:off x="5133975" y="4278313"/>
            <a:ext cx="13763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3" name="Immagine 38" descr="Immagine che contiene logo&#10;&#10;Descrizione generata automaticamente">
            <a:extLst>
              <a:ext uri="{FF2B5EF4-FFF2-40B4-BE49-F238E27FC236}">
                <a16:creationId xmlns:a16="http://schemas.microsoft.com/office/drawing/2014/main" id="{41D286F3-D492-944C-E81A-978F93DD13F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00850" y="4151313"/>
            <a:ext cx="12541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4" name="Immagine 39" descr="Immagine che contiene testo, clipart&#10;&#10;Descrizione generata automaticamente">
            <a:extLst>
              <a:ext uri="{FF2B5EF4-FFF2-40B4-BE49-F238E27FC236}">
                <a16:creationId xmlns:a16="http://schemas.microsoft.com/office/drawing/2014/main" id="{388FDF55-572E-BEC2-F586-375DF90283B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285163" y="4230688"/>
            <a:ext cx="1227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5" name="Immagine 43" descr="Immagine che contiene logo&#10;&#10;Descrizione generata automaticamente">
            <a:extLst>
              <a:ext uri="{FF2B5EF4-FFF2-40B4-BE49-F238E27FC236}">
                <a16:creationId xmlns:a16="http://schemas.microsoft.com/office/drawing/2014/main" id="{0C67D8A4-2DDE-937D-270E-A37564606F4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t="30000" b="27856"/>
          <a:stretch>
            <a:fillRect/>
          </a:stretch>
        </p:blipFill>
        <p:spPr bwMode="auto">
          <a:xfrm>
            <a:off x="315913" y="5032375"/>
            <a:ext cx="97631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6" name="Immagine 44" descr="Immagine che contiene testo&#10;&#10;Descrizione generata automaticamente">
            <a:extLst>
              <a:ext uri="{FF2B5EF4-FFF2-40B4-BE49-F238E27FC236}">
                <a16:creationId xmlns:a16="http://schemas.microsoft.com/office/drawing/2014/main" id="{C5C78BA2-2A74-453F-B3B7-F326F8C7871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25613" y="5086350"/>
            <a:ext cx="11414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7" name="Immagine 45" descr="Immagine che contiene logo&#10;&#10;Descrizione generata automaticamente">
            <a:extLst>
              <a:ext uri="{FF2B5EF4-FFF2-40B4-BE49-F238E27FC236}">
                <a16:creationId xmlns:a16="http://schemas.microsoft.com/office/drawing/2014/main" id="{F5714D2D-4265-19B7-5EFF-F14EA8AAC54D}"/>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367088" y="4949825"/>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8" name="Immagine 46" descr="Immagine che contiene testo&#10;&#10;Descrizione generata automaticamente">
            <a:extLst>
              <a:ext uri="{FF2B5EF4-FFF2-40B4-BE49-F238E27FC236}">
                <a16:creationId xmlns:a16="http://schemas.microsoft.com/office/drawing/2014/main" id="{26B219C2-8CAC-8348-2744-1EF616C5CFA6}"/>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481513" y="5080000"/>
            <a:ext cx="10525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9" name="Immagine 47">
            <a:extLst>
              <a:ext uri="{FF2B5EF4-FFF2-40B4-BE49-F238E27FC236}">
                <a16:creationId xmlns:a16="http://schemas.microsoft.com/office/drawing/2014/main" id="{640A30CC-0415-5EDF-5CDB-D02789F9C837}"/>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080125" y="4960938"/>
            <a:ext cx="4921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Immagine 48">
            <a:extLst>
              <a:ext uri="{FF2B5EF4-FFF2-40B4-BE49-F238E27FC236}">
                <a16:creationId xmlns:a16="http://schemas.microsoft.com/office/drawing/2014/main" id="{2A240BAE-A712-7E02-E1F1-7A113C0DFABF}"/>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l="23363" t="26666" r="13959" b="16667"/>
          <a:stretch>
            <a:fillRect/>
          </a:stretch>
        </p:blipFill>
        <p:spPr bwMode="auto">
          <a:xfrm>
            <a:off x="9950450" y="4829175"/>
            <a:ext cx="9937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Immagine 49">
            <a:extLst>
              <a:ext uri="{FF2B5EF4-FFF2-40B4-BE49-F238E27FC236}">
                <a16:creationId xmlns:a16="http://schemas.microsoft.com/office/drawing/2014/main" id="{9ED3473B-2396-F1FF-EBBF-7B770DA9F149}"/>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12738" y="5726113"/>
            <a:ext cx="5207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Immagine 50">
            <a:extLst>
              <a:ext uri="{FF2B5EF4-FFF2-40B4-BE49-F238E27FC236}">
                <a16:creationId xmlns:a16="http://schemas.microsoft.com/office/drawing/2014/main" id="{5DC7FF94-4276-75A2-8137-5997B71E4099}"/>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457325" y="5846763"/>
            <a:ext cx="8001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Immagine 51">
            <a:extLst>
              <a:ext uri="{FF2B5EF4-FFF2-40B4-BE49-F238E27FC236}">
                <a16:creationId xmlns:a16="http://schemas.microsoft.com/office/drawing/2014/main" id="{9B204FAA-ABA4-10BE-F596-99200335014A}"/>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644775" y="5926138"/>
            <a:ext cx="10541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Immagine 52" descr="Immagine che contiene logo&#10;&#10;Descrizione generata automaticamente">
            <a:extLst>
              <a:ext uri="{FF2B5EF4-FFF2-40B4-BE49-F238E27FC236}">
                <a16:creationId xmlns:a16="http://schemas.microsoft.com/office/drawing/2014/main" id="{EE6560DF-EBFA-78F9-0825-EB6AB2265F14}"/>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030663" y="5943600"/>
            <a:ext cx="9667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5" name="Immagine 53">
            <a:extLst>
              <a:ext uri="{FF2B5EF4-FFF2-40B4-BE49-F238E27FC236}">
                <a16:creationId xmlns:a16="http://schemas.microsoft.com/office/drawing/2014/main" id="{18A43327-888A-7A9D-448C-88021274CD69}"/>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043738" y="5922963"/>
            <a:ext cx="1058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6" name="Immagine 54">
            <a:extLst>
              <a:ext uri="{FF2B5EF4-FFF2-40B4-BE49-F238E27FC236}">
                <a16:creationId xmlns:a16="http://schemas.microsoft.com/office/drawing/2014/main" id="{CC05D75D-1CB3-0394-7210-EC417C7D66F3}"/>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421688" y="5802313"/>
            <a:ext cx="86518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7" name="Immagine 56">
            <a:extLst>
              <a:ext uri="{FF2B5EF4-FFF2-40B4-BE49-F238E27FC236}">
                <a16:creationId xmlns:a16="http://schemas.microsoft.com/office/drawing/2014/main" id="{9B16FEC7-06DE-0A03-98FF-7733F5868656}"/>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8226425" y="5084763"/>
            <a:ext cx="11223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8" name="Immagine 57">
            <a:extLst>
              <a:ext uri="{FF2B5EF4-FFF2-40B4-BE49-F238E27FC236}">
                <a16:creationId xmlns:a16="http://schemas.microsoft.com/office/drawing/2014/main" id="{4644284D-705D-7956-CF9E-B5517F5E1DB2}"/>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853238" y="5105400"/>
            <a:ext cx="11049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9" name="Immagine 58">
            <a:extLst>
              <a:ext uri="{FF2B5EF4-FFF2-40B4-BE49-F238E27FC236}">
                <a16:creationId xmlns:a16="http://schemas.microsoft.com/office/drawing/2014/main" id="{B8BBCB7B-F1FB-2018-4F75-AAC1CF2D8C48}"/>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836150" y="4202113"/>
            <a:ext cx="12747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0" name="Immagine 59">
            <a:extLst>
              <a:ext uri="{FF2B5EF4-FFF2-40B4-BE49-F238E27FC236}">
                <a16:creationId xmlns:a16="http://schemas.microsoft.com/office/drawing/2014/main" id="{BF1BBE70-0372-9E09-D66F-B85F04A4FE98}"/>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086850" y="3422650"/>
            <a:ext cx="1128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1" name="Immagine 60">
            <a:extLst>
              <a:ext uri="{FF2B5EF4-FFF2-40B4-BE49-F238E27FC236}">
                <a16:creationId xmlns:a16="http://schemas.microsoft.com/office/drawing/2014/main" id="{C6870898-C021-A70D-0DBD-F9938A938FAD}"/>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294313" y="5926138"/>
            <a:ext cx="12541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2" name="Immagine 2">
            <a:extLst>
              <a:ext uri="{FF2B5EF4-FFF2-40B4-BE49-F238E27FC236}">
                <a16:creationId xmlns:a16="http://schemas.microsoft.com/office/drawing/2014/main" id="{57C26894-E250-CBAF-22AF-7052354E5EA4}"/>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0302875" y="30163"/>
            <a:ext cx="1006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3" name="Immagine 1">
            <a:extLst>
              <a:ext uri="{FF2B5EF4-FFF2-40B4-BE49-F238E27FC236}">
                <a16:creationId xmlns:a16="http://schemas.microsoft.com/office/drawing/2014/main" id="{85157782-EDB2-AC1D-ACA3-8EF8625C0679}"/>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597025" y="6500813"/>
            <a:ext cx="87058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29481F25-0B06-CADE-DBCB-6CE8B0E5B4F7}"/>
              </a:ext>
            </a:extLst>
          </p:cNvPr>
          <p:cNvSpPr>
            <a:spLocks noGrp="1"/>
          </p:cNvSpPr>
          <p:nvPr>
            <p:ph idx="1"/>
          </p:nvPr>
        </p:nvSpPr>
        <p:spPr>
          <a:xfrm>
            <a:off x="609600" y="809625"/>
            <a:ext cx="10972800" cy="4735513"/>
          </a:xfrm>
        </p:spPr>
        <p:txBody>
          <a:bodyPr/>
          <a:lstStyle/>
          <a:p>
            <a:pPr marL="0" indent="0">
              <a:buFont typeface="Arial" panose="020B0604020202020204" pitchFamily="34" charset="0"/>
              <a:buNone/>
              <a:defRPr/>
            </a:pPr>
            <a:r>
              <a:rPr lang="it-IT" sz="2400" dirty="0">
                <a:solidFill>
                  <a:srgbClr val="0070C0"/>
                </a:solidFill>
                <a:latin typeface="Arial" panose="020B0604020202020204" pitchFamily="34" charset="0"/>
                <a:cs typeface="Arial" panose="020B0604020202020204" pitchFamily="34" charset="0"/>
              </a:rPr>
              <a:t>The Partnership </a:t>
            </a:r>
            <a:r>
              <a:rPr lang="it-IT" sz="2400" dirty="0" err="1">
                <a:solidFill>
                  <a:srgbClr val="0070C0"/>
                </a:solidFill>
                <a:latin typeface="Arial" panose="020B0604020202020204" pitchFamily="34" charset="0"/>
                <a:cs typeface="Arial" panose="020B0604020202020204" pitchFamily="34" charset="0"/>
              </a:rPr>
              <a:t>is</a:t>
            </a:r>
            <a:r>
              <a:rPr lang="it-IT" sz="2400" dirty="0">
                <a:solidFill>
                  <a:srgbClr val="0070C0"/>
                </a:solidFill>
                <a:latin typeface="Arial" panose="020B0604020202020204" pitchFamily="34" charset="0"/>
                <a:cs typeface="Arial" panose="020B0604020202020204" pitchFamily="34" charset="0"/>
              </a:rPr>
              <a:t> </a:t>
            </a:r>
            <a:r>
              <a:rPr lang="it-IT" sz="2400" dirty="0" err="1">
                <a:solidFill>
                  <a:srgbClr val="0070C0"/>
                </a:solidFill>
                <a:latin typeface="Arial" panose="020B0604020202020204" pitchFamily="34" charset="0"/>
                <a:cs typeface="Arial" panose="020B0604020202020204" pitchFamily="34" charset="0"/>
              </a:rPr>
              <a:t>committed</a:t>
            </a:r>
            <a:r>
              <a:rPr lang="it-IT" sz="2400" dirty="0">
                <a:solidFill>
                  <a:srgbClr val="0070C0"/>
                </a:solidFill>
                <a:latin typeface="Arial" panose="020B0604020202020204" pitchFamily="34" charset="0"/>
                <a:cs typeface="Arial" panose="020B0604020202020204" pitchFamily="34" charset="0"/>
              </a:rPr>
              <a:t> to:</a:t>
            </a:r>
          </a:p>
          <a:p>
            <a:pPr marL="0" indent="0">
              <a:buFont typeface="Arial" panose="020B0604020202020204" pitchFamily="34" charset="0"/>
              <a:buNone/>
              <a:defRPr/>
            </a:pPr>
            <a:endParaRPr lang="it-IT" sz="2400" dirty="0">
              <a:solidFill>
                <a:srgbClr val="0070C0"/>
              </a:solidFill>
              <a:latin typeface="Arial" panose="020B0604020202020204" pitchFamily="34" charset="0"/>
              <a:cs typeface="Arial" panose="020B0604020202020204" pitchFamily="34" charset="0"/>
            </a:endParaRPr>
          </a:p>
          <a:p>
            <a:pPr>
              <a:spcAft>
                <a:spcPts val="1200"/>
              </a:spcAft>
              <a:defRPr/>
            </a:pPr>
            <a:r>
              <a:rPr lang="en-GB" sz="2400" dirty="0">
                <a:solidFill>
                  <a:srgbClr val="0070C0"/>
                </a:solidFill>
                <a:latin typeface="Arial" panose="020B0604020202020204" pitchFamily="34" charset="0"/>
                <a:cs typeface="Arial" panose="020B0604020202020204" pitchFamily="34" charset="0"/>
              </a:rPr>
              <a:t>Ensure continuous exchange and cooperation among stakeholders from the academic, private and public sectors on skills development and requirements</a:t>
            </a:r>
          </a:p>
          <a:p>
            <a:pPr>
              <a:spcAft>
                <a:spcPts val="1200"/>
              </a:spcAft>
              <a:defRPr/>
            </a:pPr>
            <a:r>
              <a:rPr lang="en-GB" sz="2400" dirty="0">
                <a:solidFill>
                  <a:srgbClr val="0070C0"/>
                </a:solidFill>
                <a:latin typeface="Arial" panose="020B0604020202020204" pitchFamily="34" charset="0"/>
                <a:cs typeface="Arial" panose="020B0604020202020204" pitchFamily="34" charset="0"/>
              </a:rPr>
              <a:t>Establish and deliver a shared understanding of the volume of skills needs and capacity requirements needed (in the short, medium and long term) to achieve the high level vision of a successful space downstream and geoinformation sector</a:t>
            </a:r>
          </a:p>
          <a:p>
            <a:pPr>
              <a:defRPr/>
            </a:pPr>
            <a:r>
              <a:rPr lang="en-GB" sz="2400" dirty="0">
                <a:solidFill>
                  <a:srgbClr val="0070C0"/>
                </a:solidFill>
                <a:latin typeface="Arial" panose="020B0604020202020204" pitchFamily="34" charset="0"/>
                <a:cs typeface="Arial" panose="020B0604020202020204" pitchFamily="34" charset="0"/>
              </a:rPr>
              <a:t>Bridge the skills gaps and mismatches and an improved user uptake of space data, services and applications</a:t>
            </a:r>
          </a:p>
        </p:txBody>
      </p:sp>
      <p:sp>
        <p:nvSpPr>
          <p:cNvPr id="12291" name="Segnaposto contenuto 2">
            <a:extLst>
              <a:ext uri="{FF2B5EF4-FFF2-40B4-BE49-F238E27FC236}">
                <a16:creationId xmlns:a16="http://schemas.microsoft.com/office/drawing/2014/main" id="{58B74A62-155E-EBE5-3E1F-523471188138}"/>
              </a:ext>
            </a:extLst>
          </p:cNvPr>
          <p:cNvSpPr>
            <a:spLocks noGrp="1" noChangeArrowheads="1"/>
          </p:cNvSpPr>
          <p:nvPr>
            <p:ph idx="10"/>
          </p:nvPr>
        </p:nvSpPr>
        <p:spPr bwMode="auto">
          <a:xfrm>
            <a:off x="609600" y="22225"/>
            <a:ext cx="417195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en-US">
                <a:ea typeface="ＭＳ Ｐゴシック" panose="020B0600070205080204" pitchFamily="34" charset="-128"/>
              </a:rPr>
              <a:t>High Commitments</a:t>
            </a:r>
            <a:endParaRPr lang="en-GB" altLang="en-US">
              <a:ea typeface="ＭＳ Ｐゴシック" panose="020B0600070205080204" pitchFamily="34" charset="-128"/>
            </a:endParaRPr>
          </a:p>
        </p:txBody>
      </p:sp>
      <p:pic>
        <p:nvPicPr>
          <p:cNvPr id="12292" name="Immagine 5">
            <a:extLst>
              <a:ext uri="{FF2B5EF4-FFF2-40B4-BE49-F238E27FC236}">
                <a16:creationId xmlns:a16="http://schemas.microsoft.com/office/drawing/2014/main" id="{16B9DB2A-4067-7567-8ECC-ABA5CE143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9513" y="22225"/>
            <a:ext cx="10048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magine 2">
            <a:extLst>
              <a:ext uri="{FF2B5EF4-FFF2-40B4-BE49-F238E27FC236}">
                <a16:creationId xmlns:a16="http://schemas.microsoft.com/office/drawing/2014/main" id="{646133F2-F0A9-B4F0-D9F4-E80E126D0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6554788"/>
            <a:ext cx="87042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contenuto 1">
            <a:extLst>
              <a:ext uri="{FF2B5EF4-FFF2-40B4-BE49-F238E27FC236}">
                <a16:creationId xmlns:a16="http://schemas.microsoft.com/office/drawing/2014/main" id="{4491A423-627E-A8DD-3231-9E4D5FB42B38}"/>
              </a:ext>
            </a:extLst>
          </p:cNvPr>
          <p:cNvSpPr>
            <a:spLocks noGrp="1" noChangeArrowheads="1"/>
          </p:cNvSpPr>
          <p:nvPr>
            <p:ph idx="1"/>
          </p:nvPr>
        </p:nvSpPr>
        <p:spPr bwMode="auto">
          <a:xfrm>
            <a:off x="609600" y="1025525"/>
            <a:ext cx="10972800" cy="4975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1200"/>
              </a:spcAft>
            </a:pPr>
            <a:r>
              <a:rPr lang="en-GB" altLang="en-US" sz="2400">
                <a:solidFill>
                  <a:srgbClr val="0070C0"/>
                </a:solidFill>
                <a:latin typeface="Arial" panose="020B0604020202020204" pitchFamily="34" charset="0"/>
                <a:ea typeface="ＭＳ Ｐゴシック" panose="020B0600070205080204" pitchFamily="34" charset="-128"/>
                <a:cs typeface="Arial" panose="020B0604020202020204" pitchFamily="34" charset="0"/>
              </a:rPr>
              <a:t>To monitor the occupational supply and demand to identify the skills and competences required and provide feedback on the evolving sector needs.</a:t>
            </a:r>
          </a:p>
          <a:p>
            <a:pPr>
              <a:spcAft>
                <a:spcPts val="1200"/>
              </a:spcAft>
            </a:pPr>
            <a:r>
              <a:rPr lang="en-GB" altLang="en-US" sz="2400">
                <a:solidFill>
                  <a:srgbClr val="0070C0"/>
                </a:solidFill>
                <a:latin typeface="Arial" panose="020B0604020202020204" pitchFamily="34" charset="0"/>
                <a:ea typeface="ＭＳ Ｐゴシック" panose="020B0600070205080204" pitchFamily="34" charset="-128"/>
                <a:cs typeface="Arial" panose="020B0604020202020204" pitchFamily="34" charset="0"/>
              </a:rPr>
              <a:t>To help and guide candidate learners in their skilling, upskilling and reskilling efforts, supporting them to access quality training.</a:t>
            </a:r>
          </a:p>
          <a:p>
            <a:pPr>
              <a:spcAft>
                <a:spcPts val="1200"/>
              </a:spcAft>
            </a:pPr>
            <a:r>
              <a:rPr lang="en-GB" altLang="en-US" sz="2400">
                <a:solidFill>
                  <a:srgbClr val="0070C0"/>
                </a:solidFill>
                <a:latin typeface="Arial" panose="020B0604020202020204" pitchFamily="34" charset="0"/>
                <a:ea typeface="ＭＳ Ｐゴシック" panose="020B0600070205080204" pitchFamily="34" charset="-128"/>
                <a:cs typeface="Arial" panose="020B0604020202020204" pitchFamily="34" charset="0"/>
              </a:rPr>
              <a:t>To facilitate and stimulate a more integrated and inclusive approach on skills development across different value chains (vertical sectors) and at different levels, including local and regional level.</a:t>
            </a:r>
          </a:p>
          <a:p>
            <a:r>
              <a:rPr lang="en-GB" altLang="en-US" sz="2400">
                <a:solidFill>
                  <a:srgbClr val="0070C0"/>
                </a:solidFill>
                <a:latin typeface="Arial" panose="020B0604020202020204" pitchFamily="34" charset="0"/>
                <a:ea typeface="ＭＳ Ｐゴシック" panose="020B0600070205080204" pitchFamily="34" charset="-128"/>
                <a:cs typeface="Arial" panose="020B0604020202020204" pitchFamily="34" charset="0"/>
              </a:rPr>
              <a:t>To encourage citizens’ engagement, citizens’ science practices and hands-on activities enhancing the inclusion/recognition of space downstream and geoinformation applications' value in everyday aspects of life, also attracting new talents to the present and emerging space geospatial professions</a:t>
            </a:r>
          </a:p>
          <a:p>
            <a:endParaRPr lang="en-GB" altLang="en-US">
              <a:ea typeface="ＭＳ Ｐゴシック" panose="020B0600070205080204" pitchFamily="34" charset="-128"/>
            </a:endParaRPr>
          </a:p>
        </p:txBody>
      </p:sp>
      <p:sp>
        <p:nvSpPr>
          <p:cNvPr id="13315" name="Segnaposto contenuto 2">
            <a:extLst>
              <a:ext uri="{FF2B5EF4-FFF2-40B4-BE49-F238E27FC236}">
                <a16:creationId xmlns:a16="http://schemas.microsoft.com/office/drawing/2014/main" id="{08A45769-95FB-3617-3284-BDD59771EF1B}"/>
              </a:ext>
            </a:extLst>
          </p:cNvPr>
          <p:cNvSpPr>
            <a:spLocks noGrp="1" noChangeArrowheads="1"/>
          </p:cNvSpPr>
          <p:nvPr>
            <p:ph idx="10"/>
          </p:nvPr>
        </p:nvSpPr>
        <p:spPr bwMode="auto">
          <a:xfrm>
            <a:off x="609600" y="104775"/>
            <a:ext cx="4127500" cy="65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en-US">
                <a:ea typeface="ＭＳ Ｐゴシック" panose="020B0600070205080204" pitchFamily="34" charset="-128"/>
              </a:rPr>
              <a:t>Specific commitments</a:t>
            </a:r>
            <a:endParaRPr lang="en-GB" altLang="en-US">
              <a:ea typeface="ＭＳ Ｐゴシック" panose="020B0600070205080204" pitchFamily="34" charset="-128"/>
            </a:endParaRPr>
          </a:p>
        </p:txBody>
      </p:sp>
      <p:pic>
        <p:nvPicPr>
          <p:cNvPr id="13316" name="Immagine 5">
            <a:extLst>
              <a:ext uri="{FF2B5EF4-FFF2-40B4-BE49-F238E27FC236}">
                <a16:creationId xmlns:a16="http://schemas.microsoft.com/office/drawing/2014/main" id="{323C55F7-2336-2667-1EDF-F0AB5A6DF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3" y="0"/>
            <a:ext cx="10048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magine 1">
            <a:extLst>
              <a:ext uri="{FF2B5EF4-FFF2-40B4-BE49-F238E27FC236}">
                <a16:creationId xmlns:a16="http://schemas.microsoft.com/office/drawing/2014/main" id="{4A9C3049-1B82-938B-089E-F71D05AFD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6543675"/>
            <a:ext cx="8705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egnaposto contenuto 6" descr="Immagine che contiene Carattere, testo, logo, Elementi grafici&#10;&#10;Descrizione generata automaticamente">
            <a:extLst>
              <a:ext uri="{FF2B5EF4-FFF2-40B4-BE49-F238E27FC236}">
                <a16:creationId xmlns:a16="http://schemas.microsoft.com/office/drawing/2014/main" id="{C4AA55B5-C83C-DD98-A2AD-66B1ED6A21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3050" y="49213"/>
            <a:ext cx="1000125"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egnaposto contenuto 2">
            <a:extLst>
              <a:ext uri="{FF2B5EF4-FFF2-40B4-BE49-F238E27FC236}">
                <a16:creationId xmlns:a16="http://schemas.microsoft.com/office/drawing/2014/main" id="{32B6F514-484C-B748-C4D8-69B4963FE6D3}"/>
              </a:ext>
            </a:extLst>
          </p:cNvPr>
          <p:cNvSpPr>
            <a:spLocks noGrp="1" noChangeArrowheads="1"/>
          </p:cNvSpPr>
          <p:nvPr>
            <p:ph idx="10"/>
          </p:nvPr>
        </p:nvSpPr>
        <p:spPr bwMode="auto">
          <a:xfrm>
            <a:off x="609600" y="127000"/>
            <a:ext cx="5486400"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en-US">
                <a:ea typeface="ＭＳ Ｐゴシック" panose="020B0600070205080204" pitchFamily="34" charset="-128"/>
              </a:rPr>
              <a:t>Benefits of joining SPACE4GEO</a:t>
            </a:r>
            <a:endParaRPr lang="en-GB" altLang="en-US">
              <a:ea typeface="ＭＳ Ｐゴシック" panose="020B0600070205080204" pitchFamily="34" charset="-128"/>
            </a:endParaRPr>
          </a:p>
        </p:txBody>
      </p:sp>
      <p:sp>
        <p:nvSpPr>
          <p:cNvPr id="9" name="CasellaDiTesto 8">
            <a:extLst>
              <a:ext uri="{FF2B5EF4-FFF2-40B4-BE49-F238E27FC236}">
                <a16:creationId xmlns:a16="http://schemas.microsoft.com/office/drawing/2014/main" id="{92E8BAF4-C459-1F95-AD04-27145FBB9FFB}"/>
              </a:ext>
            </a:extLst>
          </p:cNvPr>
          <p:cNvSpPr txBox="1"/>
          <p:nvPr/>
        </p:nvSpPr>
        <p:spPr>
          <a:xfrm>
            <a:off x="609600" y="661988"/>
            <a:ext cx="10823575" cy="5940425"/>
          </a:xfrm>
          <a:prstGeom prst="rect">
            <a:avLst/>
          </a:prstGeom>
          <a:noFill/>
        </p:spPr>
        <p:txBody>
          <a:bodyPr>
            <a:spAutoFit/>
          </a:bodyPr>
          <a:lstStyle/>
          <a:p>
            <a:pPr>
              <a:defRPr/>
            </a:pPr>
            <a:r>
              <a:rPr lang="en-GB" sz="2000" dirty="0">
                <a:solidFill>
                  <a:srgbClr val="0070C0"/>
                </a:solidFill>
              </a:rPr>
              <a:t>In general, members of the Pact have access to knowledge on upskilling and reskilling needs, advice on relevant funding instruments to boost the skills of adults in their regions and countries, and partnership opportunities within a growing community.</a:t>
            </a:r>
          </a:p>
          <a:p>
            <a:pPr>
              <a:defRPr/>
            </a:pPr>
            <a:endParaRPr lang="en-GB" sz="1200" dirty="0">
              <a:solidFill>
                <a:srgbClr val="0070C0"/>
              </a:solidFill>
            </a:endParaRPr>
          </a:p>
          <a:p>
            <a:pPr>
              <a:defRPr/>
            </a:pPr>
            <a:r>
              <a:rPr lang="en-GB" sz="2000" dirty="0">
                <a:solidFill>
                  <a:srgbClr val="0070C0"/>
                </a:solidFill>
              </a:rPr>
              <a:t>By joining SPACE4GEO a member can also:</a:t>
            </a:r>
          </a:p>
          <a:p>
            <a:pPr marL="342900" indent="-342900">
              <a:buFont typeface="Arial" panose="020B0604020202020204" pitchFamily="34" charset="0"/>
              <a:buChar char="•"/>
              <a:defRPr/>
            </a:pPr>
            <a:r>
              <a:rPr lang="en-GB" sz="2000" dirty="0">
                <a:solidFill>
                  <a:srgbClr val="0070C0"/>
                </a:solidFill>
              </a:rPr>
              <a:t>Participate in key discussion panels at the EC level regarding skills development in the Space downstream and Geoinformation sector.</a:t>
            </a:r>
          </a:p>
          <a:p>
            <a:pPr marL="342900" indent="-342900">
              <a:buFont typeface="Arial" panose="020B0604020202020204" pitchFamily="34" charset="0"/>
              <a:buChar char="•"/>
              <a:defRPr/>
            </a:pPr>
            <a:r>
              <a:rPr lang="en-GB" sz="2000" dirty="0">
                <a:solidFill>
                  <a:srgbClr val="0070C0"/>
                </a:solidFill>
              </a:rPr>
              <a:t>Be part of a dynamic international partnership allowing you to access and bundle the knowledge and expertise needed to:</a:t>
            </a:r>
          </a:p>
          <a:p>
            <a:pPr marL="800100" lvl="1" indent="-342900">
              <a:buFont typeface="Wingdings" panose="05000000000000000000" pitchFamily="2" charset="2"/>
              <a:buChar char="ü"/>
              <a:defRPr/>
            </a:pPr>
            <a:r>
              <a:rPr lang="en-GB" sz="2000" dirty="0">
                <a:solidFill>
                  <a:srgbClr val="0070C0"/>
                </a:solidFill>
              </a:rPr>
              <a:t>Set-up strong transnational consortia to submit proposals for funding, ensuring that efforts are not duplicated or weakened.</a:t>
            </a:r>
          </a:p>
          <a:p>
            <a:pPr marL="800100" lvl="1" indent="-342900">
              <a:buFont typeface="Wingdings" panose="05000000000000000000" pitchFamily="2" charset="2"/>
              <a:buChar char="ü"/>
              <a:defRPr/>
            </a:pPr>
            <a:r>
              <a:rPr lang="en-GB" sz="2000" dirty="0">
                <a:solidFill>
                  <a:srgbClr val="0070C0"/>
                </a:solidFill>
              </a:rPr>
              <a:t>Participate to tenders and procurements with the right partners.</a:t>
            </a:r>
          </a:p>
          <a:p>
            <a:pPr marL="800100" lvl="1" indent="-342900">
              <a:buFont typeface="Wingdings" panose="05000000000000000000" pitchFamily="2" charset="2"/>
              <a:buChar char="ü"/>
              <a:defRPr/>
            </a:pPr>
            <a:r>
              <a:rPr lang="en-GB" sz="2000" dirty="0">
                <a:solidFill>
                  <a:srgbClr val="0070C0"/>
                </a:solidFill>
              </a:rPr>
              <a:t>Submit offers for commercial exploitation of added value services and training initiatives.</a:t>
            </a:r>
          </a:p>
          <a:p>
            <a:pPr marL="800100" lvl="1" indent="-342900">
              <a:buFont typeface="Wingdings" panose="05000000000000000000" pitchFamily="2" charset="2"/>
              <a:buChar char="ü"/>
              <a:defRPr/>
            </a:pPr>
            <a:r>
              <a:rPr lang="en-GB" sz="2000" dirty="0">
                <a:solidFill>
                  <a:srgbClr val="0070C0"/>
                </a:solidFill>
              </a:rPr>
              <a:t>Propose and develop initiatives to mainstream the results at national and regional level.</a:t>
            </a:r>
          </a:p>
          <a:p>
            <a:pPr marL="342900" indent="-342900">
              <a:buFont typeface="Arial" panose="020B0604020202020204" pitchFamily="34" charset="0"/>
              <a:buChar char="•"/>
              <a:defRPr/>
            </a:pPr>
            <a:r>
              <a:rPr lang="en-GB" sz="2000" dirty="0">
                <a:solidFill>
                  <a:srgbClr val="0070C0"/>
                </a:solidFill>
              </a:rPr>
              <a:t>Be part of a recognised brand acting collectively towards relevant institutions and reaching out to key stakeholders with a stronger impact.</a:t>
            </a:r>
          </a:p>
          <a:p>
            <a:pPr marL="342900" indent="-342900">
              <a:buFont typeface="Arial" panose="020B0604020202020204" pitchFamily="34" charset="0"/>
              <a:buChar char="•"/>
              <a:defRPr/>
            </a:pPr>
            <a:r>
              <a:rPr lang="en-GB" sz="2000" dirty="0">
                <a:solidFill>
                  <a:srgbClr val="0070C0"/>
                </a:solidFill>
              </a:rPr>
              <a:t>Have visibility on the Partnership website and </a:t>
            </a:r>
            <a:r>
              <a:rPr lang="en-GB" sz="2000">
                <a:solidFill>
                  <a:srgbClr val="0070C0"/>
                </a:solidFill>
              </a:rPr>
              <a:t>promote its </a:t>
            </a:r>
            <a:r>
              <a:rPr lang="en-GB" sz="2000" dirty="0">
                <a:solidFill>
                  <a:srgbClr val="0070C0"/>
                </a:solidFill>
              </a:rPr>
              <a:t>activities via the channels operated by the Partnership, including social media, newsletters, sectoral events of interest.</a:t>
            </a:r>
            <a:endParaRPr lang="en-GB" dirty="0"/>
          </a:p>
        </p:txBody>
      </p:sp>
      <p:pic>
        <p:nvPicPr>
          <p:cNvPr id="14341" name="Immagine 1">
            <a:extLst>
              <a:ext uri="{FF2B5EF4-FFF2-40B4-BE49-F238E27FC236}">
                <a16:creationId xmlns:a16="http://schemas.microsoft.com/office/drawing/2014/main" id="{54F5DE3B-E735-8C7B-0EA9-13FE9B124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6521450"/>
            <a:ext cx="8705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contenuto 1">
            <a:extLst>
              <a:ext uri="{FF2B5EF4-FFF2-40B4-BE49-F238E27FC236}">
                <a16:creationId xmlns:a16="http://schemas.microsoft.com/office/drawing/2014/main" id="{B73307F4-3B18-0B13-91B7-835EDA5E73E7}"/>
              </a:ext>
            </a:extLst>
          </p:cNvPr>
          <p:cNvSpPr>
            <a:spLocks noGrp="1" noChangeArrowheads="1"/>
          </p:cNvSpPr>
          <p:nvPr>
            <p:ph idx="1"/>
          </p:nvPr>
        </p:nvSpPr>
        <p:spPr bwMode="auto">
          <a:xfrm>
            <a:off x="407988" y="747713"/>
            <a:ext cx="11626850" cy="572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panose="020B0604020202020204" pitchFamily="34" charset="0"/>
              <a:buNone/>
            </a:pPr>
            <a:r>
              <a:rPr lang="it-IT" altLang="it-IT" sz="2000">
                <a:solidFill>
                  <a:srgbClr val="0070C0"/>
                </a:solidFill>
                <a:latin typeface="Arial" panose="020B0604020202020204" pitchFamily="34" charset="0"/>
                <a:ea typeface="ＭＳ Ｐゴシック" panose="020B0600070205080204" pitchFamily="34" charset="-128"/>
                <a:cs typeface="Arial" panose="020B0604020202020204" pitchFamily="34" charset="0"/>
              </a:rPr>
              <a:t>The constitution of the Large Scale Partnership allowed GISIG to promote, coordinate and submit the new Blueprint project "</a:t>
            </a:r>
            <a:r>
              <a:rPr lang="en-GB" altLang="it-IT" sz="2000">
                <a:solidFill>
                  <a:srgbClr val="0070C0"/>
                </a:solidFill>
                <a:latin typeface="Arial" panose="020B0604020202020204" pitchFamily="34" charset="0"/>
                <a:ea typeface="ＭＳ Ｐゴシック" panose="020B0600070205080204" pitchFamily="34" charset="-128"/>
                <a:cs typeface="Arial" panose="020B0604020202020204" pitchFamily="34" charset="0"/>
              </a:rPr>
              <a:t>SpaceSUITE - SPACE downstream Skills development and User uptake through Innovative curricula in Training and Education" under the ERASMUS+ Programme.</a:t>
            </a:r>
          </a:p>
          <a:p>
            <a:pPr marL="0" indent="0">
              <a:spcBef>
                <a:spcPts val="1200"/>
              </a:spcBef>
              <a:buFont typeface="Arial" panose="020B0604020202020204" pitchFamily="34" charset="0"/>
              <a:buNone/>
            </a:pPr>
            <a:r>
              <a:rPr lang="en-GB" altLang="it-IT" sz="2000">
                <a:solidFill>
                  <a:srgbClr val="0070C0"/>
                </a:solidFill>
                <a:latin typeface="Arial" panose="020B0604020202020204" pitchFamily="34" charset="0"/>
                <a:ea typeface="ＭＳ Ｐゴシック" panose="020B0600070205080204" pitchFamily="34" charset="-128"/>
                <a:cs typeface="Arial" panose="020B0604020202020204" pitchFamily="34" charset="0"/>
              </a:rPr>
              <a:t>The Call for Blueprint projects was restricted to LSP members and must be coordinated by the LSP Coordinator (GISIG in this case). Only one project per LSP will be funded.</a:t>
            </a:r>
          </a:p>
          <a:p>
            <a:pPr marL="0" indent="0">
              <a:spcBef>
                <a:spcPts val="1200"/>
              </a:spcBef>
              <a:buFont typeface="Arial" panose="020B0604020202020204" pitchFamily="34" charset="0"/>
              <a:buNone/>
            </a:pPr>
            <a:r>
              <a:rPr lang="it-IT" altLang="it-IT" sz="2000">
                <a:solidFill>
                  <a:srgbClr val="0070C0"/>
                </a:solidFill>
                <a:latin typeface="Arial" panose="020B0604020202020204" pitchFamily="34" charset="0"/>
                <a:ea typeface="ＭＳ Ｐゴシック" panose="020B0600070205080204" pitchFamily="34" charset="-128"/>
                <a:cs typeface="Arial" panose="020B0604020202020204" pitchFamily="34" charset="0"/>
              </a:rPr>
              <a:t>SpaceSUITE will leverage on the results of EO4GEO, expanding them and making them evolve to cover new functionalities and areas related not only to</a:t>
            </a:r>
            <a:r>
              <a:rPr lang="en-GB" altLang="it-IT" sz="2000">
                <a:solidFill>
                  <a:srgbClr val="0070C0"/>
                </a:solidFill>
                <a:latin typeface="Arial" panose="020B0604020202020204" pitchFamily="34" charset="0"/>
                <a:ea typeface="ＭＳ Ｐゴシック" panose="020B0600070205080204" pitchFamily="34" charset="-128"/>
                <a:cs typeface="Arial" panose="020B0604020202020204" pitchFamily="34" charset="0"/>
              </a:rPr>
              <a:t> Earth Observation and Geo-information, but also to Positioning Navigation and Timing and Satellite Communication. </a:t>
            </a:r>
          </a:p>
          <a:p>
            <a:pPr marL="0" indent="0">
              <a:spcBef>
                <a:spcPts val="1200"/>
              </a:spcBef>
              <a:buFont typeface="Arial" panose="020B0604020202020204" pitchFamily="34" charset="0"/>
              <a:buNone/>
            </a:pPr>
            <a:r>
              <a:rPr lang="en-GB" altLang="it-IT" sz="2000">
                <a:solidFill>
                  <a:srgbClr val="0070C0"/>
                </a:solidFill>
                <a:latin typeface="Arial" panose="020B0604020202020204" pitchFamily="34" charset="0"/>
                <a:ea typeface="ＭＳ Ｐゴシック" panose="020B0600070205080204" pitchFamily="34" charset="-128"/>
                <a:cs typeface="Arial" panose="020B0604020202020204" pitchFamily="34" charset="0"/>
              </a:rPr>
              <a:t>The partnership is composed by 25 partners from 12 EU countries, plus 3 affiliated entities and 7 associated partners. It includes universities, VET providers, companies, sectoral associations, public bodies and regional authorities. All of them had to join the LSP before submission. </a:t>
            </a:r>
          </a:p>
          <a:p>
            <a:pPr marL="0" indent="0">
              <a:spcBef>
                <a:spcPts val="1200"/>
              </a:spcBef>
              <a:buFont typeface="Arial" panose="020B0604020202020204" pitchFamily="34" charset="0"/>
              <a:buNone/>
            </a:pPr>
            <a:r>
              <a:rPr lang="it-IT" altLang="it-IT" sz="2000">
                <a:solidFill>
                  <a:srgbClr val="0070C0"/>
                </a:solidFill>
                <a:latin typeface="Arial" panose="020B0604020202020204" pitchFamily="34" charset="0"/>
                <a:ea typeface="ＭＳ Ｐゴシック" panose="020B0600070205080204" pitchFamily="34" charset="-128"/>
              </a:rPr>
              <a:t>The funding schema is </a:t>
            </a:r>
            <a:r>
              <a:rPr lang="it-IT" altLang="it-IT" sz="2000">
                <a:solidFill>
                  <a:srgbClr val="0070C0"/>
                </a:solidFill>
                <a:latin typeface="Arial" panose="020B0604020202020204" pitchFamily="34" charset="0"/>
                <a:ea typeface="ＭＳ Ｐゴシック" panose="020B0600070205080204" pitchFamily="34" charset="-128"/>
                <a:cs typeface="Arial" panose="020B0604020202020204" pitchFamily="34" charset="0"/>
              </a:rPr>
              <a:t>"</a:t>
            </a:r>
            <a:r>
              <a:rPr lang="it-IT" altLang="it-IT" sz="2000">
                <a:solidFill>
                  <a:srgbClr val="0070C0"/>
                </a:solidFill>
                <a:latin typeface="Arial" panose="020B0604020202020204" pitchFamily="34" charset="0"/>
                <a:ea typeface="ＭＳ Ｐゴシック" panose="020B0600070205080204" pitchFamily="34" charset="-128"/>
              </a:rPr>
              <a:t>lump sum budget based</a:t>
            </a:r>
            <a:r>
              <a:rPr lang="it-IT" altLang="it-IT" sz="2000">
                <a:solidFill>
                  <a:srgbClr val="0070C0"/>
                </a:solidFill>
                <a:latin typeface="Arial" panose="020B0604020202020204" pitchFamily="34" charset="0"/>
                <a:ea typeface="ＭＳ Ｐゴシック" panose="020B0600070205080204" pitchFamily="34" charset="-128"/>
                <a:cs typeface="Arial" panose="020B0604020202020204" pitchFamily="34" charset="0"/>
              </a:rPr>
              <a:t>", meaning that a budget for the project has been estimated, amounting to approx. 5M€ and, if approved, the UE will recognise the 80% of the budget, in form of lump-sum of approx. 4M€ to be released upon completion of work (no cost statements).</a:t>
            </a:r>
          </a:p>
          <a:p>
            <a:pPr marL="0" indent="0">
              <a:spcBef>
                <a:spcPts val="1200"/>
              </a:spcBef>
              <a:buFont typeface="Arial" panose="020B0604020202020204" pitchFamily="34" charset="0"/>
              <a:buNone/>
            </a:pPr>
            <a:r>
              <a:rPr lang="it-IT" altLang="it-IT" sz="2000">
                <a:solidFill>
                  <a:srgbClr val="0070C0"/>
                </a:solidFill>
                <a:latin typeface="Arial" panose="020B0604020202020204" pitchFamily="34" charset="0"/>
                <a:ea typeface="ＭＳ Ｐゴシック" panose="020B0600070205080204" pitchFamily="34" charset="-128"/>
                <a:cs typeface="Arial" panose="020B0604020202020204" pitchFamily="34" charset="0"/>
              </a:rPr>
              <a:t>If approved, the project will start in January 2024, with a duration of 4 years.</a:t>
            </a:r>
            <a:endParaRPr lang="it-IT" altLang="it-IT" sz="2000">
              <a:solidFill>
                <a:srgbClr val="0070C0"/>
              </a:solidFill>
              <a:latin typeface="Arial" panose="020B0604020202020204" pitchFamily="34" charset="0"/>
              <a:ea typeface="ＭＳ Ｐゴシック" panose="020B0600070205080204" pitchFamily="34" charset="-128"/>
            </a:endParaRPr>
          </a:p>
        </p:txBody>
      </p:sp>
      <p:sp>
        <p:nvSpPr>
          <p:cNvPr id="15363" name="Segnaposto contenuto 2">
            <a:extLst>
              <a:ext uri="{FF2B5EF4-FFF2-40B4-BE49-F238E27FC236}">
                <a16:creationId xmlns:a16="http://schemas.microsoft.com/office/drawing/2014/main" id="{493DA567-F0F2-9B3B-ECA3-2ECD6CC97195}"/>
              </a:ext>
            </a:extLst>
          </p:cNvPr>
          <p:cNvSpPr>
            <a:spLocks noGrp="1" noChangeArrowheads="1"/>
          </p:cNvSpPr>
          <p:nvPr>
            <p:ph idx="10"/>
          </p:nvPr>
        </p:nvSpPr>
        <p:spPr bwMode="auto">
          <a:xfrm>
            <a:off x="407988" y="120650"/>
            <a:ext cx="10807700"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a:ea typeface="ＭＳ Ｐゴシック" panose="020B0600070205080204" pitchFamily="34" charset="-128"/>
              </a:rPr>
              <a:t>SpaceSUITE proposal</a:t>
            </a:r>
          </a:p>
        </p:txBody>
      </p:sp>
      <p:pic>
        <p:nvPicPr>
          <p:cNvPr id="15364" name="Immagine 1">
            <a:extLst>
              <a:ext uri="{FF2B5EF4-FFF2-40B4-BE49-F238E27FC236}">
                <a16:creationId xmlns:a16="http://schemas.microsoft.com/office/drawing/2014/main" id="{72F6B253-A901-6FDE-6308-E2522F636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7025" y="41275"/>
            <a:ext cx="1006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magine 2">
            <a:extLst>
              <a:ext uri="{FF2B5EF4-FFF2-40B4-BE49-F238E27FC236}">
                <a16:creationId xmlns:a16="http://schemas.microsoft.com/office/drawing/2014/main" id="{00E999CD-4100-9553-047D-D6ACF0F42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763" y="6527800"/>
            <a:ext cx="8705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 type=&quot;3&quot; unique_id=&quot;28078&quot;&gt;&lt;property id=&quot;20148&quot; value=&quot;5&quot;/&gt;&lt;property id=&quot;20300&quot; value=&quot;Slide 14&quot;/&gt;&lt;property id=&quot;20307&quot; value=&quot;259&quot;/&gt;&lt;/object&gt;&lt;object type=&quot;3&quot; unique_id=&quot;28080&quot;&gt;&lt;property id=&quot;20148&quot; value=&quot;5&quot;/&gt;&lt;property id=&quot;20300&quot; value=&quot;Slide 2&quot;/&gt;&lt;property id=&quot;20307&quot; value=&quot;314&quot;/&gt;&lt;/object&gt;&lt;object type=&quot;3&quot; unique_id=&quot;28081&quot;&gt;&lt;property id=&quot;20148&quot; value=&quot;5&quot;/&gt;&lt;property id=&quot;20300&quot; value=&quot;Slide 3&quot;/&gt;&lt;property id=&quot;20307&quot; value=&quot;334&quot;/&gt;&lt;/object&gt;&lt;object type=&quot;3&quot; unique_id=&quot;28082&quot;&gt;&lt;property id=&quot;20148&quot; value=&quot;5&quot;/&gt;&lt;property id=&quot;20300&quot; value=&quot;Slide 4&quot;/&gt;&lt;property id=&quot;20307&quot; value=&quot;335&quot;/&gt;&lt;/object&gt;&lt;object type=&quot;3&quot; unique_id=&quot;28083&quot;&gt;&lt;property id=&quot;20148&quot; value=&quot;5&quot;/&gt;&lt;property id=&quot;20300&quot; value=&quot;Slide 5&quot;/&gt;&lt;property id=&quot;20307&quot; value=&quot;285&quot;/&gt;&lt;/object&gt;&lt;object type=&quot;3&quot; unique_id=&quot;28084&quot;&gt;&lt;property id=&quot;20148&quot; value=&quot;5&quot;/&gt;&lt;property id=&quot;20300&quot; value=&quot;Slide 6&quot;/&gt;&lt;property id=&quot;20307&quot; value=&quot;346&quot;/&gt;&lt;/object&gt;&lt;object type=&quot;3&quot; unique_id=&quot;28085&quot;&gt;&lt;property id=&quot;20148&quot; value=&quot;5&quot;/&gt;&lt;property id=&quot;20300&quot; value=&quot;Slide 7&quot;/&gt;&lt;property id=&quot;20307&quot; value=&quot;292&quot;/&gt;&lt;/object&gt;&lt;object type=&quot;3&quot; unique_id=&quot;28086&quot;&gt;&lt;property id=&quot;20148&quot; value=&quot;5&quot;/&gt;&lt;property id=&quot;20300&quot; value=&quot;Slide 8&quot;/&gt;&lt;property id=&quot;20307&quot; value=&quot;337&quot;/&gt;&lt;/object&gt;&lt;object type=&quot;3&quot; unique_id=&quot;28087&quot;&gt;&lt;property id=&quot;20148&quot; value=&quot;5&quot;/&gt;&lt;property id=&quot;20300&quot; value=&quot;Slide 9&quot;/&gt;&lt;property id=&quot;20307&quot; value=&quot;338&quot;/&gt;&lt;/object&gt;&lt;object type=&quot;3&quot; unique_id=&quot;28088&quot;&gt;&lt;property id=&quot;20148&quot; value=&quot;5&quot;/&gt;&lt;property id=&quot;20300&quot; value=&quot;Slide 10&quot;/&gt;&lt;property id=&quot;20307&quot; value=&quot;326&quot;/&gt;&lt;/object&gt;&lt;object type=&quot;3&quot; unique_id=&quot;28089&quot;&gt;&lt;property id=&quot;20148&quot; value=&quot;5&quot;/&gt;&lt;property id=&quot;20300&quot; value=&quot;Slide 11&quot;/&gt;&lt;property id=&quot;20307&quot; value=&quot;347&quot;/&gt;&lt;/object&gt;&lt;object type=&quot;3&quot; unique_id=&quot;28090&quot;&gt;&lt;property id=&quot;20148&quot; value=&quot;5&quot;/&gt;&lt;property id=&quot;20300&quot; value=&quot;Slide 12&quot;/&gt;&lt;property id=&quot;20307&quot; value=&quot;348&quot;/&gt;&lt;/object&gt;&lt;object type=&quot;3&quot; unique_id=&quot;28091&quot;&gt;&lt;property id=&quot;20148&quot; value=&quot;5&quot;/&gt;&lt;property id=&quot;20300&quot; value=&quot;Slide 13&quot;/&gt;&lt;property id=&quot;20307&quot; value=&quot;268&quot;/&gt;&lt;/object&gt;&lt;/object&gt;&lt;object type=&quot;8&quot; unique_id=&quot;10008&quot;&gt;&lt;/object&gt;&lt;/object&gt;&lt;/database&gt;"/>
  <p:tag name="SECTOMILLISECCONVERTED" val="1"/>
</p:tagLst>
</file>

<file path=ppt/theme/theme1.xml><?xml version="1.0" encoding="utf-8"?>
<a:theme xmlns:a="http://schemas.openxmlformats.org/drawingml/2006/main" name="linkvit master">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C87FB32B29144AA073DA75B2D1AA7B" ma:contentTypeVersion="6" ma:contentTypeDescription="Create a new document." ma:contentTypeScope="" ma:versionID="b12a95afd14389ac299a0729a077e051">
  <xsd:schema xmlns:xsd="http://www.w3.org/2001/XMLSchema" xmlns:xs="http://www.w3.org/2001/XMLSchema" xmlns:p="http://schemas.microsoft.com/office/2006/metadata/properties" xmlns:ns2="0b0d7406-6d7a-446f-b7f7-cf7ed6993a8a" xmlns:ns3="8bcd4ad3-1aa4-4ef8-90e9-1d0e10888239" targetNamespace="http://schemas.microsoft.com/office/2006/metadata/properties" ma:root="true" ma:fieldsID="ea914ebe9d903000877513671814ed52" ns2:_="" ns3:_="">
    <xsd:import namespace="0b0d7406-6d7a-446f-b7f7-cf7ed6993a8a"/>
    <xsd:import namespace="8bcd4ad3-1aa4-4ef8-90e9-1d0e108882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d7406-6d7a-446f-b7f7-cf7ed6993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cd4ad3-1aa4-4ef8-90e9-1d0e108882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E70E16-9AF5-40C0-8FA3-1EB1A1AC9025}">
  <ds:schemaRefs>
    <ds:schemaRef ds:uri="http://schemas.microsoft.com/sharepoint/v3/contenttype/forms"/>
  </ds:schemaRefs>
</ds:datastoreItem>
</file>

<file path=customXml/itemProps2.xml><?xml version="1.0" encoding="utf-8"?>
<ds:datastoreItem xmlns:ds="http://schemas.openxmlformats.org/officeDocument/2006/customXml" ds:itemID="{28C104BA-DCF8-49F4-9ACC-3B55077CB11F}">
  <ds:schemaRefs>
    <ds:schemaRef ds:uri="http://schemas.microsoft.com/office/2006/metadata/properties"/>
    <ds:schemaRef ds:uri="http://purl.org/dc/elements/1.1/"/>
    <ds:schemaRef ds:uri="http://schemas.microsoft.com/office/2006/documentManagement/types"/>
    <ds:schemaRef ds:uri="http://www.w3.org/XML/1998/namespace"/>
    <ds:schemaRef ds:uri="0b0d7406-6d7a-446f-b7f7-cf7ed6993a8a"/>
    <ds:schemaRef ds:uri="http://schemas.microsoft.com/office/infopath/2007/PartnerControls"/>
    <ds:schemaRef ds:uri="http://purl.org/dc/dcmitype/"/>
    <ds:schemaRef ds:uri="http://schemas.openxmlformats.org/package/2006/metadata/core-properties"/>
    <ds:schemaRef ds:uri="8bcd4ad3-1aa4-4ef8-90e9-1d0e10888239"/>
    <ds:schemaRef ds:uri="http://purl.org/dc/terms/"/>
  </ds:schemaRefs>
</ds:datastoreItem>
</file>

<file path=customXml/itemProps3.xml><?xml version="1.0" encoding="utf-8"?>
<ds:datastoreItem xmlns:ds="http://schemas.openxmlformats.org/officeDocument/2006/customXml" ds:itemID="{D290A2D4-778F-4B52-A112-2DB6FE16A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0d7406-6d7a-446f-b7f7-cf7ed6993a8a"/>
    <ds:schemaRef ds:uri="8bcd4ad3-1aa4-4ef8-90e9-1d0e10888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8130</TotalTime>
  <Words>1101</Words>
  <Application>Microsoft Office PowerPoint</Application>
  <PresentationFormat>Widescreen</PresentationFormat>
  <Paragraphs>63</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linkvit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lacosa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Roderic Molina</dc:creator>
  <cp:lastModifiedBy>Annalisa Donati</cp:lastModifiedBy>
  <cp:revision>359</cp:revision>
  <cp:lastPrinted>2023-04-21T11:34:41Z</cp:lastPrinted>
  <dcterms:created xsi:type="dcterms:W3CDTF">2012-05-07T10:38:33Z</dcterms:created>
  <dcterms:modified xsi:type="dcterms:W3CDTF">2023-06-27T15:36:31Z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0x01010054C87FB32B29144AA073DA75B2D1AA7B</vt:lpwstr>
  </property>
</Properties>
</file>