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096" r:id="rId3"/>
    <p:sldId id="4370" r:id="rId4"/>
    <p:sldId id="2163" r:id="rId5"/>
    <p:sldId id="2110" r:id="rId6"/>
    <p:sldId id="4467" r:id="rId7"/>
    <p:sldId id="4468" r:id="rId8"/>
    <p:sldId id="4470" r:id="rId9"/>
    <p:sldId id="4518" r:id="rId10"/>
    <p:sldId id="4469" r:id="rId11"/>
    <p:sldId id="4471" r:id="rId12"/>
    <p:sldId id="4472" r:id="rId13"/>
    <p:sldId id="4515" r:id="rId14"/>
    <p:sldId id="4514" r:id="rId15"/>
    <p:sldId id="4516" r:id="rId16"/>
    <p:sldId id="283" r:id="rId17"/>
    <p:sldId id="25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NARD Marie" initials="MM" lastIdx="0" clrIdx="0">
    <p:extLst>
      <p:ext uri="{19B8F6BF-5375-455C-9EA6-DF929625EA0E}">
        <p15:presenceInfo xmlns:p15="http://schemas.microsoft.com/office/powerpoint/2012/main" userId="S-1-5-21-4284197286-693118974-3639419269-21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E4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1" autoAdjust="0"/>
    <p:restoredTop sz="93750" autoAdjust="0"/>
  </p:normalViewPr>
  <p:slideViewPr>
    <p:cSldViewPr snapToGrid="0" showGuides="1">
      <p:cViewPr varScale="1">
        <p:scale>
          <a:sx n="68" d="100"/>
          <a:sy n="68" d="100"/>
        </p:scale>
        <p:origin x="44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2EFF8-A6BB-4B11-BA28-2F2D753D2791}" type="datetimeFigureOut">
              <a:rPr lang="LID4096" smtClean="0"/>
              <a:t>11/30/2023</a:t>
            </a:fld>
            <a:endParaRPr lang="LID4096"/>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46A133-AC6D-40B3-9BAB-8CE563BAB7C1}" type="slidenum">
              <a:rPr lang="LID4096" smtClean="0"/>
              <a:t>‹#›</a:t>
            </a:fld>
            <a:endParaRPr lang="LID4096"/>
          </a:p>
        </p:txBody>
      </p:sp>
    </p:spTree>
    <p:extLst>
      <p:ext uri="{BB962C8B-B14F-4D97-AF65-F5344CB8AC3E}">
        <p14:creationId xmlns:p14="http://schemas.microsoft.com/office/powerpoint/2010/main" val="465866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BBC58-D4A7-44C2-A40C-F3147D9A8D91}"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36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BBC58-D4A7-44C2-A40C-F3147D9A8D91}"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38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dirty="0"/>
          </a:p>
        </p:txBody>
      </p:sp>
      <p:sp>
        <p:nvSpPr>
          <p:cNvPr id="4" name="Slide Number Placeholder 3"/>
          <p:cNvSpPr>
            <a:spLocks noGrp="1"/>
          </p:cNvSpPr>
          <p:nvPr>
            <p:ph type="sldNum" sz="quarter" idx="5"/>
          </p:nvPr>
        </p:nvSpPr>
        <p:spPr/>
        <p:txBody>
          <a:bodyPr/>
          <a:lstStyle/>
          <a:p>
            <a:fld id="{1FCBBC58-D4A7-44C2-A40C-F3147D9A8D91}" type="slidenum">
              <a:rPr lang="LID4096" smtClean="0"/>
              <a:t>4</a:t>
            </a:fld>
            <a:endParaRPr lang="LID4096"/>
          </a:p>
        </p:txBody>
      </p:sp>
    </p:spTree>
    <p:extLst>
      <p:ext uri="{BB962C8B-B14F-4D97-AF65-F5344CB8AC3E}">
        <p14:creationId xmlns:p14="http://schemas.microsoft.com/office/powerpoint/2010/main" val="2883199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On the other hand, we have Copernicus, the well known EU Earth Observation programme, providing free and open global data about the earth and its environment.</a:t>
            </a:r>
          </a:p>
          <a:p>
            <a:r>
              <a:rPr lang="en-GB" dirty="0"/>
              <a:t>- What is important to mention is that Copernicus is not only about satellite images. A part from the sentinel missions, existing and future ones, Copernicus has two other components, that are the In Situ component and the Copernicus services.</a:t>
            </a:r>
          </a:p>
          <a:p>
            <a:pPr marL="171450" indent="-171450">
              <a:buFontTx/>
              <a:buChar char="-"/>
            </a:pPr>
            <a:r>
              <a:rPr lang="en-GB" dirty="0"/>
              <a:t>The In situ component is composed of myriads of sensors distributed across the world providing complementary data to those captured by the satellites.</a:t>
            </a:r>
          </a:p>
          <a:p>
            <a:pPr marL="171450" indent="-171450">
              <a:buFontTx/>
              <a:buChar char="-"/>
            </a:pPr>
            <a:r>
              <a:rPr lang="en-GB" dirty="0"/>
              <a:t>Whereas the Copernicus services offer processed and analysis ready data for different thematic areas, which are atmosphere monitoring, marine services, land monitoring, climate change, security and emergency management.</a:t>
            </a:r>
            <a:endParaRPr lang="LID4096" dirty="0"/>
          </a:p>
        </p:txBody>
      </p:sp>
      <p:sp>
        <p:nvSpPr>
          <p:cNvPr id="4" name="Slide Number Placeholder 3"/>
          <p:cNvSpPr>
            <a:spLocks noGrp="1"/>
          </p:cNvSpPr>
          <p:nvPr>
            <p:ph type="sldNum" sz="quarter" idx="5"/>
          </p:nvPr>
        </p:nvSpPr>
        <p:spPr/>
        <p:txBody>
          <a:bodyPr/>
          <a:lstStyle/>
          <a:p>
            <a:fld id="{1FCBBC58-D4A7-44C2-A40C-F3147D9A8D91}" type="slidenum">
              <a:rPr lang="LID4096" smtClean="0"/>
              <a:t>5</a:t>
            </a:fld>
            <a:endParaRPr lang="LID4096"/>
          </a:p>
        </p:txBody>
      </p:sp>
    </p:spTree>
    <p:extLst>
      <p:ext uri="{BB962C8B-B14F-4D97-AF65-F5344CB8AC3E}">
        <p14:creationId xmlns:p14="http://schemas.microsoft.com/office/powerpoint/2010/main" val="1802295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0646A133-AC6D-40B3-9BAB-8CE563BAB7C1}" type="slidenum">
              <a:rPr lang="LID4096" smtClean="0"/>
              <a:t>8</a:t>
            </a:fld>
            <a:endParaRPr lang="LID4096"/>
          </a:p>
        </p:txBody>
      </p:sp>
    </p:spTree>
    <p:extLst>
      <p:ext uri="{BB962C8B-B14F-4D97-AF65-F5344CB8AC3E}">
        <p14:creationId xmlns:p14="http://schemas.microsoft.com/office/powerpoint/2010/main" val="2087075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rPr>
              <a:t>The Climate Change Service will provide information aimed at providing:</a:t>
            </a:r>
          </a:p>
          <a:p>
            <a:pPr fontAlgn="base"/>
            <a:r>
              <a:rPr lang="en-US" sz="1200" b="0" i="0" kern="1200" dirty="0">
                <a:solidFill>
                  <a:schemeClr val="tx1"/>
                </a:solidFill>
                <a:effectLst/>
                <a:latin typeface="+mn-lt"/>
                <a:ea typeface="+mn-ea"/>
                <a:cs typeface="+mn-cs"/>
              </a:rPr>
              <a:t>The Copernicus Climate Change service responds to environmental and societal challenges associated with human-induced climate changes.</a:t>
            </a:r>
          </a:p>
          <a:p>
            <a:pPr fontAlgn="base"/>
            <a:r>
              <a:rPr lang="en-US" sz="1200" b="0" i="0" kern="1200" dirty="0">
                <a:solidFill>
                  <a:schemeClr val="tx1"/>
                </a:solidFill>
                <a:effectLst/>
                <a:latin typeface="+mn-lt"/>
                <a:ea typeface="+mn-ea"/>
                <a:cs typeface="+mn-cs"/>
              </a:rPr>
              <a:t> </a:t>
            </a:r>
          </a:p>
          <a:p>
            <a:pPr fontAlgn="base"/>
            <a:r>
              <a:rPr lang="en-US" sz="1200" b="0" i="0" kern="1200" dirty="0">
                <a:solidFill>
                  <a:schemeClr val="tx1"/>
                </a:solidFill>
                <a:effectLst/>
                <a:latin typeface="+mn-lt"/>
                <a:ea typeface="+mn-ea"/>
                <a:cs typeface="+mn-cs"/>
              </a:rPr>
              <a:t>The service will give access to information for monitoring and predicting climate change and will, therefore, help to support adaptation and mitigation. It benefits from a sustained network of </a:t>
            </a:r>
            <a:r>
              <a:rPr lang="en-US" sz="1200" b="0" i="1" kern="1200" dirty="0">
                <a:solidFill>
                  <a:schemeClr val="tx1"/>
                </a:solidFill>
                <a:effectLst/>
                <a:latin typeface="+mn-lt"/>
                <a:ea typeface="+mn-ea"/>
                <a:cs typeface="+mn-cs"/>
              </a:rPr>
              <a:t>in situ</a:t>
            </a:r>
            <a:r>
              <a:rPr lang="en-US" sz="1200" b="0" i="0" kern="1200" dirty="0">
                <a:solidFill>
                  <a:schemeClr val="tx1"/>
                </a:solidFill>
                <a:effectLst/>
                <a:latin typeface="+mn-lt"/>
                <a:ea typeface="+mn-ea"/>
                <a:cs typeface="+mn-cs"/>
              </a:rPr>
              <a:t> and satellite-based observations, re-analysis of the Earth climate and modelling scenarios, based on a variety of climate projections.</a:t>
            </a:r>
          </a:p>
          <a:p>
            <a:pPr fontAlgn="base"/>
            <a:r>
              <a:rPr lang="en-US" sz="1200" b="0" i="0" kern="1200" dirty="0">
                <a:solidFill>
                  <a:schemeClr val="tx1"/>
                </a:solidFill>
                <a:effectLst/>
                <a:latin typeface="+mn-lt"/>
                <a:ea typeface="+mn-ea"/>
                <a:cs typeface="+mn-cs"/>
              </a:rPr>
              <a:t> </a:t>
            </a:r>
          </a:p>
          <a:p>
            <a:pPr fontAlgn="base"/>
            <a:r>
              <a:rPr lang="en-US" sz="1200" b="0" i="0" kern="1200" dirty="0">
                <a:solidFill>
                  <a:schemeClr val="tx1"/>
                </a:solidFill>
                <a:effectLst/>
                <a:latin typeface="+mn-lt"/>
                <a:ea typeface="+mn-ea"/>
                <a:cs typeface="+mn-cs"/>
              </a:rPr>
              <a:t>The service will provide access to several climate indicators (e.g. temperature increase, sea level rise, ice sheet melting, warming up of the ocean) and climate indices (e.g. based on records of temperature, precipitation, drought event) for both the identified climate drivers and the expected climate impacts.</a:t>
            </a:r>
          </a:p>
          <a:p>
            <a:pPr fontAlgn="base"/>
            <a:r>
              <a:rPr lang="en-US" sz="1200" b="0" i="0" kern="1200" dirty="0">
                <a:solidFill>
                  <a:schemeClr val="tx1"/>
                </a:solidFill>
                <a:effectLst/>
                <a:latin typeface="+mn-lt"/>
                <a:ea typeface="+mn-ea"/>
                <a:cs typeface="+mn-cs"/>
              </a:rPr>
              <a:t> </a:t>
            </a:r>
          </a:p>
          <a:p>
            <a:pPr fontAlgn="base"/>
            <a:r>
              <a:rPr lang="en-US" sz="1200" b="0" i="0" kern="1200" dirty="0">
                <a:solidFill>
                  <a:schemeClr val="tx1"/>
                </a:solidFill>
                <a:effectLst/>
                <a:latin typeface="+mn-lt"/>
                <a:ea typeface="+mn-ea"/>
                <a:cs typeface="+mn-cs"/>
              </a:rPr>
              <a:t>The Copernicus Climate Change service is under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endParaRPr>
          </a:p>
          <a:p>
            <a:endParaRPr lang="en-US" sz="1600" dirty="0"/>
          </a:p>
          <a:p>
            <a:r>
              <a:rPr lang="en-US" sz="1600" dirty="0"/>
              <a:t>The service will provide information for monitoring and predicting climate change and help to support adaptation and mitigation</a:t>
            </a:r>
          </a:p>
          <a:p>
            <a:r>
              <a:rPr lang="sk-SK" sz="1600" dirty="0"/>
              <a:t>It will give access to several Essential Climate Variables e.g. :</a:t>
            </a:r>
          </a:p>
          <a:p>
            <a:pPr lvl="1"/>
            <a:r>
              <a:rPr lang="sk-SK" sz="1600" dirty="0"/>
              <a:t>temperature increase, sea level rise, ice sheet melting, warming up of the ocean and several climate indices</a:t>
            </a:r>
          </a:p>
          <a:p>
            <a:r>
              <a:rPr lang="sk-SK" sz="1600" dirty="0"/>
              <a:t>The Service is currently under implementation </a:t>
            </a:r>
            <a:endParaRPr lang="en-US" sz="1600" dirty="0"/>
          </a:p>
          <a:p>
            <a:endParaRPr lang="LID4096" dirty="0"/>
          </a:p>
        </p:txBody>
      </p:sp>
      <p:sp>
        <p:nvSpPr>
          <p:cNvPr id="4" name="Slide Number Placeholder 3"/>
          <p:cNvSpPr>
            <a:spLocks noGrp="1"/>
          </p:cNvSpPr>
          <p:nvPr>
            <p:ph type="sldNum" sz="quarter" idx="5"/>
          </p:nvPr>
        </p:nvSpPr>
        <p:spPr/>
        <p:txBody>
          <a:bodyPr/>
          <a:lstStyle/>
          <a:p>
            <a:fld id="{0646A133-AC6D-40B3-9BAB-8CE563BAB7C1}" type="slidenum">
              <a:rPr lang="LID4096" smtClean="0"/>
              <a:t>11</a:t>
            </a:fld>
            <a:endParaRPr lang="LID4096"/>
          </a:p>
        </p:txBody>
      </p:sp>
    </p:spTree>
    <p:extLst>
      <p:ext uri="{BB962C8B-B14F-4D97-AF65-F5344CB8AC3E}">
        <p14:creationId xmlns:p14="http://schemas.microsoft.com/office/powerpoint/2010/main" val="4073411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BBC58-D4A7-44C2-A40C-F3147D9A8D91}"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230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www.facebook.com/EuropeanGnssAgency" TargetMode="External"/><Relationship Id="rId3" Type="http://schemas.openxmlformats.org/officeDocument/2006/relationships/image" Target="../media/image4.png"/><Relationship Id="rId7" Type="http://schemas.openxmlformats.org/officeDocument/2006/relationships/hyperlink" Target="https://www.linkedin.com/company/european-gnss-agency" TargetMode="External"/><Relationship Id="rId12" Type="http://schemas.openxmlformats.org/officeDocument/2006/relationships/image" Target="../media/image15.png"/><Relationship Id="rId2" Type="http://schemas.openxmlformats.org/officeDocument/2006/relationships/image" Target="../media/image11.png"/><Relationship Id="rId16"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hyperlink" Target="https://www.youtube.com/user/egnos1" TargetMode="External"/><Relationship Id="rId5" Type="http://schemas.openxmlformats.org/officeDocument/2006/relationships/hyperlink" Target="https://www.instagram.com/space4eu/" TargetMode="External"/><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hyperlink" Target="http://www.euspa.europa.eu/" TargetMode="External"/><Relationship Id="rId9" Type="http://schemas.openxmlformats.org/officeDocument/2006/relationships/hyperlink" Target="https://twitter.com/EU_GNSS" TargetMode="External"/><Relationship Id="rId1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8BC3D0-DBB9-40A7-AE00-422D1121F2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4066032"/>
          </a:xfrm>
          <a:prstGeom prst="rect">
            <a:avLst/>
          </a:prstGeom>
        </p:spPr>
      </p:pic>
      <p:pic>
        <p:nvPicPr>
          <p:cNvPr id="8" name="Picture 7">
            <a:extLst>
              <a:ext uri="{FF2B5EF4-FFF2-40B4-BE49-F238E27FC236}">
                <a16:creationId xmlns:a16="http://schemas.microsoft.com/office/drawing/2014/main" id="{79CA2C48-1AC4-44F4-BB40-14E82FF4ABB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982040" y="291042"/>
            <a:ext cx="1744817" cy="751546"/>
          </a:xfrm>
          <a:prstGeom prst="rect">
            <a:avLst/>
          </a:prstGeom>
        </p:spPr>
      </p:pic>
      <p:pic>
        <p:nvPicPr>
          <p:cNvPr id="9" name="Picture 8">
            <a:extLst>
              <a:ext uri="{FF2B5EF4-FFF2-40B4-BE49-F238E27FC236}">
                <a16:creationId xmlns:a16="http://schemas.microsoft.com/office/drawing/2014/main" id="{EC2C1FA2-6B71-4266-AC0E-B718606E7D76}"/>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584841" y="4916932"/>
            <a:ext cx="2914042" cy="1146877"/>
          </a:xfrm>
          <a:prstGeom prst="rect">
            <a:avLst/>
          </a:prstGeom>
        </p:spPr>
      </p:pic>
      <p:sp>
        <p:nvSpPr>
          <p:cNvPr id="10" name="Title 1">
            <a:extLst>
              <a:ext uri="{FF2B5EF4-FFF2-40B4-BE49-F238E27FC236}">
                <a16:creationId xmlns:a16="http://schemas.microsoft.com/office/drawing/2014/main" id="{5FCDF378-C3CF-48E3-B871-4F97F4E1E90B}"/>
              </a:ext>
            </a:extLst>
          </p:cNvPr>
          <p:cNvSpPr>
            <a:spLocks noGrp="1"/>
          </p:cNvSpPr>
          <p:nvPr>
            <p:ph type="ctrTitle" hasCustomPrompt="1"/>
          </p:nvPr>
        </p:nvSpPr>
        <p:spPr>
          <a:xfrm>
            <a:off x="845206" y="4437007"/>
            <a:ext cx="4188267" cy="999309"/>
          </a:xfrm>
        </p:spPr>
        <p:txBody>
          <a:bodyPr anchor="b">
            <a:noAutofit/>
          </a:bodyPr>
          <a:lstStyle>
            <a:lvl1pPr algn="l">
              <a:defRPr sz="3200" b="0">
                <a:solidFill>
                  <a:srgbClr val="0E4194"/>
                </a:solidFill>
                <a:latin typeface="Exo SemiBold" pitchFamily="2" charset="0"/>
              </a:defRPr>
            </a:lvl1pPr>
          </a:lstStyle>
          <a:p>
            <a:r>
              <a:rPr lang="en-US" dirty="0"/>
              <a:t>Presentation Title</a:t>
            </a:r>
            <a:endParaRPr lang="x-none" dirty="0"/>
          </a:p>
        </p:txBody>
      </p:sp>
      <p:sp>
        <p:nvSpPr>
          <p:cNvPr id="11" name="Subtitle 2">
            <a:extLst>
              <a:ext uri="{FF2B5EF4-FFF2-40B4-BE49-F238E27FC236}">
                <a16:creationId xmlns:a16="http://schemas.microsoft.com/office/drawing/2014/main" id="{E5AFF964-836B-4C00-9580-0B97DB5585DB}"/>
              </a:ext>
            </a:extLst>
          </p:cNvPr>
          <p:cNvSpPr>
            <a:spLocks noGrp="1"/>
          </p:cNvSpPr>
          <p:nvPr>
            <p:ph type="subTitle" idx="1" hasCustomPrompt="1"/>
          </p:nvPr>
        </p:nvSpPr>
        <p:spPr>
          <a:xfrm>
            <a:off x="845204" y="5504269"/>
            <a:ext cx="4188267" cy="309282"/>
          </a:xfrm>
        </p:spPr>
        <p:txBody>
          <a:bodyPr>
            <a:normAutofit/>
          </a:bodyPr>
          <a:lstStyle>
            <a:lvl1pPr marL="0" indent="0" algn="l">
              <a:buNone/>
              <a:defRPr sz="1600">
                <a:solidFill>
                  <a:schemeClr val="tx1">
                    <a:lumMod val="65000"/>
                    <a:lumOff val="3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 Conference Name</a:t>
            </a:r>
            <a:endParaRPr lang="x-none" dirty="0"/>
          </a:p>
        </p:txBody>
      </p:sp>
      <p:sp>
        <p:nvSpPr>
          <p:cNvPr id="12" name="Date Placeholder 3">
            <a:extLst>
              <a:ext uri="{FF2B5EF4-FFF2-40B4-BE49-F238E27FC236}">
                <a16:creationId xmlns:a16="http://schemas.microsoft.com/office/drawing/2014/main" id="{B7660305-6BC6-4DBD-9459-6A12686A1DBC}"/>
              </a:ext>
            </a:extLst>
          </p:cNvPr>
          <p:cNvSpPr>
            <a:spLocks noGrp="1"/>
          </p:cNvSpPr>
          <p:nvPr>
            <p:ph type="dt" sz="half" idx="10"/>
          </p:nvPr>
        </p:nvSpPr>
        <p:spPr>
          <a:xfrm>
            <a:off x="845205" y="6260362"/>
            <a:ext cx="2743200" cy="285717"/>
          </a:xfrm>
          <a:prstGeom prst="rect">
            <a:avLst/>
          </a:prstGeom>
        </p:spPr>
        <p:txBody>
          <a:bodyPr/>
          <a:lstStyle>
            <a:lvl1pPr algn="l">
              <a:defRPr sz="1200">
                <a:solidFill>
                  <a:schemeClr val="tx1">
                    <a:lumMod val="50000"/>
                    <a:lumOff val="50000"/>
                  </a:schemeClr>
                </a:solidFill>
                <a:latin typeface="+mj-lt"/>
              </a:defRPr>
            </a:lvl1pPr>
          </a:lstStyle>
          <a:p>
            <a:fld id="{EF7968EF-8B58-40DD-98E3-1940FC397E50}" type="datetime1">
              <a:rPr lang="x-none" smtClean="0"/>
              <a:pPr/>
              <a:t>11/30/2023</a:t>
            </a:fld>
            <a:endParaRPr lang="x-none" dirty="0"/>
          </a:p>
        </p:txBody>
      </p:sp>
      <p:sp>
        <p:nvSpPr>
          <p:cNvPr id="13" name="Content Placeholder 17">
            <a:extLst>
              <a:ext uri="{FF2B5EF4-FFF2-40B4-BE49-F238E27FC236}">
                <a16:creationId xmlns:a16="http://schemas.microsoft.com/office/drawing/2014/main" id="{025EAE91-EB6A-4EF1-B6F0-171F6D1C00F1}"/>
              </a:ext>
            </a:extLst>
          </p:cNvPr>
          <p:cNvSpPr>
            <a:spLocks noGrp="1"/>
          </p:cNvSpPr>
          <p:nvPr>
            <p:ph sz="quarter" idx="11" hasCustomPrompt="1"/>
          </p:nvPr>
        </p:nvSpPr>
        <p:spPr>
          <a:xfrm>
            <a:off x="845205" y="5906693"/>
            <a:ext cx="4188266" cy="285717"/>
          </a:xfrm>
        </p:spPr>
        <p:txBody>
          <a:bodyPr>
            <a:normAutofit/>
          </a:bodyPr>
          <a:lstStyle>
            <a:lvl1pPr marL="0" indent="0">
              <a:buNone/>
              <a:defRPr sz="1400">
                <a:solidFill>
                  <a:schemeClr val="tx1">
                    <a:lumMod val="65000"/>
                    <a:lumOff val="35000"/>
                  </a:schemeClr>
                </a:solidFill>
                <a:latin typeface="+mj-lt"/>
              </a:defRPr>
            </a:lvl1pPr>
          </a:lstStyle>
          <a:p>
            <a:pPr lvl="0"/>
            <a:r>
              <a:rPr lang="en-US" dirty="0"/>
              <a:t>Speaker name</a:t>
            </a:r>
            <a:endParaRPr lang="x-none" dirty="0"/>
          </a:p>
        </p:txBody>
      </p:sp>
    </p:spTree>
    <p:extLst>
      <p:ext uri="{BB962C8B-B14F-4D97-AF65-F5344CB8AC3E}">
        <p14:creationId xmlns:p14="http://schemas.microsoft.com/office/powerpoint/2010/main" val="405811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D7E472-F61F-43C8-84F5-34E1C6C61C2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5400000">
            <a:off x="1143000" y="-1142997"/>
            <a:ext cx="6858000" cy="9144000"/>
          </a:xfrm>
          <a:prstGeom prst="rect">
            <a:avLst/>
          </a:prstGeom>
        </p:spPr>
      </p:pic>
      <p:sp>
        <p:nvSpPr>
          <p:cNvPr id="8" name="Title 1">
            <a:extLst>
              <a:ext uri="{FF2B5EF4-FFF2-40B4-BE49-F238E27FC236}">
                <a16:creationId xmlns:a16="http://schemas.microsoft.com/office/drawing/2014/main" id="{5A23D4EA-EB28-484B-83EC-34291D837087}"/>
              </a:ext>
            </a:extLst>
          </p:cNvPr>
          <p:cNvSpPr>
            <a:spLocks noGrp="1"/>
          </p:cNvSpPr>
          <p:nvPr>
            <p:ph type="title"/>
          </p:nvPr>
        </p:nvSpPr>
        <p:spPr>
          <a:xfrm>
            <a:off x="831850" y="1709738"/>
            <a:ext cx="7473950" cy="2706619"/>
          </a:xfrm>
        </p:spPr>
        <p:txBody>
          <a:bodyPr anchor="b">
            <a:normAutofit/>
          </a:bodyPr>
          <a:lstStyle>
            <a:lvl1pPr algn="ctr">
              <a:defRPr sz="4400"/>
            </a:lvl1pPr>
          </a:lstStyle>
          <a:p>
            <a:r>
              <a:rPr lang="en-US"/>
              <a:t>Click to edit Master title style</a:t>
            </a:r>
            <a:endParaRPr lang="x-none" dirty="0"/>
          </a:p>
        </p:txBody>
      </p:sp>
      <p:sp>
        <p:nvSpPr>
          <p:cNvPr id="9" name="Text Placeholder 2">
            <a:extLst>
              <a:ext uri="{FF2B5EF4-FFF2-40B4-BE49-F238E27FC236}">
                <a16:creationId xmlns:a16="http://schemas.microsoft.com/office/drawing/2014/main" id="{26BFBB54-61CD-4C76-8064-365F08469653}"/>
              </a:ext>
            </a:extLst>
          </p:cNvPr>
          <p:cNvSpPr>
            <a:spLocks noGrp="1"/>
          </p:cNvSpPr>
          <p:nvPr>
            <p:ph type="body" idx="1"/>
          </p:nvPr>
        </p:nvSpPr>
        <p:spPr>
          <a:xfrm>
            <a:off x="831850" y="4589463"/>
            <a:ext cx="7473950" cy="1277937"/>
          </a:xfrm>
        </p:spPr>
        <p:txBody>
          <a:bodyPr>
            <a:normAutofit/>
          </a:bodyPr>
          <a:lstStyle>
            <a:lvl1pPr marL="0" indent="0" algn="ct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a:extLst>
              <a:ext uri="{FF2B5EF4-FFF2-40B4-BE49-F238E27FC236}">
                <a16:creationId xmlns:a16="http://schemas.microsoft.com/office/drawing/2014/main" id="{3493D895-37C2-401D-BBC4-C484FB34EFE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46836" y="261841"/>
            <a:ext cx="1197560" cy="515826"/>
          </a:xfrm>
          <a:prstGeom prst="rect">
            <a:avLst/>
          </a:prstGeom>
        </p:spPr>
      </p:pic>
      <p:pic>
        <p:nvPicPr>
          <p:cNvPr id="6" name="Picture 5">
            <a:extLst>
              <a:ext uri="{FF2B5EF4-FFF2-40B4-BE49-F238E27FC236}">
                <a16:creationId xmlns:a16="http://schemas.microsoft.com/office/drawing/2014/main" id="{D0571054-A8D3-4B39-A110-DA6C2012747B}"/>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646836" y="6217952"/>
            <a:ext cx="1292208" cy="556594"/>
          </a:xfrm>
          <a:prstGeom prst="rect">
            <a:avLst/>
          </a:prstGeom>
        </p:spPr>
      </p:pic>
    </p:spTree>
    <p:extLst>
      <p:ext uri="{BB962C8B-B14F-4D97-AF65-F5344CB8AC3E}">
        <p14:creationId xmlns:p14="http://schemas.microsoft.com/office/powerpoint/2010/main" val="1602234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mparis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297484-6094-4EE9-B602-6AE3999508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46836" y="261841"/>
            <a:ext cx="1197560" cy="515826"/>
          </a:xfrm>
          <a:prstGeom prst="rect">
            <a:avLst/>
          </a:prstGeom>
        </p:spPr>
      </p:pic>
      <p:pic>
        <p:nvPicPr>
          <p:cNvPr id="11" name="Picture 10">
            <a:extLst>
              <a:ext uri="{FF2B5EF4-FFF2-40B4-BE49-F238E27FC236}">
                <a16:creationId xmlns:a16="http://schemas.microsoft.com/office/drawing/2014/main" id="{81033D45-E3E4-4A86-8800-5965FBE56609}"/>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627310" y="6208864"/>
            <a:ext cx="1323137" cy="569915"/>
          </a:xfrm>
          <a:prstGeom prst="rect">
            <a:avLst/>
          </a:prstGeom>
        </p:spPr>
      </p:pic>
      <p:sp>
        <p:nvSpPr>
          <p:cNvPr id="12" name="Title 1">
            <a:extLst>
              <a:ext uri="{FF2B5EF4-FFF2-40B4-BE49-F238E27FC236}">
                <a16:creationId xmlns:a16="http://schemas.microsoft.com/office/drawing/2014/main" id="{649A80DD-5990-4CD0-85B5-D62295491A78}"/>
              </a:ext>
            </a:extLst>
          </p:cNvPr>
          <p:cNvSpPr>
            <a:spLocks noGrp="1"/>
          </p:cNvSpPr>
          <p:nvPr>
            <p:ph type="title"/>
          </p:nvPr>
        </p:nvSpPr>
        <p:spPr>
          <a:xfrm>
            <a:off x="831850" y="1709738"/>
            <a:ext cx="7473950" cy="2706619"/>
          </a:xfrm>
        </p:spPr>
        <p:txBody>
          <a:bodyPr anchor="b">
            <a:normAutofit/>
          </a:bodyPr>
          <a:lstStyle>
            <a:lvl1pPr algn="ctr">
              <a:defRPr sz="4400">
                <a:solidFill>
                  <a:schemeClr val="bg1"/>
                </a:solidFill>
              </a:defRPr>
            </a:lvl1pPr>
          </a:lstStyle>
          <a:p>
            <a:r>
              <a:rPr lang="en-US"/>
              <a:t>Click to edit Master title style</a:t>
            </a:r>
            <a:endParaRPr lang="x-none" dirty="0"/>
          </a:p>
        </p:txBody>
      </p:sp>
      <p:sp>
        <p:nvSpPr>
          <p:cNvPr id="13" name="Text Placeholder 2">
            <a:extLst>
              <a:ext uri="{FF2B5EF4-FFF2-40B4-BE49-F238E27FC236}">
                <a16:creationId xmlns:a16="http://schemas.microsoft.com/office/drawing/2014/main" id="{C2B42AE1-03F8-480F-A91E-A449460C0471}"/>
              </a:ext>
            </a:extLst>
          </p:cNvPr>
          <p:cNvSpPr>
            <a:spLocks noGrp="1"/>
          </p:cNvSpPr>
          <p:nvPr>
            <p:ph type="body" idx="1"/>
          </p:nvPr>
        </p:nvSpPr>
        <p:spPr>
          <a:xfrm>
            <a:off x="831850" y="4589463"/>
            <a:ext cx="7473950" cy="12779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2774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2B2DCC1-59FE-47C1-A781-AB77F80F7F0C}"/>
              </a:ext>
            </a:extLst>
          </p:cNvPr>
          <p:cNvSpPr>
            <a:spLocks noGrp="1"/>
          </p:cNvSpPr>
          <p:nvPr>
            <p:ph type="title"/>
          </p:nvPr>
        </p:nvSpPr>
        <p:spPr>
          <a:xfrm>
            <a:off x="838201" y="1002053"/>
            <a:ext cx="6579550" cy="1202150"/>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7" name="Content Placeholder 2">
            <a:extLst>
              <a:ext uri="{FF2B5EF4-FFF2-40B4-BE49-F238E27FC236}">
                <a16:creationId xmlns:a16="http://schemas.microsoft.com/office/drawing/2014/main" id="{748B2FEB-0185-45BF-BEE4-A9119595BB72}"/>
              </a:ext>
            </a:extLst>
          </p:cNvPr>
          <p:cNvSpPr>
            <a:spLocks noGrp="1"/>
          </p:cNvSpPr>
          <p:nvPr>
            <p:ph idx="1"/>
          </p:nvPr>
        </p:nvSpPr>
        <p:spPr>
          <a:xfrm>
            <a:off x="838200" y="2324911"/>
            <a:ext cx="3603171" cy="35424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8" name="Content Placeholder 2">
            <a:extLst>
              <a:ext uri="{FF2B5EF4-FFF2-40B4-BE49-F238E27FC236}">
                <a16:creationId xmlns:a16="http://schemas.microsoft.com/office/drawing/2014/main" id="{A4A98A46-A3E9-4B26-801B-1775C1C2EC52}"/>
              </a:ext>
            </a:extLst>
          </p:cNvPr>
          <p:cNvSpPr>
            <a:spLocks noGrp="1"/>
          </p:cNvSpPr>
          <p:nvPr>
            <p:ph idx="10"/>
          </p:nvPr>
        </p:nvSpPr>
        <p:spPr>
          <a:xfrm>
            <a:off x="4702629" y="2313458"/>
            <a:ext cx="3603171" cy="35424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Tree>
    <p:extLst>
      <p:ext uri="{BB962C8B-B14F-4D97-AF65-F5344CB8AC3E}">
        <p14:creationId xmlns:p14="http://schemas.microsoft.com/office/powerpoint/2010/main" val="294249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2B2DCC1-59FE-47C1-A781-AB77F80F7F0C}"/>
              </a:ext>
            </a:extLst>
          </p:cNvPr>
          <p:cNvSpPr>
            <a:spLocks noGrp="1"/>
          </p:cNvSpPr>
          <p:nvPr>
            <p:ph type="title"/>
          </p:nvPr>
        </p:nvSpPr>
        <p:spPr>
          <a:xfrm>
            <a:off x="838201" y="1002053"/>
            <a:ext cx="6579550" cy="1202150"/>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7" name="Content Placeholder 2">
            <a:extLst>
              <a:ext uri="{FF2B5EF4-FFF2-40B4-BE49-F238E27FC236}">
                <a16:creationId xmlns:a16="http://schemas.microsoft.com/office/drawing/2014/main" id="{748B2FEB-0185-45BF-BEE4-A9119595BB72}"/>
              </a:ext>
            </a:extLst>
          </p:cNvPr>
          <p:cNvSpPr>
            <a:spLocks noGrp="1"/>
          </p:cNvSpPr>
          <p:nvPr>
            <p:ph idx="1"/>
          </p:nvPr>
        </p:nvSpPr>
        <p:spPr>
          <a:xfrm>
            <a:off x="838200" y="3020960"/>
            <a:ext cx="3603171" cy="28464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8" name="Content Placeholder 2">
            <a:extLst>
              <a:ext uri="{FF2B5EF4-FFF2-40B4-BE49-F238E27FC236}">
                <a16:creationId xmlns:a16="http://schemas.microsoft.com/office/drawing/2014/main" id="{A4A98A46-A3E9-4B26-801B-1775C1C2EC52}"/>
              </a:ext>
            </a:extLst>
          </p:cNvPr>
          <p:cNvSpPr>
            <a:spLocks noGrp="1"/>
          </p:cNvSpPr>
          <p:nvPr>
            <p:ph idx="10"/>
          </p:nvPr>
        </p:nvSpPr>
        <p:spPr>
          <a:xfrm>
            <a:off x="4702629" y="3020513"/>
            <a:ext cx="3603171" cy="2835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5" name="Text Placeholder 2">
            <a:extLst>
              <a:ext uri="{FF2B5EF4-FFF2-40B4-BE49-F238E27FC236}">
                <a16:creationId xmlns:a16="http://schemas.microsoft.com/office/drawing/2014/main" id="{E26665C7-D0AD-4CA3-9FF8-FC1400BE66A9}"/>
              </a:ext>
            </a:extLst>
          </p:cNvPr>
          <p:cNvSpPr>
            <a:spLocks noGrp="1"/>
          </p:cNvSpPr>
          <p:nvPr>
            <p:ph type="body" idx="11"/>
          </p:nvPr>
        </p:nvSpPr>
        <p:spPr>
          <a:xfrm>
            <a:off x="839789" y="2319338"/>
            <a:ext cx="3601582" cy="586040"/>
          </a:xfrm>
        </p:spPr>
        <p:txBody>
          <a:bodyPr anchor="b">
            <a:normAutofit/>
          </a:bodyPr>
          <a:lstStyle>
            <a:lvl1pPr marL="0" indent="0">
              <a:buNone/>
              <a:defRPr sz="2000" b="1">
                <a:solidFill>
                  <a:srgbClr val="0E4194"/>
                </a:solidFill>
                <a:latin typeface="Exo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Text Placeholder 4">
            <a:extLst>
              <a:ext uri="{FF2B5EF4-FFF2-40B4-BE49-F238E27FC236}">
                <a16:creationId xmlns:a16="http://schemas.microsoft.com/office/drawing/2014/main" id="{D82DF00E-F553-4B22-9807-4537818DD3E7}"/>
              </a:ext>
            </a:extLst>
          </p:cNvPr>
          <p:cNvSpPr>
            <a:spLocks noGrp="1"/>
          </p:cNvSpPr>
          <p:nvPr>
            <p:ph type="body" sz="quarter" idx="3"/>
          </p:nvPr>
        </p:nvSpPr>
        <p:spPr>
          <a:xfrm>
            <a:off x="4702629" y="2319338"/>
            <a:ext cx="3603171" cy="586040"/>
          </a:xfrm>
        </p:spPr>
        <p:txBody>
          <a:bodyPr anchor="b">
            <a:normAutofit/>
          </a:bodyPr>
          <a:lstStyle>
            <a:lvl1pPr marL="0" indent="0">
              <a:buNone/>
              <a:defRPr sz="2000" b="1">
                <a:solidFill>
                  <a:srgbClr val="0E4194"/>
                </a:solidFill>
                <a:latin typeface="Exo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337456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A23D4EA-EB28-484B-83EC-34291D837087}"/>
              </a:ext>
            </a:extLst>
          </p:cNvPr>
          <p:cNvSpPr>
            <a:spLocks noGrp="1"/>
          </p:cNvSpPr>
          <p:nvPr>
            <p:ph type="title"/>
          </p:nvPr>
        </p:nvSpPr>
        <p:spPr>
          <a:xfrm>
            <a:off x="1160584" y="990600"/>
            <a:ext cx="6822831" cy="1333500"/>
          </a:xfrm>
        </p:spPr>
        <p:txBody>
          <a:bodyPr anchor="ctr">
            <a:normAutofit/>
          </a:bodyPr>
          <a:lstStyle>
            <a:lvl1pPr algn="ctr">
              <a:defRPr sz="3200"/>
            </a:lvl1pPr>
          </a:lstStyle>
          <a:p>
            <a:r>
              <a:rPr lang="en-US"/>
              <a:t>Click to edit Master title style</a:t>
            </a:r>
            <a:endParaRPr lang="x-none" dirty="0"/>
          </a:p>
        </p:txBody>
      </p:sp>
    </p:spTree>
    <p:extLst>
      <p:ext uri="{BB962C8B-B14F-4D97-AF65-F5344CB8AC3E}">
        <p14:creationId xmlns:p14="http://schemas.microsoft.com/office/powerpoint/2010/main" val="3487170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D7E472-F61F-43C8-84F5-34E1C6C61C2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5400000">
            <a:off x="1143000" y="-1142997"/>
            <a:ext cx="6858000" cy="9144000"/>
          </a:xfrm>
          <a:prstGeom prst="rect">
            <a:avLst/>
          </a:prstGeom>
        </p:spPr>
      </p:pic>
      <p:pic>
        <p:nvPicPr>
          <p:cNvPr id="5" name="Picture 4">
            <a:extLst>
              <a:ext uri="{FF2B5EF4-FFF2-40B4-BE49-F238E27FC236}">
                <a16:creationId xmlns:a16="http://schemas.microsoft.com/office/drawing/2014/main" id="{3493D895-37C2-401D-BBC4-C484FB34EFE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46836" y="261841"/>
            <a:ext cx="1197560" cy="515826"/>
          </a:xfrm>
          <a:prstGeom prst="rect">
            <a:avLst/>
          </a:prstGeom>
        </p:spPr>
      </p:pic>
      <p:pic>
        <p:nvPicPr>
          <p:cNvPr id="6" name="Picture 5">
            <a:extLst>
              <a:ext uri="{FF2B5EF4-FFF2-40B4-BE49-F238E27FC236}">
                <a16:creationId xmlns:a16="http://schemas.microsoft.com/office/drawing/2014/main" id="{D0571054-A8D3-4B39-A110-DA6C2012747B}"/>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646836" y="6217952"/>
            <a:ext cx="1292208" cy="556594"/>
          </a:xfrm>
          <a:prstGeom prst="rect">
            <a:avLst/>
          </a:prstGeom>
        </p:spPr>
      </p:pic>
      <p:sp>
        <p:nvSpPr>
          <p:cNvPr id="7" name="Title 1">
            <a:extLst>
              <a:ext uri="{FF2B5EF4-FFF2-40B4-BE49-F238E27FC236}">
                <a16:creationId xmlns:a16="http://schemas.microsoft.com/office/drawing/2014/main" id="{87DF2B60-B616-4868-80ED-8C1D051455E6}"/>
              </a:ext>
            </a:extLst>
          </p:cNvPr>
          <p:cNvSpPr>
            <a:spLocks noGrp="1"/>
          </p:cNvSpPr>
          <p:nvPr>
            <p:ph type="title"/>
          </p:nvPr>
        </p:nvSpPr>
        <p:spPr>
          <a:xfrm>
            <a:off x="1160584" y="990600"/>
            <a:ext cx="6822831" cy="1333500"/>
          </a:xfrm>
        </p:spPr>
        <p:txBody>
          <a:bodyPr anchor="ctr">
            <a:normAutofit/>
          </a:bodyPr>
          <a:lstStyle>
            <a:lvl1pPr algn="ctr">
              <a:defRPr sz="3200"/>
            </a:lvl1pPr>
          </a:lstStyle>
          <a:p>
            <a:r>
              <a:rPr lang="en-US"/>
              <a:t>Click to edit Master title style</a:t>
            </a:r>
            <a:endParaRPr lang="x-none" dirty="0"/>
          </a:p>
        </p:txBody>
      </p:sp>
    </p:spTree>
    <p:extLst>
      <p:ext uri="{BB962C8B-B14F-4D97-AF65-F5344CB8AC3E}">
        <p14:creationId xmlns:p14="http://schemas.microsoft.com/office/powerpoint/2010/main" val="4221794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297484-6094-4EE9-B602-6AE3999508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46836" y="261841"/>
            <a:ext cx="1197560" cy="515826"/>
          </a:xfrm>
          <a:prstGeom prst="rect">
            <a:avLst/>
          </a:prstGeom>
        </p:spPr>
      </p:pic>
      <p:pic>
        <p:nvPicPr>
          <p:cNvPr id="11" name="Picture 10">
            <a:extLst>
              <a:ext uri="{FF2B5EF4-FFF2-40B4-BE49-F238E27FC236}">
                <a16:creationId xmlns:a16="http://schemas.microsoft.com/office/drawing/2014/main" id="{81033D45-E3E4-4A86-8800-5965FBE56609}"/>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627310" y="6208864"/>
            <a:ext cx="1323137" cy="569915"/>
          </a:xfrm>
          <a:prstGeom prst="rect">
            <a:avLst/>
          </a:prstGeom>
        </p:spPr>
      </p:pic>
      <p:sp>
        <p:nvSpPr>
          <p:cNvPr id="6" name="Title 1">
            <a:extLst>
              <a:ext uri="{FF2B5EF4-FFF2-40B4-BE49-F238E27FC236}">
                <a16:creationId xmlns:a16="http://schemas.microsoft.com/office/drawing/2014/main" id="{FA110A32-C75A-4FA5-B307-04AC02CD96FC}"/>
              </a:ext>
            </a:extLst>
          </p:cNvPr>
          <p:cNvSpPr>
            <a:spLocks noGrp="1"/>
          </p:cNvSpPr>
          <p:nvPr>
            <p:ph type="title"/>
          </p:nvPr>
        </p:nvSpPr>
        <p:spPr>
          <a:xfrm>
            <a:off x="1160584" y="990600"/>
            <a:ext cx="6822831" cy="1333500"/>
          </a:xfrm>
        </p:spPr>
        <p:txBody>
          <a:bodyPr anchor="ctr">
            <a:normAutofit/>
          </a:bodyPr>
          <a:lstStyle>
            <a:lvl1pPr algn="ctr">
              <a:defRPr sz="3200">
                <a:solidFill>
                  <a:schemeClr val="bg1"/>
                </a:solidFill>
              </a:defRPr>
            </a:lvl1pPr>
          </a:lstStyle>
          <a:p>
            <a:r>
              <a:rPr lang="en-US"/>
              <a:t>Click to edit Master title style</a:t>
            </a:r>
            <a:endParaRPr lang="x-none" dirty="0"/>
          </a:p>
        </p:txBody>
      </p:sp>
    </p:spTree>
    <p:extLst>
      <p:ext uri="{BB962C8B-B14F-4D97-AF65-F5344CB8AC3E}">
        <p14:creationId xmlns:p14="http://schemas.microsoft.com/office/powerpoint/2010/main" val="4179299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989012"/>
            <a:ext cx="2740818" cy="1231674"/>
          </a:xfrm>
          <a:prstGeom prst="rect">
            <a:avLst/>
          </a:prstGeom>
        </p:spPr>
        <p:txBody>
          <a:bodyPr anchor="b">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87391" y="2316163"/>
            <a:ext cx="4418410" cy="3544888"/>
          </a:xfrm>
          <a:prstGeom prst="rect">
            <a:avLst/>
          </a:prstGeom>
        </p:spPr>
        <p:txBody>
          <a:bodyPr>
            <a:normAutofit/>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8199" y="2324100"/>
            <a:ext cx="2740819" cy="35448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85866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989012"/>
            <a:ext cx="2740818" cy="1231674"/>
          </a:xfrm>
          <a:prstGeom prst="rect">
            <a:avLst/>
          </a:prstGeom>
        </p:spPr>
        <p:txBody>
          <a:bodyPr anchor="b">
            <a:noAutofit/>
          </a:bodyPr>
          <a:lstStyle>
            <a:lvl1pPr>
              <a:defRPr sz="2800"/>
            </a:lvl1pPr>
          </a:lstStyle>
          <a:p>
            <a:r>
              <a:rPr lang="en-US"/>
              <a:t>Click to edit Master title style</a:t>
            </a:r>
            <a:endParaRPr lang="en-US" dirty="0"/>
          </a:p>
        </p:txBody>
      </p:sp>
      <p:sp>
        <p:nvSpPr>
          <p:cNvPr id="4" name="Text Placeholder 3"/>
          <p:cNvSpPr>
            <a:spLocks noGrp="1"/>
          </p:cNvSpPr>
          <p:nvPr>
            <p:ph type="body" sz="half" idx="2"/>
          </p:nvPr>
        </p:nvSpPr>
        <p:spPr>
          <a:xfrm>
            <a:off x="838199" y="2324100"/>
            <a:ext cx="2740819" cy="35448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Picture Placeholder 2">
            <a:extLst>
              <a:ext uri="{FF2B5EF4-FFF2-40B4-BE49-F238E27FC236}">
                <a16:creationId xmlns:a16="http://schemas.microsoft.com/office/drawing/2014/main" id="{FA623A24-269C-49DD-BB34-952AE9047B76}"/>
              </a:ext>
            </a:extLst>
          </p:cNvPr>
          <p:cNvSpPr>
            <a:spLocks noGrp="1"/>
          </p:cNvSpPr>
          <p:nvPr>
            <p:ph type="pic" idx="11"/>
          </p:nvPr>
        </p:nvSpPr>
        <p:spPr>
          <a:xfrm>
            <a:off x="3887391" y="2324100"/>
            <a:ext cx="4418410" cy="3536950"/>
          </a:xfrm>
          <a:noFill/>
        </p:spPr>
        <p:txBody>
          <a:bodyPr>
            <a:normAutofit/>
          </a:bodyPr>
          <a:lstStyle>
            <a:lvl1pPr marL="0" indent="0">
              <a:buNone/>
              <a:defRPr sz="18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x-none" dirty="0"/>
          </a:p>
        </p:txBody>
      </p:sp>
    </p:spTree>
    <p:extLst>
      <p:ext uri="{BB962C8B-B14F-4D97-AF65-F5344CB8AC3E}">
        <p14:creationId xmlns:p14="http://schemas.microsoft.com/office/powerpoint/2010/main" val="4113812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2324099"/>
            <a:ext cx="7467600" cy="3543301"/>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71B12004-5DF9-40C2-B1BF-79286317AE72}"/>
              </a:ext>
            </a:extLst>
          </p:cNvPr>
          <p:cNvSpPr>
            <a:spLocks noGrp="1"/>
          </p:cNvSpPr>
          <p:nvPr>
            <p:ph type="title"/>
          </p:nvPr>
        </p:nvSpPr>
        <p:spPr>
          <a:xfrm>
            <a:off x="838201" y="1002053"/>
            <a:ext cx="6579550" cy="1202150"/>
          </a:xfrm>
          <a:prstGeom prst="rect">
            <a:avLst/>
          </a:prstGeom>
        </p:spPr>
        <p:txBody>
          <a:bodyPr vert="horz" lIns="91440" tIns="45720" rIns="91440" bIns="45720" rtlCol="0" anchor="ctr">
            <a:normAutofit/>
          </a:bodyPr>
          <a:lstStyle/>
          <a:p>
            <a:r>
              <a:rPr lang="en-US"/>
              <a:t>Click to edit Master title style</a:t>
            </a:r>
            <a:endParaRPr lang="x-none" dirty="0"/>
          </a:p>
        </p:txBody>
      </p:sp>
    </p:spTree>
    <p:extLst>
      <p:ext uri="{BB962C8B-B14F-4D97-AF65-F5344CB8AC3E}">
        <p14:creationId xmlns:p14="http://schemas.microsoft.com/office/powerpoint/2010/main" val="232981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3577746-A3E3-49C5-9FB1-E26A9CD6DD50}"/>
              </a:ext>
            </a:extLst>
          </p:cNvPr>
          <p:cNvSpPr>
            <a:spLocks noGrp="1"/>
          </p:cNvSpPr>
          <p:nvPr>
            <p:ph idx="1"/>
          </p:nvPr>
        </p:nvSpPr>
        <p:spPr>
          <a:xfrm>
            <a:off x="838200" y="2324911"/>
            <a:ext cx="7467600" cy="35424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8" name="Title Placeholder 1">
            <a:extLst>
              <a:ext uri="{FF2B5EF4-FFF2-40B4-BE49-F238E27FC236}">
                <a16:creationId xmlns:a16="http://schemas.microsoft.com/office/drawing/2014/main" id="{4B6C700E-E759-4C3E-B9D8-5034D1D8335E}"/>
              </a:ext>
            </a:extLst>
          </p:cNvPr>
          <p:cNvSpPr>
            <a:spLocks noGrp="1"/>
          </p:cNvSpPr>
          <p:nvPr>
            <p:ph type="title"/>
          </p:nvPr>
        </p:nvSpPr>
        <p:spPr>
          <a:xfrm>
            <a:off x="838201" y="1002053"/>
            <a:ext cx="6579550" cy="1202150"/>
          </a:xfrm>
          <a:prstGeom prst="rect">
            <a:avLst/>
          </a:prstGeom>
        </p:spPr>
        <p:txBody>
          <a:bodyPr vert="horz" lIns="91440" tIns="45720" rIns="91440" bIns="45720" rtlCol="0" anchor="ctr">
            <a:normAutofit/>
          </a:bodyPr>
          <a:lstStyle/>
          <a:p>
            <a:r>
              <a:rPr lang="en-US"/>
              <a:t>Click to edit Master title style</a:t>
            </a:r>
            <a:endParaRPr lang="x-none" dirty="0"/>
          </a:p>
        </p:txBody>
      </p:sp>
    </p:spTree>
    <p:extLst>
      <p:ext uri="{BB962C8B-B14F-4D97-AF65-F5344CB8AC3E}">
        <p14:creationId xmlns:p14="http://schemas.microsoft.com/office/powerpoint/2010/main" val="2084010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C1650-A209-4B31-9153-388C2BD65DD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92096" y="1058556"/>
            <a:ext cx="2384255" cy="938369"/>
          </a:xfrm>
          <a:prstGeom prst="rect">
            <a:avLst/>
          </a:prstGeom>
        </p:spPr>
      </p:pic>
      <p:pic>
        <p:nvPicPr>
          <p:cNvPr id="4" name="Picture 3">
            <a:extLst>
              <a:ext uri="{FF2B5EF4-FFF2-40B4-BE49-F238E27FC236}">
                <a16:creationId xmlns:a16="http://schemas.microsoft.com/office/drawing/2014/main" id="{B1291D7D-97ED-4C0C-A75B-696E694F77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0782" y="990600"/>
            <a:ext cx="2524073" cy="1087195"/>
          </a:xfrm>
          <a:prstGeom prst="rect">
            <a:avLst/>
          </a:prstGeom>
        </p:spPr>
      </p:pic>
      <p:sp>
        <p:nvSpPr>
          <p:cNvPr id="5" name="Title 1">
            <a:extLst>
              <a:ext uri="{FF2B5EF4-FFF2-40B4-BE49-F238E27FC236}">
                <a16:creationId xmlns:a16="http://schemas.microsoft.com/office/drawing/2014/main" id="{14C3C519-39DD-4FA5-87F6-0453AD42D782}"/>
              </a:ext>
            </a:extLst>
          </p:cNvPr>
          <p:cNvSpPr txBox="1">
            <a:spLocks/>
          </p:cNvSpPr>
          <p:nvPr userDrawn="1"/>
        </p:nvSpPr>
        <p:spPr>
          <a:xfrm>
            <a:off x="2349179" y="2324100"/>
            <a:ext cx="4251159"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ctr"/>
            <a:r>
              <a:rPr lang="en-US" sz="1600" spc="100" baseline="0" dirty="0">
                <a:solidFill>
                  <a:schemeClr val="tx1">
                    <a:lumMod val="65000"/>
                    <a:lumOff val="35000"/>
                  </a:schemeClr>
                </a:solidFill>
                <a:latin typeface="Exo Light" pitchFamily="2" charset="0"/>
              </a:rPr>
              <a:t>Linking space to user needs</a:t>
            </a:r>
            <a:endParaRPr lang="x-none" sz="1600" spc="100" baseline="0" dirty="0">
              <a:solidFill>
                <a:schemeClr val="tx1">
                  <a:lumMod val="65000"/>
                  <a:lumOff val="35000"/>
                </a:schemeClr>
              </a:solidFill>
              <a:latin typeface="Exo Light" pitchFamily="2" charset="0"/>
            </a:endParaRPr>
          </a:p>
        </p:txBody>
      </p:sp>
      <p:sp>
        <p:nvSpPr>
          <p:cNvPr id="6" name="Title 1">
            <a:extLst>
              <a:ext uri="{FF2B5EF4-FFF2-40B4-BE49-F238E27FC236}">
                <a16:creationId xmlns:a16="http://schemas.microsoft.com/office/drawing/2014/main" id="{1B58DC33-7AA8-4ACA-A840-21A35429D1F9}"/>
              </a:ext>
            </a:extLst>
          </p:cNvPr>
          <p:cNvSpPr txBox="1">
            <a:spLocks/>
          </p:cNvSpPr>
          <p:nvPr userDrawn="1"/>
        </p:nvSpPr>
        <p:spPr>
          <a:xfrm>
            <a:off x="2349178" y="3253906"/>
            <a:ext cx="4251159"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ctr"/>
            <a:r>
              <a:rPr lang="en-US" sz="1400" dirty="0"/>
              <a:t>Get in touch with us</a:t>
            </a:r>
            <a:endParaRPr lang="x-none" sz="1400" dirty="0"/>
          </a:p>
        </p:txBody>
      </p:sp>
      <p:sp>
        <p:nvSpPr>
          <p:cNvPr id="7" name="Title 1">
            <a:extLst>
              <a:ext uri="{FF2B5EF4-FFF2-40B4-BE49-F238E27FC236}">
                <a16:creationId xmlns:a16="http://schemas.microsoft.com/office/drawing/2014/main" id="{63B51671-47B2-4975-B223-462AE95F1CFE}"/>
              </a:ext>
            </a:extLst>
          </p:cNvPr>
          <p:cNvSpPr txBox="1">
            <a:spLocks/>
          </p:cNvSpPr>
          <p:nvPr userDrawn="1"/>
        </p:nvSpPr>
        <p:spPr>
          <a:xfrm>
            <a:off x="2349178" y="3694344"/>
            <a:ext cx="4251159"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ctr"/>
            <a:r>
              <a:rPr lang="en-US" sz="2000" b="1" spc="110" baseline="0" dirty="0">
                <a:solidFill>
                  <a:srgbClr val="0E4194"/>
                </a:solidFill>
                <a:latin typeface="+mn-lt"/>
                <a:hlinkClick r:id="rId4">
                  <a:extLst>
                    <a:ext uri="{A12FA001-AC4F-418D-AE19-62706E023703}">
                      <ahyp:hlinkClr xmlns:ahyp="http://schemas.microsoft.com/office/drawing/2018/hyperlinkcolor" val="tx"/>
                    </a:ext>
                  </a:extLst>
                </a:hlinkClick>
              </a:rPr>
              <a:t>www.euspa.europa.eu</a:t>
            </a:r>
            <a:endParaRPr lang="x-none" sz="2000" b="1" spc="110" baseline="0" dirty="0">
              <a:solidFill>
                <a:srgbClr val="0E4194"/>
              </a:solidFill>
              <a:latin typeface="+mn-lt"/>
            </a:endParaRPr>
          </a:p>
        </p:txBody>
      </p:sp>
      <p:pic>
        <p:nvPicPr>
          <p:cNvPr id="9" name="Picture 8">
            <a:hlinkClick r:id="rId5"/>
            <a:extLst>
              <a:ext uri="{FF2B5EF4-FFF2-40B4-BE49-F238E27FC236}">
                <a16:creationId xmlns:a16="http://schemas.microsoft.com/office/drawing/2014/main" id="{9F9D1F09-08FF-4C38-8CF9-BF17200C831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57013" y="4345341"/>
            <a:ext cx="482708" cy="482708"/>
          </a:xfrm>
          <a:prstGeom prst="rect">
            <a:avLst/>
          </a:prstGeom>
        </p:spPr>
      </p:pic>
      <p:pic>
        <p:nvPicPr>
          <p:cNvPr id="10" name="Picture 9">
            <a:hlinkClick r:id="rId7"/>
            <a:extLst>
              <a:ext uri="{FF2B5EF4-FFF2-40B4-BE49-F238E27FC236}">
                <a16:creationId xmlns:a16="http://schemas.microsoft.com/office/drawing/2014/main" id="{BFAB5CB7-D0FC-42F9-8075-77E7570D509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9841" y="4357900"/>
            <a:ext cx="422678" cy="422678"/>
          </a:xfrm>
          <a:prstGeom prst="rect">
            <a:avLst/>
          </a:prstGeom>
        </p:spPr>
      </p:pic>
      <p:pic>
        <p:nvPicPr>
          <p:cNvPr id="11" name="Picture 10">
            <a:hlinkClick r:id="rId9"/>
            <a:extLst>
              <a:ext uri="{FF2B5EF4-FFF2-40B4-BE49-F238E27FC236}">
                <a16:creationId xmlns:a16="http://schemas.microsoft.com/office/drawing/2014/main" id="{89033D3F-9A01-4FBF-885C-E2C39E20C18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956669" y="4466399"/>
            <a:ext cx="227683" cy="232738"/>
          </a:xfrm>
          <a:prstGeom prst="rect">
            <a:avLst/>
          </a:prstGeom>
        </p:spPr>
      </p:pic>
      <p:pic>
        <p:nvPicPr>
          <p:cNvPr id="12" name="Picture 11">
            <a:hlinkClick r:id="rId11"/>
            <a:extLst>
              <a:ext uri="{FF2B5EF4-FFF2-40B4-BE49-F238E27FC236}">
                <a16:creationId xmlns:a16="http://schemas.microsoft.com/office/drawing/2014/main" id="{96AD90BB-9487-43ED-B8BD-A8F02346905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666497" y="4488927"/>
            <a:ext cx="293115" cy="206904"/>
          </a:xfrm>
          <a:prstGeom prst="rect">
            <a:avLst/>
          </a:prstGeom>
        </p:spPr>
      </p:pic>
      <p:pic>
        <p:nvPicPr>
          <p:cNvPr id="13" name="Picture 12">
            <a:hlinkClick r:id="rId13"/>
            <a:extLst>
              <a:ext uri="{FF2B5EF4-FFF2-40B4-BE49-F238E27FC236}">
                <a16:creationId xmlns:a16="http://schemas.microsoft.com/office/drawing/2014/main" id="{4448E80F-1647-4D7C-AF22-8E135040A42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27017" y="4389605"/>
            <a:ext cx="353160" cy="353160"/>
          </a:xfrm>
          <a:prstGeom prst="rect">
            <a:avLst/>
          </a:prstGeom>
        </p:spPr>
      </p:pic>
      <p:sp>
        <p:nvSpPr>
          <p:cNvPr id="14" name="Title 1">
            <a:extLst>
              <a:ext uri="{FF2B5EF4-FFF2-40B4-BE49-F238E27FC236}">
                <a16:creationId xmlns:a16="http://schemas.microsoft.com/office/drawing/2014/main" id="{FED0A125-B67C-478E-86D9-E48F66DFF4CF}"/>
              </a:ext>
            </a:extLst>
          </p:cNvPr>
          <p:cNvSpPr txBox="1">
            <a:spLocks/>
          </p:cNvSpPr>
          <p:nvPr userDrawn="1"/>
        </p:nvSpPr>
        <p:spPr>
          <a:xfrm>
            <a:off x="5803737" y="4443846"/>
            <a:ext cx="894967"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ctr"/>
            <a:r>
              <a:rPr lang="en-US" sz="1200" dirty="0"/>
              <a:t>EUSPA</a:t>
            </a:r>
            <a:endParaRPr lang="x-none" sz="1200" dirty="0"/>
          </a:p>
        </p:txBody>
      </p:sp>
      <p:sp>
        <p:nvSpPr>
          <p:cNvPr id="15" name="Title 1">
            <a:extLst>
              <a:ext uri="{FF2B5EF4-FFF2-40B4-BE49-F238E27FC236}">
                <a16:creationId xmlns:a16="http://schemas.microsoft.com/office/drawing/2014/main" id="{2ADA6F6F-426C-4B17-9123-A5633B6641D1}"/>
              </a:ext>
            </a:extLst>
          </p:cNvPr>
          <p:cNvSpPr txBox="1">
            <a:spLocks/>
          </p:cNvSpPr>
          <p:nvPr userDrawn="1"/>
        </p:nvSpPr>
        <p:spPr>
          <a:xfrm>
            <a:off x="4523986" y="4437236"/>
            <a:ext cx="1145698"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l"/>
            <a:r>
              <a:rPr lang="en-US" sz="1200" dirty="0"/>
              <a:t>@space4eu</a:t>
            </a:r>
            <a:endParaRPr lang="x-none" sz="1200" dirty="0"/>
          </a:p>
        </p:txBody>
      </p:sp>
      <p:sp>
        <p:nvSpPr>
          <p:cNvPr id="16" name="Title 1">
            <a:extLst>
              <a:ext uri="{FF2B5EF4-FFF2-40B4-BE49-F238E27FC236}">
                <a16:creationId xmlns:a16="http://schemas.microsoft.com/office/drawing/2014/main" id="{1A57114A-3FE6-479F-ADE6-E7D78353BD6D}"/>
              </a:ext>
            </a:extLst>
          </p:cNvPr>
          <p:cNvSpPr txBox="1">
            <a:spLocks/>
          </p:cNvSpPr>
          <p:nvPr userDrawn="1"/>
        </p:nvSpPr>
        <p:spPr>
          <a:xfrm>
            <a:off x="3143814" y="4450300"/>
            <a:ext cx="1006191"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l"/>
            <a:r>
              <a:rPr lang="en-US" sz="1200" dirty="0"/>
              <a:t>@EU4Space</a:t>
            </a:r>
            <a:endParaRPr lang="x-none" sz="1200" dirty="0"/>
          </a:p>
        </p:txBody>
      </p:sp>
      <p:sp>
        <p:nvSpPr>
          <p:cNvPr id="17" name="Title 1">
            <a:extLst>
              <a:ext uri="{FF2B5EF4-FFF2-40B4-BE49-F238E27FC236}">
                <a16:creationId xmlns:a16="http://schemas.microsoft.com/office/drawing/2014/main" id="{15C86731-82F2-4F9F-843E-870F8CFE692E}"/>
              </a:ext>
            </a:extLst>
          </p:cNvPr>
          <p:cNvSpPr txBox="1">
            <a:spLocks/>
          </p:cNvSpPr>
          <p:nvPr userDrawn="1"/>
        </p:nvSpPr>
        <p:spPr>
          <a:xfrm>
            <a:off x="2180213" y="4434221"/>
            <a:ext cx="701155"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l"/>
            <a:r>
              <a:rPr lang="en-US" sz="1200" dirty="0"/>
              <a:t>EUSPA</a:t>
            </a:r>
            <a:endParaRPr lang="x-none" sz="1200" dirty="0"/>
          </a:p>
        </p:txBody>
      </p:sp>
      <p:sp>
        <p:nvSpPr>
          <p:cNvPr id="18" name="Title 1">
            <a:extLst>
              <a:ext uri="{FF2B5EF4-FFF2-40B4-BE49-F238E27FC236}">
                <a16:creationId xmlns:a16="http://schemas.microsoft.com/office/drawing/2014/main" id="{5251F419-B1EF-44C7-BCC7-5A26E883ABA0}"/>
              </a:ext>
            </a:extLst>
          </p:cNvPr>
          <p:cNvSpPr txBox="1">
            <a:spLocks/>
          </p:cNvSpPr>
          <p:nvPr userDrawn="1"/>
        </p:nvSpPr>
        <p:spPr>
          <a:xfrm>
            <a:off x="964050" y="4429868"/>
            <a:ext cx="819077"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l"/>
            <a:r>
              <a:rPr lang="en-US" sz="1200" dirty="0"/>
              <a:t>EU4Space</a:t>
            </a:r>
            <a:endParaRPr lang="x-none" sz="1200" dirty="0"/>
          </a:p>
        </p:txBody>
      </p:sp>
      <p:pic>
        <p:nvPicPr>
          <p:cNvPr id="19" name="Picture 18">
            <a:extLst>
              <a:ext uri="{FF2B5EF4-FFF2-40B4-BE49-F238E27FC236}">
                <a16:creationId xmlns:a16="http://schemas.microsoft.com/office/drawing/2014/main" id="{39421132-E374-4E34-AB29-A12293A69A0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766082" y="4457825"/>
            <a:ext cx="370487" cy="310578"/>
          </a:xfrm>
          <a:prstGeom prst="rect">
            <a:avLst/>
          </a:prstGeom>
        </p:spPr>
      </p:pic>
      <p:sp>
        <p:nvSpPr>
          <p:cNvPr id="20" name="Title 1">
            <a:extLst>
              <a:ext uri="{FF2B5EF4-FFF2-40B4-BE49-F238E27FC236}">
                <a16:creationId xmlns:a16="http://schemas.microsoft.com/office/drawing/2014/main" id="{100EB357-BF50-4617-8792-5568397771E3}"/>
              </a:ext>
            </a:extLst>
          </p:cNvPr>
          <p:cNvSpPr txBox="1">
            <a:spLocks/>
          </p:cNvSpPr>
          <p:nvPr userDrawn="1"/>
        </p:nvSpPr>
        <p:spPr>
          <a:xfrm>
            <a:off x="7072685" y="4443846"/>
            <a:ext cx="1383652"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l"/>
            <a:r>
              <a:rPr lang="en-US" sz="1200" dirty="0"/>
              <a:t>@</a:t>
            </a:r>
            <a:r>
              <a:rPr lang="en-US" sz="1200" dirty="0" err="1"/>
              <a:t>EUSPA@social</a:t>
            </a:r>
            <a:r>
              <a:rPr lang="en-US" sz="1200" dirty="0"/>
              <a:t>.</a:t>
            </a:r>
          </a:p>
          <a:p>
            <a:pPr algn="l"/>
            <a:r>
              <a:rPr lang="en-US" sz="1200" dirty="0"/>
              <a:t>network.europa.eu</a:t>
            </a:r>
            <a:endParaRPr lang="x-none" sz="1200" dirty="0"/>
          </a:p>
        </p:txBody>
      </p:sp>
      <p:pic>
        <p:nvPicPr>
          <p:cNvPr id="21" name="Picture 20">
            <a:extLst>
              <a:ext uri="{FF2B5EF4-FFF2-40B4-BE49-F238E27FC236}">
                <a16:creationId xmlns:a16="http://schemas.microsoft.com/office/drawing/2014/main" id="{6B151E64-F328-43BD-BDA1-D22A66E857A2}"/>
              </a:ext>
            </a:extLst>
          </p:cNvPr>
          <p:cNvPicPr>
            <a:picLocks noChangeAspect="1"/>
          </p:cNvPicPr>
          <p:nvPr userDrawn="1"/>
        </p:nvPicPr>
        <p:blipFill rotWithShape="1">
          <a:blip r:embed="rId16" cstate="screen">
            <a:extLst>
              <a:ext uri="{28A0092B-C50C-407E-A947-70E740481C1C}">
                <a14:useLocalDpi xmlns:a14="http://schemas.microsoft.com/office/drawing/2010/main" val="0"/>
              </a:ext>
            </a:extLst>
          </a:blip>
          <a:srcRect l="-1"/>
          <a:stretch/>
        </p:blipFill>
        <p:spPr>
          <a:xfrm>
            <a:off x="-994" y="5160872"/>
            <a:ext cx="9155042" cy="1716230"/>
          </a:xfrm>
          <a:prstGeom prst="rect">
            <a:avLst/>
          </a:prstGeom>
        </p:spPr>
      </p:pic>
      <p:sp>
        <p:nvSpPr>
          <p:cNvPr id="22" name="TextBox 21">
            <a:extLst>
              <a:ext uri="{FF2B5EF4-FFF2-40B4-BE49-F238E27FC236}">
                <a16:creationId xmlns:a16="http://schemas.microsoft.com/office/drawing/2014/main" id="{DFBE4084-0CD2-49E1-9B21-93F54E90D439}"/>
              </a:ext>
            </a:extLst>
          </p:cNvPr>
          <p:cNvSpPr txBox="1"/>
          <p:nvPr userDrawn="1"/>
        </p:nvSpPr>
        <p:spPr>
          <a:xfrm>
            <a:off x="838200" y="5463521"/>
            <a:ext cx="2339566" cy="369332"/>
          </a:xfrm>
          <a:prstGeom prst="rect">
            <a:avLst/>
          </a:prstGeom>
          <a:noFill/>
        </p:spPr>
        <p:txBody>
          <a:bodyPr wrap="square" rtlCol="0">
            <a:spAutoFit/>
          </a:bodyPr>
          <a:lstStyle/>
          <a:p>
            <a:pPr algn="l"/>
            <a:r>
              <a:rPr lang="en-US" sz="1800" b="0" spc="100" baseline="0" dirty="0">
                <a:solidFill>
                  <a:schemeClr val="bg1"/>
                </a:solidFill>
                <a:latin typeface="+mn-lt"/>
              </a:rPr>
              <a:t>EUSPA is hiring!</a:t>
            </a:r>
            <a:endParaRPr lang="x-none" sz="1800" b="0" spc="100" baseline="0" dirty="0">
              <a:solidFill>
                <a:schemeClr val="bg1"/>
              </a:solidFill>
              <a:latin typeface="+mn-lt"/>
            </a:endParaRPr>
          </a:p>
        </p:txBody>
      </p:sp>
      <p:sp>
        <p:nvSpPr>
          <p:cNvPr id="23" name="TextBox 22">
            <a:extLst>
              <a:ext uri="{FF2B5EF4-FFF2-40B4-BE49-F238E27FC236}">
                <a16:creationId xmlns:a16="http://schemas.microsoft.com/office/drawing/2014/main" id="{A00CF261-FA68-4329-AF7D-0A6A831415F3}"/>
              </a:ext>
            </a:extLst>
          </p:cNvPr>
          <p:cNvSpPr txBox="1"/>
          <p:nvPr userDrawn="1"/>
        </p:nvSpPr>
        <p:spPr>
          <a:xfrm>
            <a:off x="838200" y="5865116"/>
            <a:ext cx="4503345" cy="307777"/>
          </a:xfrm>
          <a:prstGeom prst="rect">
            <a:avLst/>
          </a:prstGeom>
          <a:noFill/>
        </p:spPr>
        <p:txBody>
          <a:bodyPr wrap="square" rtlCol="0">
            <a:spAutoFit/>
          </a:bodyPr>
          <a:lstStyle/>
          <a:p>
            <a:pPr algn="l"/>
            <a:r>
              <a:rPr lang="en-US" sz="1400" b="0" spc="40" baseline="0" dirty="0">
                <a:solidFill>
                  <a:schemeClr val="bg1"/>
                </a:solidFill>
                <a:latin typeface="+mn-lt"/>
              </a:rPr>
              <a:t>Apply today and help shape the future of #EUSpace!</a:t>
            </a:r>
            <a:endParaRPr lang="x-none" sz="1400" b="0" spc="40" baseline="0" dirty="0">
              <a:solidFill>
                <a:schemeClr val="bg1"/>
              </a:solidFill>
              <a:latin typeface="+mn-lt"/>
            </a:endParaRPr>
          </a:p>
        </p:txBody>
      </p:sp>
    </p:spTree>
    <p:extLst>
      <p:ext uri="{BB962C8B-B14F-4D97-AF65-F5344CB8AC3E}">
        <p14:creationId xmlns:p14="http://schemas.microsoft.com/office/powerpoint/2010/main" val="3651650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B6C700E-E759-4C3E-B9D8-5034D1D8335E}"/>
              </a:ext>
            </a:extLst>
          </p:cNvPr>
          <p:cNvSpPr>
            <a:spLocks noGrp="1"/>
          </p:cNvSpPr>
          <p:nvPr>
            <p:ph type="title"/>
          </p:nvPr>
        </p:nvSpPr>
        <p:spPr>
          <a:xfrm>
            <a:off x="838201" y="1002053"/>
            <a:ext cx="6579550" cy="1202150"/>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4" name="Picture Placeholder 2">
            <a:extLst>
              <a:ext uri="{FF2B5EF4-FFF2-40B4-BE49-F238E27FC236}">
                <a16:creationId xmlns:a16="http://schemas.microsoft.com/office/drawing/2014/main" id="{78EEBD9E-0D6D-494A-8A6A-DAC5BD9FA6BE}"/>
              </a:ext>
            </a:extLst>
          </p:cNvPr>
          <p:cNvSpPr>
            <a:spLocks noGrp="1"/>
          </p:cNvSpPr>
          <p:nvPr>
            <p:ph type="pic" idx="10"/>
          </p:nvPr>
        </p:nvSpPr>
        <p:spPr>
          <a:xfrm>
            <a:off x="4683095" y="2324911"/>
            <a:ext cx="3622706" cy="3543300"/>
          </a:xfrm>
          <a:noFill/>
        </p:spPr>
        <p:txBody>
          <a:bodyPr>
            <a:normAutofit/>
          </a:bodyPr>
          <a:lstStyle>
            <a:lvl1pPr marL="0" indent="0">
              <a:buNone/>
              <a:defRPr sz="24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x-none" dirty="0"/>
          </a:p>
        </p:txBody>
      </p:sp>
      <p:sp>
        <p:nvSpPr>
          <p:cNvPr id="5" name="Content Placeholder 2">
            <a:extLst>
              <a:ext uri="{FF2B5EF4-FFF2-40B4-BE49-F238E27FC236}">
                <a16:creationId xmlns:a16="http://schemas.microsoft.com/office/drawing/2014/main" id="{0627324D-5951-476A-9DC3-A00165F7D870}"/>
              </a:ext>
            </a:extLst>
          </p:cNvPr>
          <p:cNvSpPr>
            <a:spLocks noGrp="1"/>
          </p:cNvSpPr>
          <p:nvPr>
            <p:ph idx="1"/>
          </p:nvPr>
        </p:nvSpPr>
        <p:spPr>
          <a:xfrm>
            <a:off x="838201" y="2324911"/>
            <a:ext cx="3622706" cy="35424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Tree>
    <p:extLst>
      <p:ext uri="{BB962C8B-B14F-4D97-AF65-F5344CB8AC3E}">
        <p14:creationId xmlns:p14="http://schemas.microsoft.com/office/powerpoint/2010/main" val="1878039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B6C700E-E759-4C3E-B9D8-5034D1D8335E}"/>
              </a:ext>
            </a:extLst>
          </p:cNvPr>
          <p:cNvSpPr>
            <a:spLocks noGrp="1"/>
          </p:cNvSpPr>
          <p:nvPr>
            <p:ph type="title"/>
          </p:nvPr>
        </p:nvSpPr>
        <p:spPr>
          <a:xfrm>
            <a:off x="838201" y="1002053"/>
            <a:ext cx="6579550" cy="1202150"/>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7" name="Text Placeholder 2">
            <a:extLst>
              <a:ext uri="{FF2B5EF4-FFF2-40B4-BE49-F238E27FC236}">
                <a16:creationId xmlns:a16="http://schemas.microsoft.com/office/drawing/2014/main" id="{E6205071-7C32-421D-8534-99574387898B}"/>
              </a:ext>
            </a:extLst>
          </p:cNvPr>
          <p:cNvSpPr>
            <a:spLocks noGrp="1"/>
          </p:cNvSpPr>
          <p:nvPr>
            <p:ph type="body" idx="1"/>
          </p:nvPr>
        </p:nvSpPr>
        <p:spPr>
          <a:xfrm>
            <a:off x="839789" y="2319338"/>
            <a:ext cx="2321863" cy="823912"/>
          </a:xfrm>
        </p:spPr>
        <p:txBody>
          <a:bodyPr anchor="b">
            <a:normAutofit/>
          </a:bodyPr>
          <a:lstStyle>
            <a:lvl1pPr marL="0" indent="0">
              <a:buNone/>
              <a:defRPr sz="1600" b="1">
                <a:solidFill>
                  <a:srgbClr val="0E4194"/>
                </a:solidFill>
                <a:latin typeface="Exo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2">
            <a:extLst>
              <a:ext uri="{FF2B5EF4-FFF2-40B4-BE49-F238E27FC236}">
                <a16:creationId xmlns:a16="http://schemas.microsoft.com/office/drawing/2014/main" id="{E1C9D61C-B8E9-4FF3-BA7E-AD906E469603}"/>
              </a:ext>
            </a:extLst>
          </p:cNvPr>
          <p:cNvSpPr>
            <a:spLocks noGrp="1"/>
          </p:cNvSpPr>
          <p:nvPr>
            <p:ph type="body" idx="12"/>
          </p:nvPr>
        </p:nvSpPr>
        <p:spPr>
          <a:xfrm>
            <a:off x="3408687" y="2319338"/>
            <a:ext cx="2321863" cy="823912"/>
          </a:xfrm>
        </p:spPr>
        <p:txBody>
          <a:bodyPr anchor="b">
            <a:normAutofit/>
          </a:bodyPr>
          <a:lstStyle>
            <a:lvl1pPr marL="0" indent="0">
              <a:buNone/>
              <a:defRPr sz="1600" b="1">
                <a:solidFill>
                  <a:srgbClr val="0E4194"/>
                </a:solidFill>
                <a:latin typeface="Exo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2">
            <a:extLst>
              <a:ext uri="{FF2B5EF4-FFF2-40B4-BE49-F238E27FC236}">
                <a16:creationId xmlns:a16="http://schemas.microsoft.com/office/drawing/2014/main" id="{63EEA9CA-7F1E-41F2-8945-2B31A8BA49F4}"/>
              </a:ext>
            </a:extLst>
          </p:cNvPr>
          <p:cNvSpPr>
            <a:spLocks noGrp="1"/>
          </p:cNvSpPr>
          <p:nvPr>
            <p:ph type="body" idx="14"/>
          </p:nvPr>
        </p:nvSpPr>
        <p:spPr>
          <a:xfrm>
            <a:off x="5982348" y="2319338"/>
            <a:ext cx="2321863" cy="823912"/>
          </a:xfrm>
        </p:spPr>
        <p:txBody>
          <a:bodyPr anchor="b">
            <a:normAutofit/>
          </a:bodyPr>
          <a:lstStyle>
            <a:lvl1pPr marL="0" indent="0">
              <a:buNone/>
              <a:defRPr sz="1600" b="1">
                <a:solidFill>
                  <a:srgbClr val="0E4194"/>
                </a:solidFill>
                <a:latin typeface="Exo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Picture Placeholder 2">
            <a:extLst>
              <a:ext uri="{FF2B5EF4-FFF2-40B4-BE49-F238E27FC236}">
                <a16:creationId xmlns:a16="http://schemas.microsoft.com/office/drawing/2014/main" id="{FD1F0998-63B0-4BA0-B7BD-667DADA833CB}"/>
              </a:ext>
            </a:extLst>
          </p:cNvPr>
          <p:cNvSpPr>
            <a:spLocks noGrp="1"/>
          </p:cNvSpPr>
          <p:nvPr>
            <p:ph type="pic" idx="10"/>
          </p:nvPr>
        </p:nvSpPr>
        <p:spPr>
          <a:xfrm>
            <a:off x="838200" y="3258385"/>
            <a:ext cx="2323452" cy="2609015"/>
          </a:xfrm>
          <a:noFill/>
        </p:spPr>
        <p:txBody>
          <a:bodyPr>
            <a:normAutofit/>
          </a:bodyPr>
          <a:lstStyle>
            <a:lvl1pPr marL="0" indent="0">
              <a:buNone/>
              <a:defRPr sz="18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x-none" dirty="0"/>
          </a:p>
        </p:txBody>
      </p:sp>
      <p:sp>
        <p:nvSpPr>
          <p:cNvPr id="14" name="Picture Placeholder 2">
            <a:extLst>
              <a:ext uri="{FF2B5EF4-FFF2-40B4-BE49-F238E27FC236}">
                <a16:creationId xmlns:a16="http://schemas.microsoft.com/office/drawing/2014/main" id="{58CE0911-82D1-45D9-ADBD-2F94DA46888F}"/>
              </a:ext>
            </a:extLst>
          </p:cNvPr>
          <p:cNvSpPr>
            <a:spLocks noGrp="1"/>
          </p:cNvSpPr>
          <p:nvPr>
            <p:ph type="pic" idx="15"/>
          </p:nvPr>
        </p:nvSpPr>
        <p:spPr>
          <a:xfrm>
            <a:off x="3407098" y="3258385"/>
            <a:ext cx="2323452" cy="2609015"/>
          </a:xfrm>
          <a:noFill/>
        </p:spPr>
        <p:txBody>
          <a:bodyPr>
            <a:normAutofit/>
          </a:bodyPr>
          <a:lstStyle>
            <a:lvl1pPr marL="0" indent="0">
              <a:buNone/>
              <a:defRPr sz="18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x-none" dirty="0"/>
          </a:p>
        </p:txBody>
      </p:sp>
      <p:sp>
        <p:nvSpPr>
          <p:cNvPr id="15" name="Picture Placeholder 2">
            <a:extLst>
              <a:ext uri="{FF2B5EF4-FFF2-40B4-BE49-F238E27FC236}">
                <a16:creationId xmlns:a16="http://schemas.microsoft.com/office/drawing/2014/main" id="{CCCC1E99-5459-46FA-9B92-81C8696ED0E0}"/>
              </a:ext>
            </a:extLst>
          </p:cNvPr>
          <p:cNvSpPr>
            <a:spLocks noGrp="1"/>
          </p:cNvSpPr>
          <p:nvPr>
            <p:ph type="pic" idx="16"/>
          </p:nvPr>
        </p:nvSpPr>
        <p:spPr>
          <a:xfrm>
            <a:off x="5975996" y="3246932"/>
            <a:ext cx="2323452" cy="2609015"/>
          </a:xfrm>
          <a:noFill/>
        </p:spPr>
        <p:txBody>
          <a:bodyPr>
            <a:normAutofit/>
          </a:bodyPr>
          <a:lstStyle>
            <a:lvl1pPr marL="0" indent="0">
              <a:buNone/>
              <a:defRPr sz="18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x-none" dirty="0"/>
          </a:p>
        </p:txBody>
      </p:sp>
    </p:spTree>
    <p:extLst>
      <p:ext uri="{BB962C8B-B14F-4D97-AF65-F5344CB8AC3E}">
        <p14:creationId xmlns:p14="http://schemas.microsoft.com/office/powerpoint/2010/main" val="116245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B6C700E-E759-4C3E-B9D8-5034D1D8335E}"/>
              </a:ext>
            </a:extLst>
          </p:cNvPr>
          <p:cNvSpPr>
            <a:spLocks noGrp="1"/>
          </p:cNvSpPr>
          <p:nvPr>
            <p:ph type="title"/>
          </p:nvPr>
        </p:nvSpPr>
        <p:spPr>
          <a:xfrm>
            <a:off x="838201" y="1002053"/>
            <a:ext cx="6579550" cy="1202150"/>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13" name="Text Placeholder 2">
            <a:extLst>
              <a:ext uri="{FF2B5EF4-FFF2-40B4-BE49-F238E27FC236}">
                <a16:creationId xmlns:a16="http://schemas.microsoft.com/office/drawing/2014/main" id="{E7BD0B86-04E8-4EED-A87B-36B7E67DC910}"/>
              </a:ext>
            </a:extLst>
          </p:cNvPr>
          <p:cNvSpPr>
            <a:spLocks noGrp="1"/>
          </p:cNvSpPr>
          <p:nvPr>
            <p:ph type="body" idx="1"/>
          </p:nvPr>
        </p:nvSpPr>
        <p:spPr>
          <a:xfrm>
            <a:off x="839790" y="2319338"/>
            <a:ext cx="1713526" cy="823912"/>
          </a:xfrm>
        </p:spPr>
        <p:txBody>
          <a:bodyPr anchor="b">
            <a:normAutofit/>
          </a:bodyPr>
          <a:lstStyle>
            <a:lvl1pPr marL="0" indent="0" algn="ctr">
              <a:buNone/>
              <a:defRPr sz="1400" b="1">
                <a:solidFill>
                  <a:schemeClr val="tx1">
                    <a:lumMod val="75000"/>
                    <a:lumOff val="25000"/>
                  </a:schemeClr>
                </a:solidFill>
                <a:latin typeface="Exo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2">
            <a:extLst>
              <a:ext uri="{FF2B5EF4-FFF2-40B4-BE49-F238E27FC236}">
                <a16:creationId xmlns:a16="http://schemas.microsoft.com/office/drawing/2014/main" id="{A13F42BC-D608-4703-80BA-C28C0A519F74}"/>
              </a:ext>
            </a:extLst>
          </p:cNvPr>
          <p:cNvSpPr>
            <a:spLocks noGrp="1"/>
          </p:cNvSpPr>
          <p:nvPr>
            <p:ph type="body" idx="12"/>
          </p:nvPr>
        </p:nvSpPr>
        <p:spPr>
          <a:xfrm>
            <a:off x="2760158" y="2319338"/>
            <a:ext cx="1713526" cy="823912"/>
          </a:xfrm>
        </p:spPr>
        <p:txBody>
          <a:bodyPr anchor="b">
            <a:normAutofit/>
          </a:bodyPr>
          <a:lstStyle>
            <a:lvl1pPr marL="0" indent="0" algn="ctr">
              <a:buNone/>
              <a:defRPr sz="1400" b="1">
                <a:solidFill>
                  <a:schemeClr val="tx1">
                    <a:lumMod val="75000"/>
                    <a:lumOff val="25000"/>
                  </a:schemeClr>
                </a:solidFill>
                <a:latin typeface="Exo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2">
            <a:extLst>
              <a:ext uri="{FF2B5EF4-FFF2-40B4-BE49-F238E27FC236}">
                <a16:creationId xmlns:a16="http://schemas.microsoft.com/office/drawing/2014/main" id="{65615B20-994F-45C0-AF8C-379ACCB2DB88}"/>
              </a:ext>
            </a:extLst>
          </p:cNvPr>
          <p:cNvSpPr>
            <a:spLocks noGrp="1"/>
          </p:cNvSpPr>
          <p:nvPr>
            <p:ph type="body" idx="14"/>
          </p:nvPr>
        </p:nvSpPr>
        <p:spPr>
          <a:xfrm>
            <a:off x="4678570" y="2319338"/>
            <a:ext cx="1713526" cy="823912"/>
          </a:xfrm>
        </p:spPr>
        <p:txBody>
          <a:bodyPr anchor="b">
            <a:normAutofit/>
          </a:bodyPr>
          <a:lstStyle>
            <a:lvl1pPr marL="0" indent="0" algn="ctr">
              <a:buNone/>
              <a:defRPr sz="1400" b="1">
                <a:solidFill>
                  <a:schemeClr val="tx1">
                    <a:lumMod val="75000"/>
                    <a:lumOff val="25000"/>
                  </a:schemeClr>
                </a:solidFill>
                <a:latin typeface="Exo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2">
            <a:extLst>
              <a:ext uri="{FF2B5EF4-FFF2-40B4-BE49-F238E27FC236}">
                <a16:creationId xmlns:a16="http://schemas.microsoft.com/office/drawing/2014/main" id="{CB346F8A-CBB3-4F1F-ACF0-978E5E08E2A4}"/>
              </a:ext>
            </a:extLst>
          </p:cNvPr>
          <p:cNvSpPr>
            <a:spLocks noGrp="1"/>
          </p:cNvSpPr>
          <p:nvPr>
            <p:ph type="body" idx="16"/>
          </p:nvPr>
        </p:nvSpPr>
        <p:spPr>
          <a:xfrm>
            <a:off x="6590684" y="2319338"/>
            <a:ext cx="1713526" cy="823912"/>
          </a:xfrm>
        </p:spPr>
        <p:txBody>
          <a:bodyPr anchor="b">
            <a:normAutofit/>
          </a:bodyPr>
          <a:lstStyle>
            <a:lvl1pPr marL="0" indent="0" algn="ctr">
              <a:buNone/>
              <a:defRPr sz="1400" b="1">
                <a:solidFill>
                  <a:schemeClr val="tx1">
                    <a:lumMod val="75000"/>
                    <a:lumOff val="25000"/>
                  </a:schemeClr>
                </a:solidFill>
                <a:latin typeface="Exo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Rectangle: Rounded Corners 16">
            <a:extLst>
              <a:ext uri="{FF2B5EF4-FFF2-40B4-BE49-F238E27FC236}">
                <a16:creationId xmlns:a16="http://schemas.microsoft.com/office/drawing/2014/main" id="{B29B15F1-E3C4-48E5-9D1E-32B82569DEA6}"/>
              </a:ext>
            </a:extLst>
          </p:cNvPr>
          <p:cNvSpPr/>
          <p:nvPr userDrawn="1"/>
        </p:nvSpPr>
        <p:spPr>
          <a:xfrm>
            <a:off x="838199" y="3258385"/>
            <a:ext cx="1715049" cy="2597562"/>
          </a:xfrm>
          <a:prstGeom prst="roundRect">
            <a:avLst>
              <a:gd name="adj" fmla="val 7145"/>
            </a:avLst>
          </a:prstGeom>
          <a:blipFill dpi="0" rotWithShape="1">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Content Placeholder 14">
            <a:extLst>
              <a:ext uri="{FF2B5EF4-FFF2-40B4-BE49-F238E27FC236}">
                <a16:creationId xmlns:a16="http://schemas.microsoft.com/office/drawing/2014/main" id="{E3FE5F44-2710-4E9E-A685-EBD4570A6890}"/>
              </a:ext>
            </a:extLst>
          </p:cNvPr>
          <p:cNvSpPr>
            <a:spLocks noGrp="1"/>
          </p:cNvSpPr>
          <p:nvPr>
            <p:ph sz="quarter" idx="17"/>
          </p:nvPr>
        </p:nvSpPr>
        <p:spPr>
          <a:xfrm>
            <a:off x="1019313" y="3428999"/>
            <a:ext cx="1352820" cy="2245407"/>
          </a:xfrm>
        </p:spPr>
        <p:txBody>
          <a:bodyPr>
            <a:noAutofit/>
          </a:bodyPr>
          <a:lstStyle>
            <a:lvl1pPr marL="0" indent="0" algn="ctr">
              <a:buNone/>
              <a:defRPr sz="1200">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Edit Master text styles</a:t>
            </a:r>
          </a:p>
        </p:txBody>
      </p:sp>
      <p:sp>
        <p:nvSpPr>
          <p:cNvPr id="19" name="Rectangle: Rounded Corners 18">
            <a:extLst>
              <a:ext uri="{FF2B5EF4-FFF2-40B4-BE49-F238E27FC236}">
                <a16:creationId xmlns:a16="http://schemas.microsoft.com/office/drawing/2014/main" id="{FAD49992-8E7C-49FE-A59D-E7BF6A5908CE}"/>
              </a:ext>
            </a:extLst>
          </p:cNvPr>
          <p:cNvSpPr/>
          <p:nvPr userDrawn="1"/>
        </p:nvSpPr>
        <p:spPr>
          <a:xfrm>
            <a:off x="2758570" y="3258385"/>
            <a:ext cx="1714678" cy="2597562"/>
          </a:xfrm>
          <a:prstGeom prst="roundRect">
            <a:avLst>
              <a:gd name="adj" fmla="val 7145"/>
            </a:avLst>
          </a:prstGeom>
          <a:blipFill dpi="0" rotWithShape="1">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Content Placeholder 14">
            <a:extLst>
              <a:ext uri="{FF2B5EF4-FFF2-40B4-BE49-F238E27FC236}">
                <a16:creationId xmlns:a16="http://schemas.microsoft.com/office/drawing/2014/main" id="{15C1DC5D-230D-4C00-904B-DA2F31E7F25E}"/>
              </a:ext>
            </a:extLst>
          </p:cNvPr>
          <p:cNvSpPr>
            <a:spLocks noGrp="1"/>
          </p:cNvSpPr>
          <p:nvPr>
            <p:ph sz="quarter" idx="18"/>
          </p:nvPr>
        </p:nvSpPr>
        <p:spPr>
          <a:xfrm>
            <a:off x="2922662" y="3428999"/>
            <a:ext cx="1383693" cy="2245407"/>
          </a:xfrm>
        </p:spPr>
        <p:txBody>
          <a:bodyPr>
            <a:noAutofit/>
          </a:bodyPr>
          <a:lstStyle>
            <a:lvl1pPr marL="0" indent="0" algn="ctr">
              <a:buNone/>
              <a:defRPr sz="1200">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Edit Master text styles</a:t>
            </a:r>
          </a:p>
        </p:txBody>
      </p:sp>
      <p:sp>
        <p:nvSpPr>
          <p:cNvPr id="21" name="Rectangle: Rounded Corners 20">
            <a:extLst>
              <a:ext uri="{FF2B5EF4-FFF2-40B4-BE49-F238E27FC236}">
                <a16:creationId xmlns:a16="http://schemas.microsoft.com/office/drawing/2014/main" id="{9F6F8E20-BB72-4E91-8703-42A4AA315743}"/>
              </a:ext>
            </a:extLst>
          </p:cNvPr>
          <p:cNvSpPr/>
          <p:nvPr userDrawn="1"/>
        </p:nvSpPr>
        <p:spPr>
          <a:xfrm>
            <a:off x="4678570" y="3258385"/>
            <a:ext cx="1714678" cy="2597562"/>
          </a:xfrm>
          <a:prstGeom prst="roundRect">
            <a:avLst>
              <a:gd name="adj" fmla="val 7145"/>
            </a:avLst>
          </a:prstGeom>
          <a:blipFill dpi="0" rotWithShape="1">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2" name="Content Placeholder 14">
            <a:extLst>
              <a:ext uri="{FF2B5EF4-FFF2-40B4-BE49-F238E27FC236}">
                <a16:creationId xmlns:a16="http://schemas.microsoft.com/office/drawing/2014/main" id="{0263F74B-8476-48FC-8FCF-850BD00B5722}"/>
              </a:ext>
            </a:extLst>
          </p:cNvPr>
          <p:cNvSpPr>
            <a:spLocks noGrp="1"/>
          </p:cNvSpPr>
          <p:nvPr>
            <p:ph sz="quarter" idx="19"/>
          </p:nvPr>
        </p:nvSpPr>
        <p:spPr>
          <a:xfrm>
            <a:off x="4847221" y="3428999"/>
            <a:ext cx="1358781" cy="2245407"/>
          </a:xfrm>
        </p:spPr>
        <p:txBody>
          <a:bodyPr>
            <a:noAutofit/>
          </a:bodyPr>
          <a:lstStyle>
            <a:lvl1pPr marL="0" indent="0" algn="ctr">
              <a:buNone/>
              <a:defRPr sz="1200">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Edit Master text styles</a:t>
            </a:r>
          </a:p>
        </p:txBody>
      </p:sp>
      <p:sp>
        <p:nvSpPr>
          <p:cNvPr id="23" name="Rectangle: Rounded Corners 22">
            <a:extLst>
              <a:ext uri="{FF2B5EF4-FFF2-40B4-BE49-F238E27FC236}">
                <a16:creationId xmlns:a16="http://schemas.microsoft.com/office/drawing/2014/main" id="{0ED4B129-D3D7-4744-9307-F196DE3352EA}"/>
              </a:ext>
            </a:extLst>
          </p:cNvPr>
          <p:cNvSpPr/>
          <p:nvPr userDrawn="1"/>
        </p:nvSpPr>
        <p:spPr>
          <a:xfrm>
            <a:off x="6589096" y="3258385"/>
            <a:ext cx="1714678" cy="2597562"/>
          </a:xfrm>
          <a:prstGeom prst="roundRect">
            <a:avLst>
              <a:gd name="adj" fmla="val 7145"/>
            </a:avLst>
          </a:prstGeom>
          <a:blipFill dpi="0" rotWithShape="1">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4" name="Content Placeholder 14">
            <a:extLst>
              <a:ext uri="{FF2B5EF4-FFF2-40B4-BE49-F238E27FC236}">
                <a16:creationId xmlns:a16="http://schemas.microsoft.com/office/drawing/2014/main" id="{F1F747DD-35B2-4621-AABA-6B510CA685C9}"/>
              </a:ext>
            </a:extLst>
          </p:cNvPr>
          <p:cNvSpPr>
            <a:spLocks noGrp="1"/>
          </p:cNvSpPr>
          <p:nvPr>
            <p:ph sz="quarter" idx="20"/>
          </p:nvPr>
        </p:nvSpPr>
        <p:spPr>
          <a:xfrm>
            <a:off x="6756984" y="3428999"/>
            <a:ext cx="1375873" cy="2245407"/>
          </a:xfrm>
        </p:spPr>
        <p:txBody>
          <a:bodyPr>
            <a:noAutofit/>
          </a:bodyPr>
          <a:lstStyle>
            <a:lvl1pPr marL="0" indent="0" algn="ctr">
              <a:buNone/>
              <a:defRPr sz="1200">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Edit Master text styles</a:t>
            </a:r>
          </a:p>
        </p:txBody>
      </p:sp>
    </p:spTree>
    <p:extLst>
      <p:ext uri="{BB962C8B-B14F-4D97-AF65-F5344CB8AC3E}">
        <p14:creationId xmlns:p14="http://schemas.microsoft.com/office/powerpoint/2010/main" val="32964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04F417-0B4A-4CCE-85CB-54C3D949C98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5400000">
            <a:off x="1143000" y="-1142997"/>
            <a:ext cx="6858000" cy="9144000"/>
          </a:xfrm>
          <a:prstGeom prst="rect">
            <a:avLst/>
          </a:prstGeom>
        </p:spPr>
      </p:pic>
      <p:sp>
        <p:nvSpPr>
          <p:cNvPr id="8" name="Title Placeholder 1">
            <a:extLst>
              <a:ext uri="{FF2B5EF4-FFF2-40B4-BE49-F238E27FC236}">
                <a16:creationId xmlns:a16="http://schemas.microsoft.com/office/drawing/2014/main" id="{4B6C700E-E759-4C3E-B9D8-5034D1D8335E}"/>
              </a:ext>
            </a:extLst>
          </p:cNvPr>
          <p:cNvSpPr>
            <a:spLocks noGrp="1"/>
          </p:cNvSpPr>
          <p:nvPr>
            <p:ph type="title"/>
          </p:nvPr>
        </p:nvSpPr>
        <p:spPr>
          <a:xfrm>
            <a:off x="838201" y="1002053"/>
            <a:ext cx="6579550" cy="1202150"/>
          </a:xfrm>
          <a:prstGeom prst="rect">
            <a:avLst/>
          </a:prstGeom>
        </p:spPr>
        <p:txBody>
          <a:bodyPr vert="horz" lIns="91440" tIns="45720" rIns="91440" bIns="45720" rtlCol="0" anchor="ctr">
            <a:normAutofit/>
          </a:bodyPr>
          <a:lstStyle/>
          <a:p>
            <a:r>
              <a:rPr lang="en-US"/>
              <a:t>Click to edit Master title style</a:t>
            </a:r>
            <a:endParaRPr lang="x-none" dirty="0"/>
          </a:p>
        </p:txBody>
      </p:sp>
      <p:pic>
        <p:nvPicPr>
          <p:cNvPr id="5" name="Picture 4">
            <a:extLst>
              <a:ext uri="{FF2B5EF4-FFF2-40B4-BE49-F238E27FC236}">
                <a16:creationId xmlns:a16="http://schemas.microsoft.com/office/drawing/2014/main" id="{525E7F27-ED21-491D-8840-062325C5519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46836" y="261841"/>
            <a:ext cx="1197560" cy="515826"/>
          </a:xfrm>
          <a:prstGeom prst="rect">
            <a:avLst/>
          </a:prstGeom>
        </p:spPr>
      </p:pic>
      <p:pic>
        <p:nvPicPr>
          <p:cNvPr id="6" name="Picture 5">
            <a:extLst>
              <a:ext uri="{FF2B5EF4-FFF2-40B4-BE49-F238E27FC236}">
                <a16:creationId xmlns:a16="http://schemas.microsoft.com/office/drawing/2014/main" id="{4E7E96F8-67FD-4D3B-9B37-0C5460CC50E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646836" y="6217952"/>
            <a:ext cx="1292208" cy="556594"/>
          </a:xfrm>
          <a:prstGeom prst="rect">
            <a:avLst/>
          </a:prstGeom>
        </p:spPr>
      </p:pic>
      <p:sp>
        <p:nvSpPr>
          <p:cNvPr id="10" name="Content Placeholder 2">
            <a:extLst>
              <a:ext uri="{FF2B5EF4-FFF2-40B4-BE49-F238E27FC236}">
                <a16:creationId xmlns:a16="http://schemas.microsoft.com/office/drawing/2014/main" id="{9E365AB0-3728-4365-9E03-E32777D9A919}"/>
              </a:ext>
            </a:extLst>
          </p:cNvPr>
          <p:cNvSpPr>
            <a:spLocks noGrp="1"/>
          </p:cNvSpPr>
          <p:nvPr>
            <p:ph idx="1"/>
          </p:nvPr>
        </p:nvSpPr>
        <p:spPr>
          <a:xfrm>
            <a:off x="838200" y="2324911"/>
            <a:ext cx="7467600" cy="35424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Tree>
    <p:extLst>
      <p:ext uri="{BB962C8B-B14F-4D97-AF65-F5344CB8AC3E}">
        <p14:creationId xmlns:p14="http://schemas.microsoft.com/office/powerpoint/2010/main" val="3118215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B6C700E-E759-4C3E-B9D8-5034D1D8335E}"/>
              </a:ext>
            </a:extLst>
          </p:cNvPr>
          <p:cNvSpPr>
            <a:spLocks noGrp="1"/>
          </p:cNvSpPr>
          <p:nvPr>
            <p:ph type="title"/>
          </p:nvPr>
        </p:nvSpPr>
        <p:spPr>
          <a:xfrm>
            <a:off x="838201" y="1002053"/>
            <a:ext cx="6579550" cy="120215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x-none" dirty="0"/>
          </a:p>
        </p:txBody>
      </p:sp>
      <p:sp>
        <p:nvSpPr>
          <p:cNvPr id="10" name="Content Placeholder 2">
            <a:extLst>
              <a:ext uri="{FF2B5EF4-FFF2-40B4-BE49-F238E27FC236}">
                <a16:creationId xmlns:a16="http://schemas.microsoft.com/office/drawing/2014/main" id="{9E365AB0-3728-4365-9E03-E32777D9A919}"/>
              </a:ext>
            </a:extLst>
          </p:cNvPr>
          <p:cNvSpPr>
            <a:spLocks noGrp="1"/>
          </p:cNvSpPr>
          <p:nvPr>
            <p:ph idx="1"/>
          </p:nvPr>
        </p:nvSpPr>
        <p:spPr>
          <a:xfrm>
            <a:off x="838200" y="2324911"/>
            <a:ext cx="7467600" cy="35424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pic>
        <p:nvPicPr>
          <p:cNvPr id="7" name="Picture 6">
            <a:extLst>
              <a:ext uri="{FF2B5EF4-FFF2-40B4-BE49-F238E27FC236}">
                <a16:creationId xmlns:a16="http://schemas.microsoft.com/office/drawing/2014/main" id="{775EAE7F-988B-4933-A1D3-7BF428170F9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46836" y="261841"/>
            <a:ext cx="1197560" cy="515826"/>
          </a:xfrm>
          <a:prstGeom prst="rect">
            <a:avLst/>
          </a:prstGeom>
        </p:spPr>
      </p:pic>
      <p:pic>
        <p:nvPicPr>
          <p:cNvPr id="9" name="Picture 8">
            <a:extLst>
              <a:ext uri="{FF2B5EF4-FFF2-40B4-BE49-F238E27FC236}">
                <a16:creationId xmlns:a16="http://schemas.microsoft.com/office/drawing/2014/main" id="{D5EA5A0A-9FEF-4769-9E03-DE017F972072}"/>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627310" y="6208864"/>
            <a:ext cx="1323137" cy="569915"/>
          </a:xfrm>
          <a:prstGeom prst="rect">
            <a:avLst/>
          </a:prstGeom>
        </p:spPr>
      </p:pic>
    </p:spTree>
    <p:extLst>
      <p:ext uri="{BB962C8B-B14F-4D97-AF65-F5344CB8AC3E}">
        <p14:creationId xmlns:p14="http://schemas.microsoft.com/office/powerpoint/2010/main" val="1578706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BE9037-F7F8-4568-9D45-606B4745797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148" y="0"/>
            <a:ext cx="4582148" cy="6938385"/>
          </a:xfrm>
          <a:prstGeom prst="rect">
            <a:avLst/>
          </a:prstGeom>
          <a:noFill/>
        </p:spPr>
      </p:pic>
      <p:sp>
        <p:nvSpPr>
          <p:cNvPr id="8" name="Content Placeholder 2">
            <a:extLst>
              <a:ext uri="{FF2B5EF4-FFF2-40B4-BE49-F238E27FC236}">
                <a16:creationId xmlns:a16="http://schemas.microsoft.com/office/drawing/2014/main" id="{BFF133C2-DDEC-4E17-807E-7FC92C022BB1}"/>
              </a:ext>
            </a:extLst>
          </p:cNvPr>
          <p:cNvSpPr>
            <a:spLocks noGrp="1"/>
          </p:cNvSpPr>
          <p:nvPr>
            <p:ph idx="1"/>
          </p:nvPr>
        </p:nvSpPr>
        <p:spPr>
          <a:xfrm>
            <a:off x="5044273" y="2324100"/>
            <a:ext cx="3261527" cy="35433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9" name="Title 1">
            <a:extLst>
              <a:ext uri="{FF2B5EF4-FFF2-40B4-BE49-F238E27FC236}">
                <a16:creationId xmlns:a16="http://schemas.microsoft.com/office/drawing/2014/main" id="{7A432030-7B87-4FF1-B864-92C5EB6013B8}"/>
              </a:ext>
            </a:extLst>
          </p:cNvPr>
          <p:cNvSpPr>
            <a:spLocks noGrp="1"/>
          </p:cNvSpPr>
          <p:nvPr>
            <p:ph type="title"/>
          </p:nvPr>
        </p:nvSpPr>
        <p:spPr>
          <a:xfrm>
            <a:off x="838201" y="2324100"/>
            <a:ext cx="3201236" cy="3543300"/>
          </a:xfrm>
        </p:spPr>
        <p:txBody>
          <a:bodyPr anchor="t"/>
          <a:lstStyle>
            <a:lvl1pPr>
              <a:defRPr>
                <a:solidFill>
                  <a:schemeClr val="bg1"/>
                </a:solidFill>
              </a:defRPr>
            </a:lvl1pPr>
          </a:lstStyle>
          <a:p>
            <a:r>
              <a:rPr lang="en-US"/>
              <a:t>Click to edit Master title style</a:t>
            </a:r>
            <a:endParaRPr lang="x-none" dirty="0"/>
          </a:p>
        </p:txBody>
      </p:sp>
    </p:spTree>
    <p:extLst>
      <p:ext uri="{BB962C8B-B14F-4D97-AF65-F5344CB8AC3E}">
        <p14:creationId xmlns:p14="http://schemas.microsoft.com/office/powerpoint/2010/main" val="230370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A23D4EA-EB28-484B-83EC-34291D837087}"/>
              </a:ext>
            </a:extLst>
          </p:cNvPr>
          <p:cNvSpPr>
            <a:spLocks noGrp="1"/>
          </p:cNvSpPr>
          <p:nvPr>
            <p:ph type="title"/>
          </p:nvPr>
        </p:nvSpPr>
        <p:spPr>
          <a:xfrm>
            <a:off x="831850" y="1709738"/>
            <a:ext cx="7473950" cy="2706619"/>
          </a:xfrm>
        </p:spPr>
        <p:txBody>
          <a:bodyPr anchor="b">
            <a:normAutofit/>
          </a:bodyPr>
          <a:lstStyle>
            <a:lvl1pPr algn="ctr">
              <a:defRPr sz="4400"/>
            </a:lvl1pPr>
          </a:lstStyle>
          <a:p>
            <a:r>
              <a:rPr lang="en-US"/>
              <a:t>Click to edit Master title style</a:t>
            </a:r>
            <a:endParaRPr lang="x-none" dirty="0"/>
          </a:p>
        </p:txBody>
      </p:sp>
      <p:sp>
        <p:nvSpPr>
          <p:cNvPr id="9" name="Text Placeholder 2">
            <a:extLst>
              <a:ext uri="{FF2B5EF4-FFF2-40B4-BE49-F238E27FC236}">
                <a16:creationId xmlns:a16="http://schemas.microsoft.com/office/drawing/2014/main" id="{26BFBB54-61CD-4C76-8064-365F08469653}"/>
              </a:ext>
            </a:extLst>
          </p:cNvPr>
          <p:cNvSpPr>
            <a:spLocks noGrp="1"/>
          </p:cNvSpPr>
          <p:nvPr>
            <p:ph type="body" idx="1"/>
          </p:nvPr>
        </p:nvSpPr>
        <p:spPr>
          <a:xfrm>
            <a:off x="831850" y="4589463"/>
            <a:ext cx="7473950" cy="1277937"/>
          </a:xfrm>
        </p:spPr>
        <p:txBody>
          <a:bodyPr>
            <a:normAutofit/>
          </a:bodyPr>
          <a:lstStyle>
            <a:lvl1pPr marL="0" indent="0" algn="ct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119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5FD6D7-0C50-4D5C-97A8-EBB35ED17AE6}"/>
              </a:ext>
            </a:extLst>
          </p:cNvPr>
          <p:cNvPicPr>
            <a:picLocks noChangeAspect="1"/>
          </p:cNvPicPr>
          <p:nvPr userDrawn="1"/>
        </p:nvPicPr>
        <p:blipFill>
          <a:blip r:embed="rId22" cstate="screen">
            <a:extLst>
              <a:ext uri="{28A0092B-C50C-407E-A947-70E740481C1C}">
                <a14:useLocalDpi xmlns:a14="http://schemas.microsoft.com/office/drawing/2010/main" val="0"/>
              </a:ext>
            </a:extLst>
          </a:blip>
          <a:stretch>
            <a:fillRect/>
          </a:stretch>
        </p:blipFill>
        <p:spPr>
          <a:xfrm>
            <a:off x="7646836" y="261841"/>
            <a:ext cx="1197560" cy="515826"/>
          </a:xfrm>
          <a:prstGeom prst="rect">
            <a:avLst/>
          </a:prstGeom>
        </p:spPr>
      </p:pic>
      <p:pic>
        <p:nvPicPr>
          <p:cNvPr id="8" name="Picture 7">
            <a:extLst>
              <a:ext uri="{FF2B5EF4-FFF2-40B4-BE49-F238E27FC236}">
                <a16:creationId xmlns:a16="http://schemas.microsoft.com/office/drawing/2014/main" id="{6A3725DD-E03F-4DE2-8BA2-6A672C541413}"/>
              </a:ext>
            </a:extLst>
          </p:cNvPr>
          <p:cNvPicPr>
            <a:picLocks noChangeAspect="1"/>
          </p:cNvPicPr>
          <p:nvPr userDrawn="1"/>
        </p:nvPicPr>
        <p:blipFill>
          <a:blip r:embed="rId23" cstate="screen">
            <a:extLst>
              <a:ext uri="{28A0092B-C50C-407E-A947-70E740481C1C}">
                <a14:useLocalDpi xmlns:a14="http://schemas.microsoft.com/office/drawing/2010/main" val="0"/>
              </a:ext>
            </a:extLst>
          </a:blip>
          <a:stretch>
            <a:fillRect/>
          </a:stretch>
        </p:blipFill>
        <p:spPr>
          <a:xfrm>
            <a:off x="7646836" y="6217952"/>
            <a:ext cx="1292208" cy="556594"/>
          </a:xfrm>
          <a:prstGeom prst="rect">
            <a:avLst/>
          </a:prstGeom>
        </p:spPr>
      </p:pic>
      <p:sp>
        <p:nvSpPr>
          <p:cNvPr id="10" name="Text Placeholder 2">
            <a:extLst>
              <a:ext uri="{FF2B5EF4-FFF2-40B4-BE49-F238E27FC236}">
                <a16:creationId xmlns:a16="http://schemas.microsoft.com/office/drawing/2014/main" id="{F48DC27A-669E-48BA-AB7C-751BA00329BF}"/>
              </a:ext>
            </a:extLst>
          </p:cNvPr>
          <p:cNvSpPr>
            <a:spLocks noGrp="1"/>
          </p:cNvSpPr>
          <p:nvPr>
            <p:ph type="body" idx="1"/>
          </p:nvPr>
        </p:nvSpPr>
        <p:spPr>
          <a:xfrm>
            <a:off x="838200" y="2324911"/>
            <a:ext cx="7467600" cy="354248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11" name="Title Placeholder 1">
            <a:extLst>
              <a:ext uri="{FF2B5EF4-FFF2-40B4-BE49-F238E27FC236}">
                <a16:creationId xmlns:a16="http://schemas.microsoft.com/office/drawing/2014/main" id="{A127C1E8-22BE-406D-B68C-FEE3D56E249D}"/>
              </a:ext>
            </a:extLst>
          </p:cNvPr>
          <p:cNvSpPr>
            <a:spLocks noGrp="1"/>
          </p:cNvSpPr>
          <p:nvPr>
            <p:ph type="title"/>
          </p:nvPr>
        </p:nvSpPr>
        <p:spPr>
          <a:xfrm>
            <a:off x="838201" y="1002053"/>
            <a:ext cx="6579550" cy="1202150"/>
          </a:xfrm>
          <a:prstGeom prst="rect">
            <a:avLst/>
          </a:prstGeom>
        </p:spPr>
        <p:txBody>
          <a:bodyPr vert="horz" lIns="91440" tIns="45720" rIns="91440" bIns="45720" rtlCol="0" anchor="ctr">
            <a:normAutofit/>
          </a:bodyPr>
          <a:lstStyle/>
          <a:p>
            <a:r>
              <a:rPr lang="en-US"/>
              <a:t>Click to edit Master title style</a:t>
            </a:r>
            <a:endParaRPr lang="x-none" dirty="0"/>
          </a:p>
        </p:txBody>
      </p:sp>
    </p:spTree>
    <p:extLst>
      <p:ext uri="{BB962C8B-B14F-4D97-AF65-F5344CB8AC3E}">
        <p14:creationId xmlns:p14="http://schemas.microsoft.com/office/powerpoint/2010/main" val="972309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74" r:id="rId5"/>
    <p:sldLayoutId id="2147483675" r:id="rId6"/>
    <p:sldLayoutId id="2147483676" r:id="rId7"/>
    <p:sldLayoutId id="2147483663" r:id="rId8"/>
    <p:sldLayoutId id="2147483664" r:id="rId9"/>
    <p:sldLayoutId id="2147483677" r:id="rId10"/>
    <p:sldLayoutId id="2147483665" r:id="rId11"/>
    <p:sldLayoutId id="2147483666" r:id="rId12"/>
    <p:sldLayoutId id="2147483678" r:id="rId13"/>
    <p:sldLayoutId id="2147483679" r:id="rId14"/>
    <p:sldLayoutId id="2147483680" r:id="rId15"/>
    <p:sldLayoutId id="2147483681" r:id="rId16"/>
    <p:sldLayoutId id="2147483668" r:id="rId17"/>
    <p:sldLayoutId id="2147483682" r:id="rId18"/>
    <p:sldLayoutId id="2147483670" r:id="rId19"/>
    <p:sldLayoutId id="2147483683" r:id="rId20"/>
  </p:sldLayoutIdLst>
  <p:txStyles>
    <p:titleStyle>
      <a:lvl1pPr algn="l" defTabSz="914400" rtl="0" eaLnBrk="1" latinLnBrk="0" hangingPunct="1">
        <a:lnSpc>
          <a:spcPct val="90000"/>
        </a:lnSpc>
        <a:spcBef>
          <a:spcPct val="0"/>
        </a:spcBef>
        <a:buNone/>
        <a:defRPr sz="3200" kern="1200">
          <a:solidFill>
            <a:srgbClr val="0E4194"/>
          </a:solidFill>
          <a:latin typeface="Exo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pos="5232" userDrawn="1">
          <p15:clr>
            <a:srgbClr val="F26B43"/>
          </p15:clr>
        </p15:guide>
        <p15:guide id="3" orient="horz" pos="624" userDrawn="1">
          <p15:clr>
            <a:srgbClr val="F26B43"/>
          </p15:clr>
        </p15:guide>
        <p15:guide id="4" orient="horz" pos="3696" userDrawn="1">
          <p15:clr>
            <a:srgbClr val="F26B43"/>
          </p15:clr>
        </p15:guide>
        <p15:guide id="5" orient="horz" pos="14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21" Type="http://schemas.openxmlformats.org/officeDocument/2006/relationships/image" Target="../media/image80.png"/><Relationship Id="rId7" Type="http://schemas.openxmlformats.org/officeDocument/2006/relationships/image" Target="../media/image66.jpe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7.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64.jpeg"/><Relationship Id="rId15" Type="http://schemas.openxmlformats.org/officeDocument/2006/relationships/image" Target="../media/image74.png"/><Relationship Id="rId10" Type="http://schemas.openxmlformats.org/officeDocument/2006/relationships/image" Target="../media/image69.gif"/><Relationship Id="rId19" Type="http://schemas.openxmlformats.org/officeDocument/2006/relationships/image" Target="../media/image78.pn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png"/><Relationship Id="rId22"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euspa.europa.eu/subscribe-our-newsletter" TargetMode="Externa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hyperlink" Target="https://eur-lex.europa.eu/legal-content/EN/TXT/?uri=uriserv:OJ.L_.2021.170.01.0069.01.ENG&amp;toc=OJ:L:2021:170:TOC"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767BA-B2DD-405A-A464-79126E7BBC6C}"/>
              </a:ext>
            </a:extLst>
          </p:cNvPr>
          <p:cNvSpPr>
            <a:spLocks noGrp="1"/>
          </p:cNvSpPr>
          <p:nvPr>
            <p:ph type="ctrTitle"/>
          </p:nvPr>
        </p:nvSpPr>
        <p:spPr>
          <a:xfrm>
            <a:off x="845206" y="4437007"/>
            <a:ext cx="4660048" cy="999309"/>
          </a:xfrm>
        </p:spPr>
        <p:txBody>
          <a:bodyPr/>
          <a:lstStyle/>
          <a:p>
            <a:r>
              <a:rPr lang="fr-FR" dirty="0"/>
              <a:t>Copernicus and </a:t>
            </a:r>
            <a:r>
              <a:rPr lang="fr-FR" dirty="0" err="1"/>
              <a:t>disaster</a:t>
            </a:r>
            <a:r>
              <a:rPr lang="fr-FR" dirty="0"/>
              <a:t> management</a:t>
            </a:r>
            <a:endParaRPr lang="LID4096" dirty="0"/>
          </a:p>
        </p:txBody>
      </p:sp>
      <p:sp>
        <p:nvSpPr>
          <p:cNvPr id="5" name="Subtitle 4">
            <a:extLst>
              <a:ext uri="{FF2B5EF4-FFF2-40B4-BE49-F238E27FC236}">
                <a16:creationId xmlns:a16="http://schemas.microsoft.com/office/drawing/2014/main" id="{06591768-85CB-4B38-A05C-4A437B70B2F0}"/>
              </a:ext>
            </a:extLst>
          </p:cNvPr>
          <p:cNvSpPr>
            <a:spLocks noGrp="1"/>
          </p:cNvSpPr>
          <p:nvPr>
            <p:ph type="subTitle" idx="1"/>
          </p:nvPr>
        </p:nvSpPr>
        <p:spPr/>
        <p:txBody>
          <a:bodyPr>
            <a:normAutofit lnSpcReduction="10000"/>
          </a:bodyPr>
          <a:lstStyle/>
          <a:p>
            <a:r>
              <a:rPr lang="fr-FR" dirty="0"/>
              <a:t>Bratislava, 30 </a:t>
            </a:r>
            <a:r>
              <a:rPr lang="fr-FR" dirty="0" err="1"/>
              <a:t>November</a:t>
            </a:r>
            <a:r>
              <a:rPr lang="fr-FR" dirty="0"/>
              <a:t> 2023</a:t>
            </a:r>
            <a:endParaRPr lang="LID4096" dirty="0"/>
          </a:p>
        </p:txBody>
      </p:sp>
      <p:sp>
        <p:nvSpPr>
          <p:cNvPr id="6" name="Content Placeholder 5">
            <a:extLst>
              <a:ext uri="{FF2B5EF4-FFF2-40B4-BE49-F238E27FC236}">
                <a16:creationId xmlns:a16="http://schemas.microsoft.com/office/drawing/2014/main" id="{DCBF0B4C-B230-4C8B-9905-F3C0970C423E}"/>
              </a:ext>
            </a:extLst>
          </p:cNvPr>
          <p:cNvSpPr>
            <a:spLocks noGrp="1"/>
          </p:cNvSpPr>
          <p:nvPr>
            <p:ph sz="quarter" idx="11"/>
          </p:nvPr>
        </p:nvSpPr>
        <p:spPr/>
        <p:txBody>
          <a:bodyPr/>
          <a:lstStyle/>
          <a:p>
            <a:r>
              <a:rPr lang="fr-FR" dirty="0"/>
              <a:t>Marie Ménard</a:t>
            </a:r>
            <a:endParaRPr lang="LID4096" dirty="0"/>
          </a:p>
        </p:txBody>
      </p:sp>
    </p:spTree>
    <p:extLst>
      <p:ext uri="{BB962C8B-B14F-4D97-AF65-F5344CB8AC3E}">
        <p14:creationId xmlns:p14="http://schemas.microsoft.com/office/powerpoint/2010/main" val="2685632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C2A522-EB3D-427E-8D6F-CDB97CDB36C6}"/>
              </a:ext>
            </a:extLst>
          </p:cNvPr>
          <p:cNvSpPr>
            <a:spLocks noGrp="1"/>
          </p:cNvSpPr>
          <p:nvPr>
            <p:ph idx="1"/>
          </p:nvPr>
        </p:nvSpPr>
        <p:spPr>
          <a:xfrm>
            <a:off x="838200" y="2324911"/>
            <a:ext cx="3733800" cy="3542489"/>
          </a:xfrm>
        </p:spPr>
        <p:txBody>
          <a:bodyPr/>
          <a:lstStyle/>
          <a:p>
            <a:r>
              <a:rPr lang="fr-BE" dirty="0" err="1"/>
              <a:t>Ecosystems</a:t>
            </a:r>
            <a:endParaRPr lang="fr-BE" dirty="0"/>
          </a:p>
          <a:p>
            <a:r>
              <a:rPr lang="fr-BE" dirty="0" err="1"/>
              <a:t>Biodiversity</a:t>
            </a:r>
            <a:endParaRPr lang="fr-BE" dirty="0"/>
          </a:p>
          <a:p>
            <a:r>
              <a:rPr lang="fr-BE" dirty="0"/>
              <a:t>Agriculture</a:t>
            </a:r>
          </a:p>
          <a:p>
            <a:r>
              <a:rPr lang="fr-BE" dirty="0" err="1"/>
              <a:t>Forestry</a:t>
            </a:r>
            <a:endParaRPr lang="fr-BE" dirty="0"/>
          </a:p>
          <a:p>
            <a:r>
              <a:rPr lang="en-GB" dirty="0"/>
              <a:t>Drought monitoring</a:t>
            </a:r>
          </a:p>
          <a:p>
            <a:endParaRPr lang="fr-BE" dirty="0"/>
          </a:p>
          <a:p>
            <a:endParaRPr lang="LID4096" dirty="0"/>
          </a:p>
        </p:txBody>
      </p:sp>
      <p:sp>
        <p:nvSpPr>
          <p:cNvPr id="3" name="Title 2">
            <a:extLst>
              <a:ext uri="{FF2B5EF4-FFF2-40B4-BE49-F238E27FC236}">
                <a16:creationId xmlns:a16="http://schemas.microsoft.com/office/drawing/2014/main" id="{EF4268D0-172E-4530-B040-7A23FCB3688A}"/>
              </a:ext>
            </a:extLst>
          </p:cNvPr>
          <p:cNvSpPr>
            <a:spLocks noGrp="1"/>
          </p:cNvSpPr>
          <p:nvPr>
            <p:ph type="title"/>
          </p:nvPr>
        </p:nvSpPr>
        <p:spPr/>
        <p:txBody>
          <a:bodyPr/>
          <a:lstStyle/>
          <a:p>
            <a:r>
              <a:rPr lang="fr-FR" dirty="0"/>
              <a:t>Land monitoring service</a:t>
            </a:r>
            <a:endParaRPr lang="LID4096" dirty="0"/>
          </a:p>
        </p:txBody>
      </p:sp>
      <p:pic>
        <p:nvPicPr>
          <p:cNvPr id="4" name="Zástupný obsah 5">
            <a:extLst>
              <a:ext uri="{FF2B5EF4-FFF2-40B4-BE49-F238E27FC236}">
                <a16:creationId xmlns:a16="http://schemas.microsoft.com/office/drawing/2014/main" id="{B05B70EF-2CA2-4BD1-958D-1B41F7B122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64231" y="2636030"/>
            <a:ext cx="3591612" cy="1903647"/>
          </a:xfrm>
          <a:prstGeom prst="rect">
            <a:avLst/>
          </a:prstGeom>
          <a:ln>
            <a:noFill/>
          </a:ln>
          <a:effectLst/>
        </p:spPr>
      </p:pic>
    </p:spTree>
    <p:extLst>
      <p:ext uri="{BB962C8B-B14F-4D97-AF65-F5344CB8AC3E}">
        <p14:creationId xmlns:p14="http://schemas.microsoft.com/office/powerpoint/2010/main" val="3923364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02D3E7-B0D9-45F8-9781-590D1439E6D1}"/>
              </a:ext>
            </a:extLst>
          </p:cNvPr>
          <p:cNvSpPr>
            <a:spLocks noGrp="1"/>
          </p:cNvSpPr>
          <p:nvPr>
            <p:ph idx="1"/>
          </p:nvPr>
        </p:nvSpPr>
        <p:spPr>
          <a:xfrm>
            <a:off x="838200" y="2856322"/>
            <a:ext cx="4572786" cy="3011078"/>
          </a:xfrm>
        </p:spPr>
        <p:txBody>
          <a:bodyPr>
            <a:normAutofit/>
          </a:bodyPr>
          <a:lstStyle/>
          <a:p>
            <a:r>
              <a:rPr lang="en-US" dirty="0"/>
              <a:t>Seasonal Forecasts  and Climate Projections therefore support the mitigation and adaptation Strategies</a:t>
            </a:r>
          </a:p>
          <a:p>
            <a:pPr lvl="1"/>
            <a:r>
              <a:rPr lang="en-US" dirty="0"/>
              <a:t>Accurate evaluation of the Essential Climate Variables (ECV) such temperature increase, sea level rise, or other climate indices (precipitation, drought event, …).</a:t>
            </a:r>
          </a:p>
          <a:p>
            <a:pPr lvl="1"/>
            <a:r>
              <a:rPr lang="en-US" dirty="0"/>
              <a:t>Modelling scenarios based on climate projections</a:t>
            </a:r>
          </a:p>
          <a:p>
            <a:endParaRPr lang="LID4096" dirty="0"/>
          </a:p>
        </p:txBody>
      </p:sp>
      <p:sp>
        <p:nvSpPr>
          <p:cNvPr id="3" name="Title 2">
            <a:extLst>
              <a:ext uri="{FF2B5EF4-FFF2-40B4-BE49-F238E27FC236}">
                <a16:creationId xmlns:a16="http://schemas.microsoft.com/office/drawing/2014/main" id="{DC079898-A5BD-41F5-967C-15B014166A2F}"/>
              </a:ext>
            </a:extLst>
          </p:cNvPr>
          <p:cNvSpPr>
            <a:spLocks noGrp="1"/>
          </p:cNvSpPr>
          <p:nvPr>
            <p:ph type="title"/>
          </p:nvPr>
        </p:nvSpPr>
        <p:spPr/>
        <p:txBody>
          <a:bodyPr>
            <a:normAutofit fontScale="90000"/>
          </a:bodyPr>
          <a:lstStyle/>
          <a:p>
            <a:r>
              <a:rPr lang="fr-FR" dirty="0" err="1"/>
              <a:t>Climate</a:t>
            </a:r>
            <a:r>
              <a:rPr lang="fr-FR" dirty="0"/>
              <a:t> change monitoring service for mitigation, adaptation and </a:t>
            </a:r>
            <a:r>
              <a:rPr lang="fr-FR" dirty="0" err="1"/>
              <a:t>preparedness</a:t>
            </a:r>
            <a:endParaRPr lang="LID4096" dirty="0"/>
          </a:p>
        </p:txBody>
      </p:sp>
      <p:pic>
        <p:nvPicPr>
          <p:cNvPr id="4" name="Picture 10" descr="http://www.ecmwf.int/sites/default/files/Climate_projections_workshop.jpg">
            <a:extLst>
              <a:ext uri="{FF2B5EF4-FFF2-40B4-BE49-F238E27FC236}">
                <a16:creationId xmlns:a16="http://schemas.microsoft.com/office/drawing/2014/main" id="{7E66227C-654D-472E-83DE-8BFABB8908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4832" y="2894005"/>
            <a:ext cx="2923816" cy="162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50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EF1A1B-2719-4F8C-B94B-B77C7F97FD01}"/>
              </a:ext>
            </a:extLst>
          </p:cNvPr>
          <p:cNvSpPr>
            <a:spLocks noGrp="1"/>
          </p:cNvSpPr>
          <p:nvPr>
            <p:ph idx="1"/>
          </p:nvPr>
        </p:nvSpPr>
        <p:spPr>
          <a:xfrm>
            <a:off x="838200" y="2324911"/>
            <a:ext cx="4007177" cy="3542489"/>
          </a:xfrm>
        </p:spPr>
        <p:txBody>
          <a:bodyPr/>
          <a:lstStyle/>
          <a:p>
            <a:r>
              <a:rPr lang="en-US" dirty="0"/>
              <a:t>Road network status assessment</a:t>
            </a:r>
          </a:p>
          <a:p>
            <a:r>
              <a:rPr lang="en-US" dirty="0"/>
              <a:t>Conflict damage assessment</a:t>
            </a:r>
          </a:p>
          <a:p>
            <a:r>
              <a:rPr lang="en-US" dirty="0"/>
              <a:t>Critical infrastructure analysis </a:t>
            </a:r>
          </a:p>
          <a:p>
            <a:r>
              <a:rPr lang="en-US" dirty="0"/>
              <a:t>Reference map</a:t>
            </a:r>
          </a:p>
          <a:p>
            <a:r>
              <a:rPr lang="en-US" dirty="0"/>
              <a:t>Support to evacuation plans</a:t>
            </a:r>
          </a:p>
          <a:p>
            <a:r>
              <a:rPr lang="en-US" dirty="0"/>
              <a:t>Crisis situation map</a:t>
            </a:r>
          </a:p>
          <a:p>
            <a:r>
              <a:rPr lang="en-US" dirty="0"/>
              <a:t>Border map</a:t>
            </a:r>
          </a:p>
          <a:p>
            <a:r>
              <a:rPr lang="en-US" dirty="0"/>
              <a:t>Camp analysis</a:t>
            </a:r>
            <a:endParaRPr lang="LID4096" dirty="0"/>
          </a:p>
        </p:txBody>
      </p:sp>
      <p:sp>
        <p:nvSpPr>
          <p:cNvPr id="3" name="Title 2">
            <a:extLst>
              <a:ext uri="{FF2B5EF4-FFF2-40B4-BE49-F238E27FC236}">
                <a16:creationId xmlns:a16="http://schemas.microsoft.com/office/drawing/2014/main" id="{CB84ABE1-19CA-49DE-A4F3-DE0D16036B76}"/>
              </a:ext>
            </a:extLst>
          </p:cNvPr>
          <p:cNvSpPr>
            <a:spLocks noGrp="1"/>
          </p:cNvSpPr>
          <p:nvPr>
            <p:ph type="title"/>
          </p:nvPr>
        </p:nvSpPr>
        <p:spPr/>
        <p:txBody>
          <a:bodyPr>
            <a:normAutofit fontScale="90000"/>
          </a:bodyPr>
          <a:lstStyle/>
          <a:p>
            <a:r>
              <a:rPr lang="fr-FR" dirty="0"/>
              <a:t>Security service and the </a:t>
            </a:r>
            <a:br>
              <a:rPr lang="fr-FR" dirty="0"/>
            </a:br>
            <a:r>
              <a:rPr lang="fr-FR" dirty="0"/>
              <a:t>Support to EU External Action</a:t>
            </a:r>
            <a:br>
              <a:rPr lang="fr-FR" dirty="0"/>
            </a:br>
            <a:endParaRPr lang="LID4096" dirty="0"/>
          </a:p>
        </p:txBody>
      </p:sp>
      <p:pic>
        <p:nvPicPr>
          <p:cNvPr id="4" name="Picture 3">
            <a:extLst>
              <a:ext uri="{FF2B5EF4-FFF2-40B4-BE49-F238E27FC236}">
                <a16:creationId xmlns:a16="http://schemas.microsoft.com/office/drawing/2014/main" id="{80887F88-476B-4BBC-9D18-F754329F6A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635"/>
          <a:stretch/>
        </p:blipFill>
        <p:spPr>
          <a:xfrm>
            <a:off x="5064250" y="2324911"/>
            <a:ext cx="3332677" cy="2724720"/>
          </a:xfrm>
          <a:prstGeom prst="rect">
            <a:avLst/>
          </a:prstGeom>
        </p:spPr>
      </p:pic>
    </p:spTree>
    <p:extLst>
      <p:ext uri="{BB962C8B-B14F-4D97-AF65-F5344CB8AC3E}">
        <p14:creationId xmlns:p14="http://schemas.microsoft.com/office/powerpoint/2010/main" val="1496673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81A3FF-B182-4D74-BE2D-3B3ADBF44DF2}"/>
              </a:ext>
            </a:extLst>
          </p:cNvPr>
          <p:cNvSpPr>
            <a:spLocks noGrp="1"/>
          </p:cNvSpPr>
          <p:nvPr>
            <p:ph idx="1"/>
          </p:nvPr>
        </p:nvSpPr>
        <p:spPr>
          <a:xfrm>
            <a:off x="838200" y="2324911"/>
            <a:ext cx="5658293" cy="3542489"/>
          </a:xfrm>
        </p:spPr>
        <p:txBody>
          <a:bodyPr/>
          <a:lstStyle/>
          <a:p>
            <a:r>
              <a:rPr lang="fr-FR" dirty="0"/>
              <a:t>Copernicus </a:t>
            </a:r>
            <a:r>
              <a:rPr lang="fr-FR" dirty="0" err="1"/>
              <a:t>academy</a:t>
            </a:r>
            <a:r>
              <a:rPr lang="fr-FR" dirty="0"/>
              <a:t> has </a:t>
            </a:r>
            <a:r>
              <a:rPr lang="fr-FR" dirty="0" err="1"/>
              <a:t>several</a:t>
            </a:r>
            <a:r>
              <a:rPr lang="fr-FR" dirty="0"/>
              <a:t> </a:t>
            </a:r>
            <a:r>
              <a:rPr lang="fr-FR" dirty="0" err="1"/>
              <a:t>relays</a:t>
            </a:r>
            <a:r>
              <a:rPr lang="fr-FR" dirty="0"/>
              <a:t> </a:t>
            </a:r>
            <a:r>
              <a:rPr lang="fr-FR" dirty="0" err="1"/>
              <a:t>that</a:t>
            </a:r>
            <a:r>
              <a:rPr lang="fr-FR" dirty="0"/>
              <a:t> </a:t>
            </a:r>
            <a:r>
              <a:rPr lang="fr-FR" dirty="0" err="1"/>
              <a:t>you</a:t>
            </a:r>
            <a:r>
              <a:rPr lang="fr-FR" dirty="0"/>
              <a:t> </a:t>
            </a:r>
            <a:r>
              <a:rPr lang="fr-FR" dirty="0" err="1"/>
              <a:t>could</a:t>
            </a:r>
            <a:r>
              <a:rPr lang="fr-FR" dirty="0"/>
              <a:t> </a:t>
            </a:r>
            <a:r>
              <a:rPr lang="fr-FR" dirty="0" err="1"/>
              <a:t>reach</a:t>
            </a:r>
            <a:r>
              <a:rPr lang="fr-FR" dirty="0"/>
              <a:t> if </a:t>
            </a:r>
            <a:r>
              <a:rPr lang="fr-FR" dirty="0" err="1"/>
              <a:t>you</a:t>
            </a:r>
            <a:r>
              <a:rPr lang="fr-FR" dirty="0"/>
              <a:t> </a:t>
            </a:r>
            <a:r>
              <a:rPr lang="fr-FR" dirty="0" err="1"/>
              <a:t>want</a:t>
            </a:r>
            <a:r>
              <a:rPr lang="fr-FR" dirty="0"/>
              <a:t> </a:t>
            </a:r>
            <a:r>
              <a:rPr lang="fr-FR" dirty="0" err="1"/>
              <a:t>details</a:t>
            </a:r>
            <a:r>
              <a:rPr lang="fr-FR" dirty="0"/>
              <a:t> on the </a:t>
            </a:r>
            <a:r>
              <a:rPr lang="fr-FR" dirty="0" err="1"/>
              <a:t>products</a:t>
            </a:r>
            <a:r>
              <a:rPr lang="fr-FR" dirty="0"/>
              <a:t> </a:t>
            </a:r>
            <a:r>
              <a:rPr lang="fr-FR" dirty="0" err="1"/>
              <a:t>provided</a:t>
            </a:r>
            <a:r>
              <a:rPr lang="fr-FR" dirty="0"/>
              <a:t> by Copernicus Entrusted </a:t>
            </a:r>
            <a:r>
              <a:rPr lang="fr-FR" dirty="0" err="1"/>
              <a:t>Entities</a:t>
            </a:r>
            <a:r>
              <a:rPr lang="fr-FR" dirty="0"/>
              <a:t>.</a:t>
            </a:r>
          </a:p>
          <a:p>
            <a:endParaRPr lang="fr-FR" dirty="0"/>
          </a:p>
          <a:p>
            <a:pPr lvl="1"/>
            <a:r>
              <a:rPr lang="fr-FR" dirty="0" err="1"/>
              <a:t>i.e</a:t>
            </a:r>
            <a:r>
              <a:rPr lang="fr-FR" dirty="0"/>
              <a:t>: The Plant science and </a:t>
            </a:r>
            <a:r>
              <a:rPr lang="fr-FR" dirty="0" err="1"/>
              <a:t>biodiversity</a:t>
            </a:r>
            <a:r>
              <a:rPr lang="fr-FR" dirty="0"/>
              <a:t> center, Bratislava</a:t>
            </a:r>
          </a:p>
          <a:p>
            <a:pPr lvl="1"/>
            <a:r>
              <a:rPr lang="fr-FR" dirty="0"/>
              <a:t>The </a:t>
            </a:r>
            <a:r>
              <a:rPr lang="fr-FR" dirty="0" err="1"/>
              <a:t>faculty</a:t>
            </a:r>
            <a:r>
              <a:rPr lang="fr-FR" dirty="0"/>
              <a:t> of Natural </a:t>
            </a:r>
            <a:r>
              <a:rPr lang="fr-FR" dirty="0" err="1"/>
              <a:t>sciencesof</a:t>
            </a:r>
            <a:r>
              <a:rPr lang="fr-FR" dirty="0"/>
              <a:t> Matej bel </a:t>
            </a:r>
            <a:r>
              <a:rPr lang="fr-FR" dirty="0" err="1"/>
              <a:t>University</a:t>
            </a:r>
            <a:r>
              <a:rPr lang="fr-FR" dirty="0"/>
              <a:t>, Banska Bystrica</a:t>
            </a:r>
          </a:p>
          <a:p>
            <a:pPr lvl="1"/>
            <a:endParaRPr lang="LID4096" dirty="0"/>
          </a:p>
        </p:txBody>
      </p:sp>
      <p:sp>
        <p:nvSpPr>
          <p:cNvPr id="3" name="Title 2">
            <a:extLst>
              <a:ext uri="{FF2B5EF4-FFF2-40B4-BE49-F238E27FC236}">
                <a16:creationId xmlns:a16="http://schemas.microsoft.com/office/drawing/2014/main" id="{52394295-72BA-4E47-8B00-C5EB76A0CF49}"/>
              </a:ext>
            </a:extLst>
          </p:cNvPr>
          <p:cNvSpPr>
            <a:spLocks noGrp="1"/>
          </p:cNvSpPr>
          <p:nvPr>
            <p:ph type="title"/>
          </p:nvPr>
        </p:nvSpPr>
        <p:spPr/>
        <p:txBody>
          <a:bodyPr/>
          <a:lstStyle/>
          <a:p>
            <a:r>
              <a:rPr lang="fr-FR" dirty="0"/>
              <a:t>More information on Copernicus</a:t>
            </a:r>
            <a:endParaRPr lang="LID4096" dirty="0"/>
          </a:p>
        </p:txBody>
      </p:sp>
    </p:spTree>
    <p:extLst>
      <p:ext uri="{BB962C8B-B14F-4D97-AF65-F5344CB8AC3E}">
        <p14:creationId xmlns:p14="http://schemas.microsoft.com/office/powerpoint/2010/main" val="227381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D7E7A0-8535-4FF6-99A6-42742E7260F4}"/>
              </a:ext>
            </a:extLst>
          </p:cNvPr>
          <p:cNvSpPr>
            <a:spLocks noGrp="1"/>
          </p:cNvSpPr>
          <p:nvPr>
            <p:ph type="title"/>
          </p:nvPr>
        </p:nvSpPr>
        <p:spPr>
          <a:xfrm>
            <a:off x="225410" y="980704"/>
            <a:ext cx="6627251" cy="994172"/>
          </a:xfrm>
        </p:spPr>
        <p:txBody>
          <a:bodyPr>
            <a:normAutofit fontScale="90000"/>
          </a:bodyPr>
          <a:lstStyle/>
          <a:p>
            <a:r>
              <a:rPr lang="en-US" sz="2700" dirty="0"/>
              <a:t>You can contribute to the evaluation of the services in participating in the next User Consultation Platform.</a:t>
            </a:r>
            <a:endParaRPr lang="LID4096" sz="2700" dirty="0"/>
          </a:p>
        </p:txBody>
      </p:sp>
      <p:sp>
        <p:nvSpPr>
          <p:cNvPr id="4" name="TextBox 3">
            <a:extLst>
              <a:ext uri="{FF2B5EF4-FFF2-40B4-BE49-F238E27FC236}">
                <a16:creationId xmlns:a16="http://schemas.microsoft.com/office/drawing/2014/main" id="{348DB909-61A2-4C92-A9F3-82FF96950184}"/>
              </a:ext>
            </a:extLst>
          </p:cNvPr>
          <p:cNvSpPr txBox="1"/>
          <p:nvPr/>
        </p:nvSpPr>
        <p:spPr>
          <a:xfrm>
            <a:off x="391102" y="3927405"/>
            <a:ext cx="2809726" cy="861383"/>
          </a:xfrm>
          <a:prstGeom prst="rect">
            <a:avLst/>
          </a:prstGeom>
        </p:spPr>
        <p:txBody>
          <a:bodyPr vert="horz" wrap="square" lIns="68580" tIns="34290" rIns="68580" bIns="34290" rtlCol="0">
            <a:noAutofit/>
          </a:bodyPr>
          <a:lstStyle/>
          <a:p>
            <a:pPr algn="just"/>
            <a:r>
              <a:rPr lang="en-US" sz="1200" dirty="0">
                <a:solidFill>
                  <a:schemeClr val="tx1">
                    <a:lumMod val="65000"/>
                    <a:lumOff val="35000"/>
                  </a:schemeClr>
                </a:solidFill>
              </a:rPr>
              <a:t>The platform for </a:t>
            </a:r>
            <a:r>
              <a:rPr lang="en-US" sz="1200" i="1" dirty="0">
                <a:solidFill>
                  <a:schemeClr val="tx1">
                    <a:lumMod val="65000"/>
                    <a:lumOff val="35000"/>
                  </a:schemeClr>
                </a:solidFill>
              </a:rPr>
              <a:t>business leaders,  entrepreneurs, service providers, innovators and space user communities </a:t>
            </a:r>
            <a:r>
              <a:rPr lang="en-US" sz="1200" dirty="0">
                <a:solidFill>
                  <a:schemeClr val="tx1">
                    <a:lumMod val="65000"/>
                    <a:lumOff val="35000"/>
                  </a:schemeClr>
                </a:solidFill>
              </a:rPr>
              <a:t>to </a:t>
            </a:r>
            <a:r>
              <a:rPr lang="en-US" sz="1200" b="1" dirty="0">
                <a:solidFill>
                  <a:schemeClr val="tx1">
                    <a:lumMod val="65000"/>
                    <a:lumOff val="35000"/>
                  </a:schemeClr>
                </a:solidFill>
              </a:rPr>
              <a:t>express their needs, share best practices, discuss market &amp; technology trends, R&amp;D&amp;I priorities,  and present case studies</a:t>
            </a:r>
            <a:endParaRPr lang="en-150" sz="1200" b="1" dirty="0">
              <a:solidFill>
                <a:schemeClr val="tx1">
                  <a:lumMod val="65000"/>
                  <a:lumOff val="35000"/>
                </a:schemeClr>
              </a:solidFill>
            </a:endParaRPr>
          </a:p>
        </p:txBody>
      </p:sp>
      <p:pic>
        <p:nvPicPr>
          <p:cNvPr id="5" name="Picture 4">
            <a:extLst>
              <a:ext uri="{FF2B5EF4-FFF2-40B4-BE49-F238E27FC236}">
                <a16:creationId xmlns:a16="http://schemas.microsoft.com/office/drawing/2014/main" id="{F7277D12-80A6-4084-B4FC-DB7534E3E861}"/>
              </a:ext>
            </a:extLst>
          </p:cNvPr>
          <p:cNvPicPr>
            <a:picLocks noChangeAspect="1"/>
          </p:cNvPicPr>
          <p:nvPr/>
        </p:nvPicPr>
        <p:blipFill>
          <a:blip r:embed="rId3"/>
          <a:stretch>
            <a:fillRect/>
          </a:stretch>
        </p:blipFill>
        <p:spPr>
          <a:xfrm>
            <a:off x="690769" y="2492330"/>
            <a:ext cx="2137013" cy="1284467"/>
          </a:xfrm>
          <a:prstGeom prst="rect">
            <a:avLst/>
          </a:prstGeom>
        </p:spPr>
      </p:pic>
      <p:pic>
        <p:nvPicPr>
          <p:cNvPr id="7" name="Picture 6">
            <a:extLst>
              <a:ext uri="{FF2B5EF4-FFF2-40B4-BE49-F238E27FC236}">
                <a16:creationId xmlns:a16="http://schemas.microsoft.com/office/drawing/2014/main" id="{48156D3C-EAF4-4DF3-88F9-D9848AD75CF6}"/>
              </a:ext>
            </a:extLst>
          </p:cNvPr>
          <p:cNvPicPr>
            <a:picLocks noChangeAspect="1"/>
          </p:cNvPicPr>
          <p:nvPr/>
        </p:nvPicPr>
        <p:blipFill rotWithShape="1">
          <a:blip r:embed="rId4">
            <a:extLst>
              <a:ext uri="{28A0092B-C50C-407E-A947-70E740481C1C}">
                <a14:useLocalDpi xmlns:a14="http://schemas.microsoft.com/office/drawing/2010/main" val="0"/>
              </a:ext>
            </a:extLst>
          </a:blip>
          <a:srcRect l="12583" t="19606" b="1"/>
          <a:stretch/>
        </p:blipFill>
        <p:spPr>
          <a:xfrm>
            <a:off x="6975458" y="3715052"/>
            <a:ext cx="2006603" cy="1384058"/>
          </a:xfrm>
          <a:prstGeom prst="rect">
            <a:avLst/>
          </a:prstGeom>
        </p:spPr>
      </p:pic>
      <p:pic>
        <p:nvPicPr>
          <p:cNvPr id="1028" name="Picture 4" descr="https://uc9f9d62f214e14af7255f5c31ad.previews.dropboxusercontent.com/p/thumb/ACF0zRoqhBOKkqikfrX8WfKV6q98PewYQmxuV2-AstfdrcttPtMUDJLhU2iFsCFKQdzna_PfyRD2JIfdyAd2k_J-ENu1JKNJU4xjiK-KHjFMe2l8yrfT-ClloICpJFojiR-GMp5t7ixtLh9obm5mcfleRsPCg_8PsHkD915qLT4Ll2q7auBg4SiR4Xmts2jftbK_5hrsCCsnetmC-c3iDP2b2cr-LQ-5OCVYKZpE3xdGIeYvJ3HLhwVHMWeWsjRxoGgkqKmZOXeraIgvzFZPg66uHfjAj-J7h44QSSK_pud1PPYHM_4svHGcEdb6uQKNdnY-KAN1IZGQ-omR6GEAXyMaWJ7c1m2SnzMHtkxRP03lXawbNLkNe-UT0Zxa1O2XH_MVI8sooA00YIAyUJ95VufxzP35NlmL6OT93dNbDE6vsvXI5y3rqYu2WuaD_hbvB415fsikxI6s3cvKiiwj5w_5/p.jpeg">
            <a:extLst>
              <a:ext uri="{FF2B5EF4-FFF2-40B4-BE49-F238E27FC236}">
                <a16:creationId xmlns:a16="http://schemas.microsoft.com/office/drawing/2014/main" id="{28CE487B-69C2-4B0C-8533-0D3700A8B6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458" y="2388785"/>
            <a:ext cx="2006603" cy="12844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c79b5221b0944a4758da1235e56.previews.dropboxusercontent.com/p/thumb/ACFtuaGece67UWmZKwf11ZrK6jVcdA6_UEkD215E6NhAG4ckKYxn0qZJzDwpA4A7IsDrSoGQvxQXm4ofxsUj7rG7uXz-7BH2ZALlj5ilBV0u4EnAycjuVNwhNpNQTSLbCxFqoa_nDLLPAcqb5muBX3EKrULxOu7HhoJdXkkKp2jzghmB-zivSVJA-x7FOtJnn1IGTd1mH-B0j7zIp0QpzmOTDIoOgEvk3vQwdi05mWfehghv3OvKPKDBxWGQxOyg9cMSVTSyAyrrTSzjK70W6gk0yzmg1l_zghB21vJL2rb4yUzlmRKXS_QXcGOy8U3COCLQ6JB_geo608ilKdCbalue25Bcd51zmvEcu3swbx1lOmFpsqxkTpQPr8H8CV-_5_9BSURi6FlUau1oHea1eNUoBSogcaufVJh5UVxu0K6OZgfZSlYs228ijg4YxgccjpkQcKjHQwDYbjTIzui4xa-G/p.jpeg">
            <a:extLst>
              <a:ext uri="{FF2B5EF4-FFF2-40B4-BE49-F238E27FC236}">
                <a16:creationId xmlns:a16="http://schemas.microsoft.com/office/drawing/2014/main" id="{9B199FF0-293D-43E5-B7F3-1F99962937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5201" y="3739727"/>
            <a:ext cx="2151855" cy="13642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preview">
            <a:extLst>
              <a:ext uri="{FF2B5EF4-FFF2-40B4-BE49-F238E27FC236}">
                <a16:creationId xmlns:a16="http://schemas.microsoft.com/office/drawing/2014/main" id="{6CA4B6CB-EC47-49D5-BE60-BDC4BF006C8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28" t="9644" r="2840" b="18749"/>
          <a:stretch/>
        </p:blipFill>
        <p:spPr bwMode="auto">
          <a:xfrm>
            <a:off x="4775201" y="2388785"/>
            <a:ext cx="2160316" cy="128446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alileo (satellite navigation) - Wikipedia">
            <a:extLst>
              <a:ext uri="{FF2B5EF4-FFF2-40B4-BE49-F238E27FC236}">
                <a16:creationId xmlns:a16="http://schemas.microsoft.com/office/drawing/2014/main" id="{FF07BFEB-6C50-4D56-9A27-F7500667F2E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86794" y="5335563"/>
            <a:ext cx="518443" cy="52061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uncil and European Parliament agree on boosting secure communications  with a new satellite system | CDE Almería - Centro de Documentación Europea  - Universidad de Almería">
            <a:extLst>
              <a:ext uri="{FF2B5EF4-FFF2-40B4-BE49-F238E27FC236}">
                <a16:creationId xmlns:a16="http://schemas.microsoft.com/office/drawing/2014/main" id="{C0126087-8CA7-4C16-B7EB-C0FB3A5FD43D}"/>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26461" t="26435" r="28447" b="29750"/>
          <a:stretch/>
        </p:blipFill>
        <p:spPr bwMode="auto">
          <a:xfrm>
            <a:off x="5855451" y="5431789"/>
            <a:ext cx="652871" cy="47578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EGNOS">
            <a:extLst>
              <a:ext uri="{FF2B5EF4-FFF2-40B4-BE49-F238E27FC236}">
                <a16:creationId xmlns:a16="http://schemas.microsoft.com/office/drawing/2014/main" id="{5C8A4B81-2198-4E14-B9AC-9A5C5F88F8D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291342" y="5490437"/>
            <a:ext cx="783518" cy="25856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opérnicus, monitoreo ambiental y posicionamiento industrial — Latam  Satelital">
            <a:extLst>
              <a:ext uri="{FF2B5EF4-FFF2-40B4-BE49-F238E27FC236}">
                <a16:creationId xmlns:a16="http://schemas.microsoft.com/office/drawing/2014/main" id="{6D048D2B-5798-4C03-AAFA-5E3723667A3E}"/>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b="50000"/>
          <a:stretch/>
        </p:blipFill>
        <p:spPr bwMode="auto">
          <a:xfrm>
            <a:off x="3293450" y="5446048"/>
            <a:ext cx="948570" cy="38666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8C9E4577-1BCB-4368-99CE-BA2F1BE56E2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88542" y="5568604"/>
            <a:ext cx="1283087" cy="207908"/>
          </a:xfrm>
          <a:prstGeom prst="rect">
            <a:avLst/>
          </a:prstGeom>
        </p:spPr>
      </p:pic>
      <p:pic>
        <p:nvPicPr>
          <p:cNvPr id="74" name="Picture 73">
            <a:extLst>
              <a:ext uri="{FF2B5EF4-FFF2-40B4-BE49-F238E27FC236}">
                <a16:creationId xmlns:a16="http://schemas.microsoft.com/office/drawing/2014/main" id="{A206B2F7-D72C-41E9-828B-2F62118DAFB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5977" t="12891" b="10687"/>
          <a:stretch/>
        </p:blipFill>
        <p:spPr>
          <a:xfrm>
            <a:off x="6768956" y="5407909"/>
            <a:ext cx="1433988" cy="475781"/>
          </a:xfrm>
          <a:prstGeom prst="rect">
            <a:avLst/>
          </a:prstGeom>
          <a:solidFill>
            <a:schemeClr val="bg1"/>
          </a:solidFill>
        </p:spPr>
      </p:pic>
      <p:pic>
        <p:nvPicPr>
          <p:cNvPr id="75" name="Picture 74">
            <a:extLst>
              <a:ext uri="{FF2B5EF4-FFF2-40B4-BE49-F238E27FC236}">
                <a16:creationId xmlns:a16="http://schemas.microsoft.com/office/drawing/2014/main" id="{095DAD4E-8B62-4733-BC70-6F5977E4DD42}"/>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75604" t="16424"/>
          <a:stretch/>
        </p:blipFill>
        <p:spPr>
          <a:xfrm>
            <a:off x="3539098" y="4038361"/>
            <a:ext cx="566300" cy="477349"/>
          </a:xfrm>
          <a:prstGeom prst="rect">
            <a:avLst/>
          </a:prstGeom>
          <a:effectLst>
            <a:outerShdw blurRad="50800" dist="38100" dir="2700000" algn="tl" rotWithShape="0">
              <a:prstClr val="black">
                <a:alpha val="40000"/>
              </a:prstClr>
            </a:outerShdw>
          </a:effectLst>
        </p:spPr>
      </p:pic>
      <p:pic>
        <p:nvPicPr>
          <p:cNvPr id="76" name="Picture 75">
            <a:extLst>
              <a:ext uri="{FF2B5EF4-FFF2-40B4-BE49-F238E27FC236}">
                <a16:creationId xmlns:a16="http://schemas.microsoft.com/office/drawing/2014/main" id="{02009FBD-EC9E-4707-B9AE-11D0589F6294}"/>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l="61013" t="16114" r="19354"/>
          <a:stretch/>
        </p:blipFill>
        <p:spPr>
          <a:xfrm>
            <a:off x="4096974" y="2985786"/>
            <a:ext cx="550010" cy="459623"/>
          </a:xfrm>
          <a:prstGeom prst="rect">
            <a:avLst/>
          </a:prstGeom>
          <a:effectLst>
            <a:outerShdw blurRad="50800" dist="38100" dir="2700000" algn="tl" rotWithShape="0">
              <a:prstClr val="black">
                <a:alpha val="40000"/>
              </a:prstClr>
            </a:outerShdw>
          </a:effectLst>
        </p:spPr>
      </p:pic>
      <p:pic>
        <p:nvPicPr>
          <p:cNvPr id="77" name="Picture 76">
            <a:extLst>
              <a:ext uri="{FF2B5EF4-FFF2-40B4-BE49-F238E27FC236}">
                <a16:creationId xmlns:a16="http://schemas.microsoft.com/office/drawing/2014/main" id="{65FE0758-A2C1-4A96-A4C9-AAC0531409E8}"/>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t="13363"/>
          <a:stretch/>
        </p:blipFill>
        <p:spPr>
          <a:xfrm>
            <a:off x="3573874" y="3482982"/>
            <a:ext cx="512878" cy="480231"/>
          </a:xfrm>
          <a:prstGeom prst="rect">
            <a:avLst/>
          </a:prstGeom>
          <a:effectLst>
            <a:outerShdw blurRad="50800" dist="38100" dir="2700000" algn="tl" rotWithShape="0">
              <a:prstClr val="black">
                <a:alpha val="40000"/>
              </a:prstClr>
            </a:outerShdw>
          </a:effectLst>
        </p:spPr>
      </p:pic>
      <p:pic>
        <p:nvPicPr>
          <p:cNvPr id="78" name="Picture 77">
            <a:extLst>
              <a:ext uri="{FF2B5EF4-FFF2-40B4-BE49-F238E27FC236}">
                <a16:creationId xmlns:a16="http://schemas.microsoft.com/office/drawing/2014/main" id="{65BDA365-CB05-4DEA-B027-940EF11D5A89}"/>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l="67778" t="18963"/>
          <a:stretch/>
        </p:blipFill>
        <p:spPr>
          <a:xfrm>
            <a:off x="4087810" y="2509844"/>
            <a:ext cx="521434" cy="435149"/>
          </a:xfrm>
          <a:prstGeom prst="rect">
            <a:avLst/>
          </a:prstGeom>
          <a:effectLst>
            <a:outerShdw blurRad="50800" dist="38100" dir="2700000" algn="tl" rotWithShape="0">
              <a:prstClr val="black">
                <a:alpha val="40000"/>
              </a:prstClr>
            </a:outerShdw>
          </a:effectLst>
        </p:spPr>
      </p:pic>
      <p:pic>
        <p:nvPicPr>
          <p:cNvPr id="79" name="Picture 78">
            <a:extLst>
              <a:ext uri="{FF2B5EF4-FFF2-40B4-BE49-F238E27FC236}">
                <a16:creationId xmlns:a16="http://schemas.microsoft.com/office/drawing/2014/main" id="{EE05B56B-6BE2-48D1-A274-F8B7DA87AEEA}"/>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t="18365" r="80227"/>
          <a:stretch/>
        </p:blipFill>
        <p:spPr>
          <a:xfrm>
            <a:off x="3537989" y="2494728"/>
            <a:ext cx="563720" cy="455195"/>
          </a:xfrm>
          <a:prstGeom prst="rect">
            <a:avLst/>
          </a:prstGeom>
          <a:effectLst>
            <a:outerShdw blurRad="50800" dist="38100" dir="2700000" algn="tl" rotWithShape="0">
              <a:prstClr val="black">
                <a:alpha val="40000"/>
              </a:prstClr>
            </a:outerShdw>
          </a:effectLst>
        </p:spPr>
      </p:pic>
      <p:pic>
        <p:nvPicPr>
          <p:cNvPr id="80" name="Picture 79">
            <a:extLst>
              <a:ext uri="{FF2B5EF4-FFF2-40B4-BE49-F238E27FC236}">
                <a16:creationId xmlns:a16="http://schemas.microsoft.com/office/drawing/2014/main" id="{DCFA9B66-CDB2-4AF9-80DD-7BBC8C8B2246}"/>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l="39044" t="20696" r="39375" b="-1"/>
          <a:stretch/>
        </p:blipFill>
        <p:spPr>
          <a:xfrm>
            <a:off x="3471548" y="2992288"/>
            <a:ext cx="605451" cy="435149"/>
          </a:xfrm>
          <a:prstGeom prst="rect">
            <a:avLst/>
          </a:prstGeom>
          <a:effectLst>
            <a:outerShdw blurRad="50800" dist="38100" dir="2700000" algn="tl" rotWithShape="0">
              <a:prstClr val="black">
                <a:alpha val="40000"/>
              </a:prstClr>
            </a:outerShdw>
          </a:effectLst>
        </p:spPr>
      </p:pic>
      <p:pic>
        <p:nvPicPr>
          <p:cNvPr id="81" name="Picture 80">
            <a:extLst>
              <a:ext uri="{FF2B5EF4-FFF2-40B4-BE49-F238E27FC236}">
                <a16:creationId xmlns:a16="http://schemas.microsoft.com/office/drawing/2014/main" id="{5CFCC1C7-0050-4F09-8B48-C0AE54D7496A}"/>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t="12732" r="49542"/>
          <a:stretch/>
        </p:blipFill>
        <p:spPr>
          <a:xfrm>
            <a:off x="4150604" y="3491758"/>
            <a:ext cx="536322" cy="459623"/>
          </a:xfrm>
          <a:prstGeom prst="rect">
            <a:avLst/>
          </a:prstGeom>
          <a:effectLst>
            <a:outerShdw blurRad="50800" dist="38100" dir="2700000" algn="tl" rotWithShape="0">
              <a:prstClr val="black">
                <a:alpha val="40000"/>
              </a:prstClr>
            </a:outerShdw>
          </a:effectLst>
        </p:spPr>
      </p:pic>
      <p:pic>
        <p:nvPicPr>
          <p:cNvPr id="82" name="Picture 81">
            <a:extLst>
              <a:ext uri="{FF2B5EF4-FFF2-40B4-BE49-F238E27FC236}">
                <a16:creationId xmlns:a16="http://schemas.microsoft.com/office/drawing/2014/main" id="{4C965EFF-D9B6-4955-A681-CDCC441CDA48}"/>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t="11985" r="53583"/>
          <a:stretch/>
        </p:blipFill>
        <p:spPr>
          <a:xfrm>
            <a:off x="4181037" y="4013412"/>
            <a:ext cx="465947" cy="502298"/>
          </a:xfrm>
          <a:prstGeom prst="rect">
            <a:avLst/>
          </a:prstGeom>
          <a:effectLst>
            <a:outerShdw blurRad="50800" dist="38100" dir="2700000" algn="tl" rotWithShape="0">
              <a:prstClr val="black">
                <a:alpha val="40000"/>
              </a:prstClr>
            </a:outerShdw>
          </a:effectLst>
        </p:spPr>
      </p:pic>
      <p:pic>
        <p:nvPicPr>
          <p:cNvPr id="83" name="Picture 82">
            <a:extLst>
              <a:ext uri="{FF2B5EF4-FFF2-40B4-BE49-F238E27FC236}">
                <a16:creationId xmlns:a16="http://schemas.microsoft.com/office/drawing/2014/main" id="{BEA90BE5-5B8A-4436-BFDA-18FCB85A80DD}"/>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l="19128" t="37638" r="68604" b="20927"/>
          <a:stretch/>
        </p:blipFill>
        <p:spPr>
          <a:xfrm>
            <a:off x="4186680" y="4571940"/>
            <a:ext cx="460304" cy="493571"/>
          </a:xfrm>
          <a:prstGeom prst="rect">
            <a:avLst/>
          </a:prstGeom>
          <a:effectLst>
            <a:outerShdw blurRad="50800" dist="38100" dir="2700000" algn="tl" rotWithShape="0">
              <a:prstClr val="black">
                <a:alpha val="40000"/>
              </a:prstClr>
            </a:outerShdw>
          </a:effectLst>
        </p:spPr>
      </p:pic>
      <p:pic>
        <p:nvPicPr>
          <p:cNvPr id="84" name="Picture 83">
            <a:extLst>
              <a:ext uri="{FF2B5EF4-FFF2-40B4-BE49-F238E27FC236}">
                <a16:creationId xmlns:a16="http://schemas.microsoft.com/office/drawing/2014/main" id="{EDAF3E2A-1AD1-4249-849A-6751C259D8BF}"/>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l="51597" t="11248"/>
          <a:stretch/>
        </p:blipFill>
        <p:spPr>
          <a:xfrm>
            <a:off x="3545965" y="4571940"/>
            <a:ext cx="581237" cy="528099"/>
          </a:xfrm>
          <a:prstGeom prst="rect">
            <a:avLst/>
          </a:prstGeom>
          <a:effectLst>
            <a:outerShdw blurRad="50800" dist="38100" dir="2700000" algn="tl" rotWithShape="0">
              <a:prstClr val="black">
                <a:alpha val="40000"/>
              </a:prstClr>
            </a:outerShdw>
          </a:effectLst>
        </p:spPr>
      </p:pic>
      <p:sp>
        <p:nvSpPr>
          <p:cNvPr id="85" name="Rectangle 84">
            <a:extLst>
              <a:ext uri="{FF2B5EF4-FFF2-40B4-BE49-F238E27FC236}">
                <a16:creationId xmlns:a16="http://schemas.microsoft.com/office/drawing/2014/main" id="{259CFE80-9643-4687-9DEC-D56EE4BB571A}"/>
              </a:ext>
            </a:extLst>
          </p:cNvPr>
          <p:cNvSpPr/>
          <p:nvPr/>
        </p:nvSpPr>
        <p:spPr>
          <a:xfrm rot="20758316">
            <a:off x="237284" y="2217178"/>
            <a:ext cx="2042181" cy="3492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Over 500 EU Space users</a:t>
            </a:r>
            <a:endParaRPr lang="en-150" sz="1350" b="1" dirty="0"/>
          </a:p>
        </p:txBody>
      </p:sp>
    </p:spTree>
    <p:extLst>
      <p:ext uri="{BB962C8B-B14F-4D97-AF65-F5344CB8AC3E}">
        <p14:creationId xmlns:p14="http://schemas.microsoft.com/office/powerpoint/2010/main" val="3444414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7A0E35-1D7C-43DF-ADAE-54ACE927E79A}"/>
              </a:ext>
            </a:extLst>
          </p:cNvPr>
          <p:cNvSpPr>
            <a:spLocks noGrp="1"/>
          </p:cNvSpPr>
          <p:nvPr>
            <p:ph idx="1"/>
          </p:nvPr>
        </p:nvSpPr>
        <p:spPr/>
        <p:txBody>
          <a:bodyPr/>
          <a:lstStyle/>
          <a:p>
            <a:endParaRPr lang="LID4096" dirty="0"/>
          </a:p>
        </p:txBody>
      </p:sp>
      <p:sp>
        <p:nvSpPr>
          <p:cNvPr id="3" name="Title 2">
            <a:extLst>
              <a:ext uri="{FF2B5EF4-FFF2-40B4-BE49-F238E27FC236}">
                <a16:creationId xmlns:a16="http://schemas.microsoft.com/office/drawing/2014/main" id="{0EABD54F-B82D-40E3-B02A-36B28C1A5183}"/>
              </a:ext>
            </a:extLst>
          </p:cNvPr>
          <p:cNvSpPr>
            <a:spLocks noGrp="1"/>
          </p:cNvSpPr>
          <p:nvPr>
            <p:ph type="title"/>
          </p:nvPr>
        </p:nvSpPr>
        <p:spPr>
          <a:xfrm>
            <a:off x="838200" y="1002053"/>
            <a:ext cx="8136117" cy="1202150"/>
          </a:xfrm>
        </p:spPr>
        <p:txBody>
          <a:bodyPr>
            <a:normAutofit fontScale="90000"/>
          </a:bodyPr>
          <a:lstStyle/>
          <a:p>
            <a:r>
              <a:rPr lang="en-GB" sz="2900" dirty="0"/>
              <a:t>EUSPA funding tools stimulating innovation and </a:t>
            </a:r>
            <a:r>
              <a:rPr lang="en-US" sz="2900" dirty="0"/>
              <a:t>fostering EU Space ecosystem, incl. start-ups &amp; SMEs</a:t>
            </a:r>
            <a:endParaRPr lang="LID4096" sz="2900" dirty="0"/>
          </a:p>
        </p:txBody>
      </p:sp>
      <p:sp>
        <p:nvSpPr>
          <p:cNvPr id="4" name="Content Placeholder 1">
            <a:extLst>
              <a:ext uri="{FF2B5EF4-FFF2-40B4-BE49-F238E27FC236}">
                <a16:creationId xmlns:a16="http://schemas.microsoft.com/office/drawing/2014/main" id="{51DB0A60-7FD8-4D0B-925C-FD65712A4CEB}"/>
              </a:ext>
            </a:extLst>
          </p:cNvPr>
          <p:cNvSpPr txBox="1">
            <a:spLocks/>
          </p:cNvSpPr>
          <p:nvPr/>
        </p:nvSpPr>
        <p:spPr>
          <a:xfrm>
            <a:off x="4712123" y="2328429"/>
            <a:ext cx="3205382" cy="3466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500063">
              <a:lnSpc>
                <a:spcPct val="100000"/>
              </a:lnSpc>
              <a:spcBef>
                <a:spcPts val="0"/>
              </a:spcBef>
              <a:spcAft>
                <a:spcPct val="35000"/>
              </a:spcAft>
              <a:buFont typeface="Arial" panose="020B0604020202020204" pitchFamily="34" charset="0"/>
              <a:buNone/>
              <a:defRPr/>
            </a:pPr>
            <a:r>
              <a:rPr lang="en-US" sz="2100" b="1">
                <a:solidFill>
                  <a:srgbClr val="0E4194"/>
                </a:solidFill>
                <a:latin typeface="+mj-lt"/>
              </a:rPr>
              <a:t>Horizon Europe</a:t>
            </a:r>
            <a:endParaRPr lang="en-US" sz="2100" b="1" dirty="0">
              <a:solidFill>
                <a:srgbClr val="0E4194"/>
              </a:solidFill>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532E861C-5155-4685-9435-4881E0AAD508}"/>
              </a:ext>
            </a:extLst>
          </p:cNvPr>
          <p:cNvSpPr txBox="1"/>
          <p:nvPr/>
        </p:nvSpPr>
        <p:spPr>
          <a:xfrm>
            <a:off x="4841175" y="2918531"/>
            <a:ext cx="3281745" cy="1607430"/>
          </a:xfrm>
          <a:prstGeom prst="rect">
            <a:avLst/>
          </a:prstGeom>
        </p:spPr>
        <p:txBody>
          <a:bodyPr vert="horz" wrap="square" lIns="68580" tIns="34290" rIns="68580" bIns="34290" rtlCol="0">
            <a:noAutofit/>
          </a:bodyPr>
          <a:lstStyle/>
          <a:p>
            <a:pPr defTabSz="685800" eaLnBrk="0" fontAlgn="base" hangingPunct="0">
              <a:spcBef>
                <a:spcPct val="0"/>
              </a:spcBef>
              <a:spcAft>
                <a:spcPct val="0"/>
              </a:spcAft>
              <a:defRPr/>
            </a:pPr>
            <a:r>
              <a:rPr lang="en-GB" sz="1500" dirty="0">
                <a:solidFill>
                  <a:prstClr val="black"/>
                </a:solidFill>
                <a:ea typeface="MS PGothic" panose="020B0600070205080204" pitchFamily="34" charset="-128"/>
              </a:rPr>
              <a:t>Foster adoption of</a:t>
            </a:r>
            <a:r>
              <a:rPr lang="cs-CZ" sz="1500" dirty="0">
                <a:solidFill>
                  <a:prstClr val="black"/>
                </a:solidFill>
                <a:ea typeface="MS PGothic" panose="020B0600070205080204" pitchFamily="34" charset="-128"/>
              </a:rPr>
              <a:t> Galileo, EGNOS</a:t>
            </a:r>
            <a:r>
              <a:rPr lang="en-GB" sz="1500" dirty="0">
                <a:solidFill>
                  <a:prstClr val="black"/>
                </a:solidFill>
                <a:ea typeface="MS PGothic" panose="020B0600070205080204" pitchFamily="34" charset="-128"/>
              </a:rPr>
              <a:t> </a:t>
            </a:r>
            <a:r>
              <a:rPr lang="cs-CZ" sz="1500" dirty="0">
                <a:solidFill>
                  <a:prstClr val="black"/>
                </a:solidFill>
                <a:ea typeface="MS PGothic" panose="020B0600070205080204" pitchFamily="34" charset="-128"/>
              </a:rPr>
              <a:t>and Copernicus </a:t>
            </a:r>
            <a:r>
              <a:rPr lang="en-GB" sz="1500" dirty="0">
                <a:solidFill>
                  <a:prstClr val="black"/>
                </a:solidFill>
                <a:ea typeface="MS PGothic" panose="020B0600070205080204" pitchFamily="34" charset="-128"/>
              </a:rPr>
              <a:t>via </a:t>
            </a:r>
            <a:r>
              <a:rPr lang="en-GB" sz="1500" b="1" dirty="0">
                <a:solidFill>
                  <a:prstClr val="black"/>
                </a:solidFill>
                <a:ea typeface="MS PGothic" panose="020B0600070205080204" pitchFamily="34" charset="-128"/>
              </a:rPr>
              <a:t>downstream</a:t>
            </a:r>
            <a:r>
              <a:rPr lang="en-GB" sz="1500" dirty="0">
                <a:solidFill>
                  <a:prstClr val="black"/>
                </a:solidFill>
                <a:ea typeface="MS PGothic" panose="020B0600070205080204" pitchFamily="34" charset="-128"/>
              </a:rPr>
              <a:t> </a:t>
            </a:r>
            <a:r>
              <a:rPr lang="en-GB" sz="1500" b="1" dirty="0">
                <a:solidFill>
                  <a:prstClr val="black"/>
                </a:solidFill>
                <a:ea typeface="MS PGothic" panose="020B0600070205080204" pitchFamily="34" charset="-128"/>
              </a:rPr>
              <a:t>application development and commercialisation</a:t>
            </a:r>
          </a:p>
          <a:p>
            <a:pPr defTabSz="685800" eaLnBrk="0" fontAlgn="base" hangingPunct="0">
              <a:spcBef>
                <a:spcPct val="0"/>
              </a:spcBef>
              <a:spcAft>
                <a:spcPct val="0"/>
              </a:spcAft>
              <a:defRPr/>
            </a:pPr>
            <a:endParaRPr lang="en-GB" sz="1500" b="1" dirty="0">
              <a:solidFill>
                <a:prstClr val="black"/>
              </a:solidFill>
              <a:ea typeface="MS PGothic" panose="020B0600070205080204" pitchFamily="34" charset="-128"/>
            </a:endParaRPr>
          </a:p>
          <a:p>
            <a:pPr defTabSz="685800" eaLnBrk="0" fontAlgn="base" hangingPunct="0">
              <a:spcBef>
                <a:spcPct val="0"/>
              </a:spcBef>
              <a:spcAft>
                <a:spcPct val="0"/>
              </a:spcAft>
              <a:defRPr/>
            </a:pPr>
            <a:r>
              <a:rPr lang="en-GB" sz="1500" dirty="0">
                <a:solidFill>
                  <a:prstClr val="black"/>
                </a:solidFill>
                <a:ea typeface="MS PGothic" panose="020B0600070205080204" pitchFamily="34" charset="-128"/>
              </a:rPr>
              <a:t>Support the development of </a:t>
            </a:r>
            <a:r>
              <a:rPr lang="en-GB" sz="1500" b="1" dirty="0">
                <a:ea typeface="MS PGothic" panose="020B0600070205080204" pitchFamily="34" charset="-128"/>
              </a:rPr>
              <a:t>fundamental technologies </a:t>
            </a:r>
            <a:r>
              <a:rPr lang="en-GB" sz="1500" dirty="0">
                <a:solidFill>
                  <a:prstClr val="black"/>
                </a:solidFill>
                <a:ea typeface="MS PGothic" panose="020B0600070205080204" pitchFamily="34" charset="-128"/>
              </a:rPr>
              <a:t>for enabling integration of space services in downstream applications</a:t>
            </a:r>
            <a:endParaRPr lang="en-GB" sz="1500" b="1" dirty="0">
              <a:solidFill>
                <a:prstClr val="black"/>
              </a:solidFill>
              <a:ea typeface="MS PGothic" panose="020B0600070205080204" pitchFamily="34" charset="-128"/>
            </a:endParaRPr>
          </a:p>
          <a:p>
            <a:pPr marL="214313" indent="-214313" defTabSz="685800" eaLnBrk="0" fontAlgn="base" hangingPunct="0">
              <a:spcBef>
                <a:spcPct val="0"/>
              </a:spcBef>
              <a:spcAft>
                <a:spcPct val="0"/>
              </a:spcAft>
              <a:buFont typeface="Arial" panose="020B0604020202020204" pitchFamily="34" charset="0"/>
              <a:buChar char="•"/>
              <a:defRPr/>
            </a:pPr>
            <a:endParaRPr lang="en-GB" sz="1500" b="1" dirty="0">
              <a:solidFill>
                <a:prstClr val="black"/>
              </a:solidFill>
              <a:ea typeface="MS PGothic" panose="020B0600070205080204" pitchFamily="34" charset="-128"/>
            </a:endParaRPr>
          </a:p>
          <a:p>
            <a:pPr marL="214313" indent="-214313" defTabSz="685800" eaLnBrk="0" fontAlgn="base" hangingPunct="0">
              <a:spcBef>
                <a:spcPct val="0"/>
              </a:spcBef>
              <a:spcAft>
                <a:spcPct val="0"/>
              </a:spcAft>
              <a:buFont typeface="Arial" panose="020B0604020202020204" pitchFamily="34" charset="0"/>
              <a:buChar char="•"/>
              <a:defRPr/>
            </a:pPr>
            <a:endParaRPr lang="en-GB" sz="1500" b="1" dirty="0">
              <a:solidFill>
                <a:prstClr val="black"/>
              </a:solidFill>
              <a:ea typeface="MS PGothic" panose="020B0600070205080204" pitchFamily="34" charset="-128"/>
            </a:endParaRPr>
          </a:p>
          <a:p>
            <a:pPr marL="214313" indent="-214313" defTabSz="685800" eaLnBrk="0" fontAlgn="base" hangingPunct="0">
              <a:spcBef>
                <a:spcPct val="0"/>
              </a:spcBef>
              <a:spcAft>
                <a:spcPct val="0"/>
              </a:spcAft>
              <a:buFont typeface="Arial" panose="020B0604020202020204" pitchFamily="34" charset="0"/>
              <a:buChar char="•"/>
              <a:defRPr/>
            </a:pPr>
            <a:endParaRPr lang="en-GB" sz="1500" b="1" dirty="0">
              <a:solidFill>
                <a:prstClr val="black"/>
              </a:solidFill>
              <a:ea typeface="MS PGothic" panose="020B0600070205080204" pitchFamily="34" charset="-128"/>
            </a:endParaRPr>
          </a:p>
          <a:p>
            <a:pPr defTabSz="685800">
              <a:defRPr/>
            </a:pPr>
            <a:endParaRPr lang="LID4096" sz="1500" dirty="0">
              <a:solidFill>
                <a:prstClr val="black">
                  <a:lumMod val="65000"/>
                  <a:lumOff val="35000"/>
                </a:prstClr>
              </a:solidFill>
            </a:endParaRPr>
          </a:p>
        </p:txBody>
      </p:sp>
      <p:sp>
        <p:nvSpPr>
          <p:cNvPr id="6" name="Content Placeholder 1">
            <a:extLst>
              <a:ext uri="{FF2B5EF4-FFF2-40B4-BE49-F238E27FC236}">
                <a16:creationId xmlns:a16="http://schemas.microsoft.com/office/drawing/2014/main" id="{12E00846-322E-4A48-8032-61F7AF5C1ED9}"/>
              </a:ext>
            </a:extLst>
          </p:cNvPr>
          <p:cNvSpPr txBox="1">
            <a:spLocks/>
          </p:cNvSpPr>
          <p:nvPr/>
        </p:nvSpPr>
        <p:spPr>
          <a:xfrm>
            <a:off x="995187" y="2308758"/>
            <a:ext cx="3132789" cy="34664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500063">
              <a:lnSpc>
                <a:spcPct val="100000"/>
              </a:lnSpc>
              <a:spcBef>
                <a:spcPts val="0"/>
              </a:spcBef>
              <a:spcAft>
                <a:spcPct val="35000"/>
              </a:spcAft>
              <a:buNone/>
              <a:defRPr/>
            </a:pPr>
            <a:r>
              <a:rPr lang="en-US" sz="2100" b="1" dirty="0">
                <a:solidFill>
                  <a:srgbClr val="0E4194"/>
                </a:solidFill>
                <a:latin typeface="Calibri Light" panose="020F0302020204030204"/>
              </a:rPr>
              <a:t>CASSINI initiative</a:t>
            </a:r>
          </a:p>
        </p:txBody>
      </p:sp>
      <p:sp>
        <p:nvSpPr>
          <p:cNvPr id="7" name="TextBox 6">
            <a:extLst>
              <a:ext uri="{FF2B5EF4-FFF2-40B4-BE49-F238E27FC236}">
                <a16:creationId xmlns:a16="http://schemas.microsoft.com/office/drawing/2014/main" id="{D4B87C17-1AD1-4418-80E2-3947458CB638}"/>
              </a:ext>
            </a:extLst>
          </p:cNvPr>
          <p:cNvSpPr txBox="1"/>
          <p:nvPr/>
        </p:nvSpPr>
        <p:spPr>
          <a:xfrm>
            <a:off x="1038924" y="2858052"/>
            <a:ext cx="3045314" cy="1352109"/>
          </a:xfrm>
          <a:prstGeom prst="rect">
            <a:avLst/>
          </a:prstGeom>
        </p:spPr>
        <p:txBody>
          <a:bodyPr vert="horz" wrap="square" lIns="68580" tIns="34290" rIns="68580" bIns="34290" rtlCol="0">
            <a:normAutofit lnSpcReduction="10000"/>
          </a:bodyPr>
          <a:lstStyle/>
          <a:p>
            <a:pPr defTabSz="685800" eaLnBrk="0" fontAlgn="base" hangingPunct="0">
              <a:spcBef>
                <a:spcPct val="0"/>
              </a:spcBef>
              <a:spcAft>
                <a:spcPct val="0"/>
              </a:spcAft>
              <a:defRPr/>
            </a:pPr>
            <a:r>
              <a:rPr lang="en-US" sz="1500" dirty="0">
                <a:solidFill>
                  <a:prstClr val="black"/>
                </a:solidFill>
                <a:ea typeface="MS PGothic" panose="020B0600070205080204" pitchFamily="34" charset="-128"/>
              </a:rPr>
              <a:t>Foster EU’s innovative spirit to deliver </a:t>
            </a:r>
            <a:r>
              <a:rPr lang="en-US" sz="1500" b="1" dirty="0">
                <a:solidFill>
                  <a:prstClr val="black"/>
                </a:solidFill>
                <a:ea typeface="MS PGothic" panose="020B0600070205080204" pitchFamily="34" charset="-128"/>
              </a:rPr>
              <a:t>applications and services</a:t>
            </a:r>
          </a:p>
          <a:p>
            <a:pPr defTabSz="685800" eaLnBrk="0" fontAlgn="base" hangingPunct="0">
              <a:spcBef>
                <a:spcPct val="0"/>
              </a:spcBef>
              <a:spcAft>
                <a:spcPct val="0"/>
              </a:spcAft>
              <a:defRPr/>
            </a:pPr>
            <a:endParaRPr lang="en-US" sz="1500" dirty="0">
              <a:solidFill>
                <a:prstClr val="black"/>
              </a:solidFill>
              <a:ea typeface="MS PGothic" panose="020B0600070205080204" pitchFamily="34" charset="-128"/>
            </a:endParaRPr>
          </a:p>
          <a:p>
            <a:pPr defTabSz="685800" eaLnBrk="0" fontAlgn="base" hangingPunct="0">
              <a:spcBef>
                <a:spcPct val="0"/>
              </a:spcBef>
              <a:spcAft>
                <a:spcPct val="0"/>
              </a:spcAft>
              <a:defRPr/>
            </a:pPr>
            <a:r>
              <a:rPr lang="en-US" sz="1500" dirty="0">
                <a:solidFill>
                  <a:prstClr val="black"/>
                </a:solidFill>
                <a:ea typeface="MS PGothic" panose="020B0600070205080204" pitchFamily="34" charset="-128"/>
              </a:rPr>
              <a:t>Stimulate </a:t>
            </a:r>
            <a:r>
              <a:rPr lang="en-US" sz="1500" b="1" dirty="0">
                <a:solidFill>
                  <a:prstClr val="black"/>
                </a:solidFill>
                <a:ea typeface="MS PGothic" panose="020B0600070205080204" pitchFamily="34" charset="-128"/>
              </a:rPr>
              <a:t>innovation and entrepreneurship </a:t>
            </a:r>
            <a:r>
              <a:rPr lang="en-US" sz="1500" dirty="0">
                <a:solidFill>
                  <a:prstClr val="black"/>
                </a:solidFill>
                <a:ea typeface="MS PGothic" panose="020B0600070205080204" pitchFamily="34" charset="-128"/>
              </a:rPr>
              <a:t>in the </a:t>
            </a:r>
            <a:r>
              <a:rPr lang="en-US" sz="1500" b="1" dirty="0">
                <a:solidFill>
                  <a:prstClr val="black"/>
                </a:solidFill>
                <a:ea typeface="MS PGothic" panose="020B0600070205080204" pitchFamily="34" charset="-128"/>
              </a:rPr>
              <a:t>space ecosystem</a:t>
            </a:r>
          </a:p>
          <a:p>
            <a:pPr algn="ctr" defTabSz="685800">
              <a:defRPr/>
            </a:pPr>
            <a:endParaRPr lang="LID4096" dirty="0">
              <a:solidFill>
                <a:prstClr val="black">
                  <a:lumMod val="65000"/>
                  <a:lumOff val="35000"/>
                </a:prstClr>
              </a:solidFill>
            </a:endParaRPr>
          </a:p>
        </p:txBody>
      </p:sp>
      <p:pic>
        <p:nvPicPr>
          <p:cNvPr id="8" name="Picture 2" descr="European Commission prepares for Horizon Europe | ETIPWind">
            <a:extLst>
              <a:ext uri="{FF2B5EF4-FFF2-40B4-BE49-F238E27FC236}">
                <a16:creationId xmlns:a16="http://schemas.microsoft.com/office/drawing/2014/main" id="{CF32260C-79BF-4E79-AD1E-3E7BA40D099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5977" y="4986959"/>
            <a:ext cx="2045149" cy="71969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B998306-B5CD-45FF-A8BF-29C8B0530E5D}"/>
              </a:ext>
            </a:extLst>
          </p:cNvPr>
          <p:cNvSpPr/>
          <p:nvPr/>
        </p:nvSpPr>
        <p:spPr>
          <a:xfrm>
            <a:off x="838200" y="2230447"/>
            <a:ext cx="7467599" cy="547382"/>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sz="1350"/>
          </a:p>
        </p:txBody>
      </p:sp>
      <p:pic>
        <p:nvPicPr>
          <p:cNvPr id="10" name="Picture 9">
            <a:extLst>
              <a:ext uri="{FF2B5EF4-FFF2-40B4-BE49-F238E27FC236}">
                <a16:creationId xmlns:a16="http://schemas.microsoft.com/office/drawing/2014/main" id="{B71325F6-D51B-4C46-92F5-E84992AAFB83}"/>
              </a:ext>
            </a:extLst>
          </p:cNvPr>
          <p:cNvPicPr>
            <a:picLocks noChangeAspect="1"/>
          </p:cNvPicPr>
          <p:nvPr/>
        </p:nvPicPr>
        <p:blipFill rotWithShape="1">
          <a:blip r:embed="rId3"/>
          <a:srcRect r="56625"/>
          <a:stretch/>
        </p:blipFill>
        <p:spPr>
          <a:xfrm>
            <a:off x="2467495" y="4316622"/>
            <a:ext cx="1216967" cy="708328"/>
          </a:xfrm>
          <a:prstGeom prst="rect">
            <a:avLst/>
          </a:prstGeom>
        </p:spPr>
      </p:pic>
      <p:pic>
        <p:nvPicPr>
          <p:cNvPr id="11" name="Picture 10">
            <a:extLst>
              <a:ext uri="{FF2B5EF4-FFF2-40B4-BE49-F238E27FC236}">
                <a16:creationId xmlns:a16="http://schemas.microsoft.com/office/drawing/2014/main" id="{2DD2D919-32A6-49E0-87AF-39C4D25E8A86}"/>
              </a:ext>
            </a:extLst>
          </p:cNvPr>
          <p:cNvPicPr>
            <a:picLocks noChangeAspect="1"/>
          </p:cNvPicPr>
          <p:nvPr/>
        </p:nvPicPr>
        <p:blipFill>
          <a:blip r:embed="rId4"/>
          <a:stretch>
            <a:fillRect/>
          </a:stretch>
        </p:blipFill>
        <p:spPr>
          <a:xfrm>
            <a:off x="1084122" y="4289732"/>
            <a:ext cx="1137451" cy="716319"/>
          </a:xfrm>
          <a:prstGeom prst="rect">
            <a:avLst/>
          </a:prstGeom>
        </p:spPr>
      </p:pic>
      <p:pic>
        <p:nvPicPr>
          <p:cNvPr id="12" name="Picture 2" descr="EU Space data for market downstream innovation">
            <a:extLst>
              <a:ext uri="{FF2B5EF4-FFF2-40B4-BE49-F238E27FC236}">
                <a16:creationId xmlns:a16="http://schemas.microsoft.com/office/drawing/2014/main" id="{51D6BFF3-2FC2-44EA-BDF9-204135BD3C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7495" y="5188396"/>
            <a:ext cx="1156399" cy="5812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091FEA5-D4C4-492A-9F8D-10D79B52F533}"/>
              </a:ext>
            </a:extLst>
          </p:cNvPr>
          <p:cNvPicPr>
            <a:picLocks noChangeAspect="1"/>
          </p:cNvPicPr>
          <p:nvPr/>
        </p:nvPicPr>
        <p:blipFill>
          <a:blip r:embed="rId6"/>
          <a:stretch>
            <a:fillRect/>
          </a:stretch>
        </p:blipFill>
        <p:spPr>
          <a:xfrm>
            <a:off x="1091826" y="5188396"/>
            <a:ext cx="1141180" cy="640879"/>
          </a:xfrm>
          <a:prstGeom prst="rect">
            <a:avLst/>
          </a:prstGeom>
        </p:spPr>
      </p:pic>
    </p:spTree>
    <p:extLst>
      <p:ext uri="{BB962C8B-B14F-4D97-AF65-F5344CB8AC3E}">
        <p14:creationId xmlns:p14="http://schemas.microsoft.com/office/powerpoint/2010/main" val="60051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E02C-4115-46D7-AD3E-418E2A5B9587}"/>
              </a:ext>
            </a:extLst>
          </p:cNvPr>
          <p:cNvSpPr>
            <a:spLocks noGrp="1"/>
          </p:cNvSpPr>
          <p:nvPr>
            <p:ph type="title"/>
          </p:nvPr>
        </p:nvSpPr>
        <p:spPr>
          <a:xfrm>
            <a:off x="628650" y="1608790"/>
            <a:ext cx="4617367" cy="901613"/>
          </a:xfrm>
        </p:spPr>
        <p:txBody>
          <a:bodyPr>
            <a:normAutofit fontScale="90000"/>
          </a:bodyPr>
          <a:lstStyle/>
          <a:p>
            <a:r>
              <a:rPr lang="es-ES" dirty="0"/>
              <a:t>Subscribe </a:t>
            </a:r>
            <a:r>
              <a:rPr lang="es-ES" dirty="0" err="1"/>
              <a:t>to</a:t>
            </a:r>
            <a:r>
              <a:rPr lang="es-ES" dirty="0"/>
              <a:t> </a:t>
            </a:r>
            <a:r>
              <a:rPr lang="es-ES" dirty="0" err="1"/>
              <a:t>our</a:t>
            </a:r>
            <a:r>
              <a:rPr lang="es-ES" dirty="0"/>
              <a:t> </a:t>
            </a:r>
            <a:r>
              <a:rPr lang="es-ES" dirty="0" err="1"/>
              <a:t>newsletter</a:t>
            </a:r>
            <a:r>
              <a:rPr lang="es-ES" dirty="0"/>
              <a:t> </a:t>
            </a:r>
            <a:r>
              <a:rPr lang="es-ES" i="1" dirty="0" err="1"/>
              <a:t>Watch</a:t>
            </a:r>
            <a:r>
              <a:rPr lang="es-ES" i="1" dirty="0"/>
              <a:t> </a:t>
            </a:r>
            <a:r>
              <a:rPr lang="es-ES" i="1" dirty="0" err="1"/>
              <a:t>This</a:t>
            </a:r>
            <a:r>
              <a:rPr lang="es-ES" i="1" dirty="0"/>
              <a:t> </a:t>
            </a:r>
            <a:r>
              <a:rPr lang="es-ES" i="1" dirty="0" err="1"/>
              <a:t>Space</a:t>
            </a:r>
            <a:endParaRPr lang="LID4096" dirty="0"/>
          </a:p>
        </p:txBody>
      </p:sp>
      <p:pic>
        <p:nvPicPr>
          <p:cNvPr id="4" name="Picture 3">
            <a:hlinkClick r:id="rId2"/>
            <a:extLst>
              <a:ext uri="{FF2B5EF4-FFF2-40B4-BE49-F238E27FC236}">
                <a16:creationId xmlns:a16="http://schemas.microsoft.com/office/drawing/2014/main" id="{D1BF10EF-190B-4D45-BF20-558932BD07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30381" y="1758689"/>
            <a:ext cx="2218199" cy="3817856"/>
          </a:xfrm>
          <a:prstGeom prst="rect">
            <a:avLst/>
          </a:prstGeom>
          <a:ln>
            <a:noFill/>
          </a:ln>
          <a:effectLst>
            <a:outerShdw blurRad="292100" dist="139700" dir="2700000" algn="tl" rotWithShape="0">
              <a:srgbClr val="333333">
                <a:alpha val="65000"/>
              </a:srgbClr>
            </a:outerShdw>
            <a:softEdge rad="0"/>
          </a:effectLst>
        </p:spPr>
      </p:pic>
      <p:sp>
        <p:nvSpPr>
          <p:cNvPr id="5" name="Content Placeholder 2">
            <a:extLst>
              <a:ext uri="{FF2B5EF4-FFF2-40B4-BE49-F238E27FC236}">
                <a16:creationId xmlns:a16="http://schemas.microsoft.com/office/drawing/2014/main" id="{03A2BCAC-42E0-40DB-B0B1-4429CB201A12}"/>
              </a:ext>
            </a:extLst>
          </p:cNvPr>
          <p:cNvSpPr>
            <a:spLocks noGrp="1"/>
          </p:cNvSpPr>
          <p:nvPr>
            <p:ph idx="1"/>
          </p:nvPr>
        </p:nvSpPr>
        <p:spPr>
          <a:xfrm>
            <a:off x="628651" y="2766675"/>
            <a:ext cx="3792743" cy="973751"/>
          </a:xfrm>
        </p:spPr>
        <p:txBody>
          <a:bodyPr>
            <a:normAutofit/>
          </a:bodyPr>
          <a:lstStyle/>
          <a:p>
            <a:pPr marL="0" indent="0">
              <a:buNone/>
            </a:pPr>
            <a:r>
              <a:rPr lang="en-US" sz="1350" dirty="0"/>
              <a:t>… and receive the latest #EUSpace news every week in your mailbox. </a:t>
            </a:r>
          </a:p>
          <a:p>
            <a:pPr marL="0" indent="0">
              <a:buNone/>
            </a:pPr>
            <a:r>
              <a:rPr lang="en-US" sz="1350" b="1" dirty="0"/>
              <a:t>To subscribe, scan the QR code below:</a:t>
            </a:r>
          </a:p>
        </p:txBody>
      </p:sp>
      <p:pic>
        <p:nvPicPr>
          <p:cNvPr id="6" name="Picture 5">
            <a:extLst>
              <a:ext uri="{FF2B5EF4-FFF2-40B4-BE49-F238E27FC236}">
                <a16:creationId xmlns:a16="http://schemas.microsoft.com/office/drawing/2014/main" id="{7995E2E9-DD3A-4314-BCF7-17243E9F49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82944" y="3770304"/>
            <a:ext cx="1530677" cy="1530677"/>
          </a:xfrm>
          <a:prstGeom prst="rect">
            <a:avLst/>
          </a:prstGeom>
        </p:spPr>
      </p:pic>
    </p:spTree>
    <p:extLst>
      <p:ext uri="{BB962C8B-B14F-4D97-AF65-F5344CB8AC3E}">
        <p14:creationId xmlns:p14="http://schemas.microsoft.com/office/powerpoint/2010/main" val="1114666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298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0A947ED3-0BF6-4B86-AA69-702EC9912451}"/>
              </a:ext>
            </a:extLst>
          </p:cNvPr>
          <p:cNvSpPr>
            <a:spLocks noGrp="1"/>
          </p:cNvSpPr>
          <p:nvPr>
            <p:ph idx="1"/>
          </p:nvPr>
        </p:nvSpPr>
        <p:spPr>
          <a:xfrm>
            <a:off x="4795608" y="1709214"/>
            <a:ext cx="2814301" cy="1443821"/>
          </a:xfrm>
          <a:noFill/>
        </p:spPr>
        <p:txBody>
          <a:bodyPr>
            <a:normAutofit fontScale="70000" lnSpcReduction="20000"/>
          </a:bodyPr>
          <a:lstStyle/>
          <a:p>
            <a:pPr marL="0" indent="0" algn="just">
              <a:lnSpc>
                <a:spcPct val="110000"/>
              </a:lnSpc>
              <a:spcAft>
                <a:spcPts val="900"/>
              </a:spcAft>
              <a:buNone/>
              <a:tabLst>
                <a:tab pos="342900" algn="l"/>
              </a:tabLst>
            </a:pPr>
            <a:r>
              <a:rPr lang="en-US" sz="2325" dirty="0">
                <a:solidFill>
                  <a:schemeClr val="tx1">
                    <a:lumMod val="65000"/>
                    <a:lumOff val="35000"/>
                  </a:schemeClr>
                </a:solidFill>
                <a:latin typeface="Calibri" panose="020F0502020204030204" pitchFamily="34" charset="0"/>
                <a:cs typeface="Times New Roman" panose="02020603050405020304" pitchFamily="18" charset="0"/>
              </a:rPr>
              <a:t>With the new regulation, </a:t>
            </a:r>
            <a:r>
              <a:rPr lang="en-US" sz="2325" b="1" dirty="0">
                <a:solidFill>
                  <a:srgbClr val="0E4194"/>
                </a:solidFill>
                <a:latin typeface="Calibri" panose="020F0502020204030204" pitchFamily="34" charset="0"/>
                <a:cs typeface="Times New Roman" panose="02020603050405020304" pitchFamily="18" charset="0"/>
              </a:rPr>
              <a:t>space data is at the heart of a technological revolution</a:t>
            </a:r>
          </a:p>
          <a:p>
            <a:pPr marL="0" indent="0" algn="just">
              <a:lnSpc>
                <a:spcPct val="110000"/>
              </a:lnSpc>
              <a:spcAft>
                <a:spcPts val="900"/>
              </a:spcAft>
              <a:buNone/>
              <a:tabLst>
                <a:tab pos="342900" algn="l"/>
              </a:tabLst>
            </a:pPr>
            <a:r>
              <a:rPr lang="en-US" sz="1800" dirty="0">
                <a:solidFill>
                  <a:schemeClr val="tx1">
                    <a:lumMod val="65000"/>
                    <a:lumOff val="35000"/>
                  </a:schemeClr>
                </a:solidFill>
                <a:latin typeface="Calibri" panose="020F0502020204030204" pitchFamily="34" charset="0"/>
                <a:cs typeface="Times New Roman" panose="02020603050405020304" pitchFamily="18" charset="0"/>
              </a:rPr>
              <a:t>EU space activities </a:t>
            </a:r>
            <a:r>
              <a:rPr lang="en-US" sz="1800" b="1" dirty="0">
                <a:solidFill>
                  <a:schemeClr val="tx1">
                    <a:lumMod val="65000"/>
                    <a:lumOff val="35000"/>
                  </a:schemeClr>
                </a:solidFill>
                <a:latin typeface="Calibri" panose="020F0502020204030204" pitchFamily="34" charset="0"/>
                <a:cs typeface="Times New Roman" panose="02020603050405020304" pitchFamily="18" charset="0"/>
              </a:rPr>
              <a:t>under one umbrella</a:t>
            </a:r>
            <a:r>
              <a:rPr lang="en-US" sz="1800" dirty="0">
                <a:solidFill>
                  <a:schemeClr val="tx1">
                    <a:lumMod val="65000"/>
                    <a:lumOff val="35000"/>
                  </a:schemeClr>
                </a:solidFill>
                <a:latin typeface="Calibri" panose="020F0502020204030204" pitchFamily="34" charset="0"/>
                <a:cs typeface="Times New Roman" panose="02020603050405020304" pitchFamily="18" charset="0"/>
              </a:rPr>
              <a:t>: </a:t>
            </a:r>
            <a:endParaRPr lang="LID4096" sz="1800" dirty="0">
              <a:solidFill>
                <a:schemeClr val="tx1">
                  <a:lumMod val="65000"/>
                  <a:lumOff val="35000"/>
                </a:schemeClr>
              </a:solidFill>
              <a:latin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A97FA1AD-BF39-4DD0-BDCC-519BF5969517}"/>
              </a:ext>
            </a:extLst>
          </p:cNvPr>
          <p:cNvCxnSpPr>
            <a:cxnSpLocks/>
          </p:cNvCxnSpPr>
          <p:nvPr/>
        </p:nvCxnSpPr>
        <p:spPr>
          <a:xfrm flipV="1">
            <a:off x="3672872" y="4047103"/>
            <a:ext cx="1651151" cy="2995"/>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344C34B-4DAB-44B5-A2D5-4EAD08F5296F}"/>
              </a:ext>
            </a:extLst>
          </p:cNvPr>
          <p:cNvCxnSpPr/>
          <p:nvPr/>
        </p:nvCxnSpPr>
        <p:spPr>
          <a:xfrm>
            <a:off x="3771911" y="3918995"/>
            <a:ext cx="0" cy="685800"/>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sp>
        <p:nvSpPr>
          <p:cNvPr id="16" name="Rectangle 15">
            <a:extLst>
              <a:ext uri="{FF2B5EF4-FFF2-40B4-BE49-F238E27FC236}">
                <a16:creationId xmlns:a16="http://schemas.microsoft.com/office/drawing/2014/main" id="{67CA439B-B6AD-4504-8657-E06B1D7EAE75}"/>
              </a:ext>
            </a:extLst>
          </p:cNvPr>
          <p:cNvSpPr/>
          <p:nvPr/>
        </p:nvSpPr>
        <p:spPr>
          <a:xfrm>
            <a:off x="3787462" y="3795553"/>
            <a:ext cx="971741" cy="27930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0075">
              <a:lnSpc>
                <a:spcPct val="90000"/>
              </a:lnSpc>
              <a:spcAft>
                <a:spcPct val="35000"/>
              </a:spcAft>
              <a:defRPr/>
            </a:pPr>
            <a:r>
              <a:rPr lang="en-GB" sz="1350" dirty="0">
                <a:solidFill>
                  <a:prstClr val="black">
                    <a:lumMod val="65000"/>
                    <a:lumOff val="35000"/>
                  </a:prstClr>
                </a:solidFill>
                <a:latin typeface="Calibri" panose="020F0502020204030204"/>
              </a:rPr>
              <a:t>Copernicus</a:t>
            </a:r>
          </a:p>
        </p:txBody>
      </p:sp>
      <p:sp>
        <p:nvSpPr>
          <p:cNvPr id="17" name="TextBox 36">
            <a:extLst>
              <a:ext uri="{FF2B5EF4-FFF2-40B4-BE49-F238E27FC236}">
                <a16:creationId xmlns:a16="http://schemas.microsoft.com/office/drawing/2014/main" id="{1D529847-E3FF-418F-99AD-20B287922462}"/>
              </a:ext>
            </a:extLst>
          </p:cNvPr>
          <p:cNvSpPr txBox="1"/>
          <p:nvPr/>
        </p:nvSpPr>
        <p:spPr>
          <a:xfrm>
            <a:off x="3863090" y="4093197"/>
            <a:ext cx="1485872" cy="172893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00063">
              <a:lnSpc>
                <a:spcPct val="90000"/>
              </a:lnSpc>
              <a:spcAft>
                <a:spcPct val="35000"/>
              </a:spcAft>
              <a:defRPr/>
            </a:pPr>
            <a:r>
              <a:rPr lang="en-GB" sz="1050" dirty="0">
                <a:solidFill>
                  <a:prstClr val="black">
                    <a:lumMod val="65000"/>
                    <a:lumOff val="35000"/>
                  </a:prstClr>
                </a:solidFill>
                <a:latin typeface="Calibri" panose="020F0502020204030204"/>
              </a:rPr>
              <a:t>Earth Observation (EO) and monitoring based on satellite and non-space data</a:t>
            </a:r>
          </a:p>
          <a:p>
            <a:pPr defTabSz="500063">
              <a:lnSpc>
                <a:spcPct val="90000"/>
              </a:lnSpc>
              <a:spcAft>
                <a:spcPct val="35000"/>
              </a:spcAft>
              <a:defRPr/>
            </a:pPr>
            <a:r>
              <a:rPr lang="en-GB" sz="1050" b="1" dirty="0">
                <a:solidFill>
                  <a:prstClr val="black">
                    <a:lumMod val="65000"/>
                    <a:lumOff val="35000"/>
                  </a:prstClr>
                </a:solidFill>
                <a:latin typeface="Calibri" panose="020F0502020204030204"/>
              </a:rPr>
              <a:t>Nr.1 world provider </a:t>
            </a:r>
            <a:r>
              <a:rPr lang="en-GB" sz="1050" dirty="0">
                <a:solidFill>
                  <a:prstClr val="black">
                    <a:lumMod val="65000"/>
                    <a:lumOff val="35000"/>
                  </a:prstClr>
                </a:solidFill>
                <a:latin typeface="Calibri" panose="020F0502020204030204"/>
              </a:rPr>
              <a:t>of space data and information (&gt;20TB/day)</a:t>
            </a:r>
          </a:p>
          <a:p>
            <a:pPr marL="214313" indent="-214313" algn="just" defTabSz="500063">
              <a:lnSpc>
                <a:spcPct val="90000"/>
              </a:lnSpc>
              <a:spcAft>
                <a:spcPct val="35000"/>
              </a:spcAft>
              <a:buFont typeface="Arial" panose="020B0604020202020204" pitchFamily="34" charset="0"/>
              <a:buChar char="•"/>
              <a:defRPr/>
            </a:pPr>
            <a:endParaRPr lang="en-GB" sz="1350" baseline="-25000" dirty="0">
              <a:solidFill>
                <a:prstClr val="black">
                  <a:lumMod val="65000"/>
                  <a:lumOff val="35000"/>
                </a:prstClr>
              </a:solidFill>
              <a:latin typeface="Calibri" panose="020F0502020204030204"/>
            </a:endParaRPr>
          </a:p>
          <a:p>
            <a:pPr marL="214313" indent="-214313" algn="just" defTabSz="500063">
              <a:lnSpc>
                <a:spcPct val="90000"/>
              </a:lnSpc>
              <a:spcAft>
                <a:spcPct val="35000"/>
              </a:spcAft>
              <a:buFont typeface="Arial" panose="020B0604020202020204" pitchFamily="34" charset="0"/>
              <a:buChar char="•"/>
              <a:defRPr/>
            </a:pPr>
            <a:endParaRPr lang="en-GB" sz="1350" dirty="0">
              <a:solidFill>
                <a:prstClr val="black">
                  <a:lumMod val="65000"/>
                  <a:lumOff val="35000"/>
                </a:prstClr>
              </a:solidFill>
              <a:latin typeface="Calibri" panose="020F0502020204030204"/>
            </a:endParaRPr>
          </a:p>
        </p:txBody>
      </p:sp>
      <p:cxnSp>
        <p:nvCxnSpPr>
          <p:cNvPr id="18" name="Straight Connector 17">
            <a:extLst>
              <a:ext uri="{FF2B5EF4-FFF2-40B4-BE49-F238E27FC236}">
                <a16:creationId xmlns:a16="http://schemas.microsoft.com/office/drawing/2014/main" id="{9D09A6F6-CD46-4078-A7AE-C6332D9A4A25}"/>
              </a:ext>
            </a:extLst>
          </p:cNvPr>
          <p:cNvCxnSpPr>
            <a:cxnSpLocks/>
          </p:cNvCxnSpPr>
          <p:nvPr/>
        </p:nvCxnSpPr>
        <p:spPr>
          <a:xfrm flipV="1">
            <a:off x="150658" y="4050635"/>
            <a:ext cx="1635494" cy="3527"/>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95629608-F6D8-4C2A-822B-5D02B4732842}"/>
              </a:ext>
            </a:extLst>
          </p:cNvPr>
          <p:cNvCxnSpPr/>
          <p:nvPr/>
        </p:nvCxnSpPr>
        <p:spPr>
          <a:xfrm>
            <a:off x="249697" y="3940065"/>
            <a:ext cx="0" cy="685800"/>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sp>
        <p:nvSpPr>
          <p:cNvPr id="20" name="Rectangle 19">
            <a:extLst>
              <a:ext uri="{FF2B5EF4-FFF2-40B4-BE49-F238E27FC236}">
                <a16:creationId xmlns:a16="http://schemas.microsoft.com/office/drawing/2014/main" id="{FE71E628-C7EE-49E3-898F-74593E71504A}"/>
              </a:ext>
            </a:extLst>
          </p:cNvPr>
          <p:cNvSpPr/>
          <p:nvPr/>
        </p:nvSpPr>
        <p:spPr>
          <a:xfrm>
            <a:off x="292954" y="3806050"/>
            <a:ext cx="675186" cy="27930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0075">
              <a:lnSpc>
                <a:spcPct val="90000"/>
              </a:lnSpc>
              <a:spcAft>
                <a:spcPct val="35000"/>
              </a:spcAft>
              <a:defRPr/>
            </a:pPr>
            <a:r>
              <a:rPr lang="en-GB" sz="1350" dirty="0">
                <a:solidFill>
                  <a:prstClr val="black">
                    <a:lumMod val="65000"/>
                    <a:lumOff val="35000"/>
                  </a:prstClr>
                </a:solidFill>
                <a:latin typeface="Calibri" panose="020F0502020204030204"/>
              </a:rPr>
              <a:t>Galileo</a:t>
            </a:r>
          </a:p>
        </p:txBody>
      </p:sp>
      <p:cxnSp>
        <p:nvCxnSpPr>
          <p:cNvPr id="21" name="Straight Connector 20">
            <a:extLst>
              <a:ext uri="{FF2B5EF4-FFF2-40B4-BE49-F238E27FC236}">
                <a16:creationId xmlns:a16="http://schemas.microsoft.com/office/drawing/2014/main" id="{164B3338-F8F3-4958-A66A-8667B94FD2A4}"/>
              </a:ext>
            </a:extLst>
          </p:cNvPr>
          <p:cNvCxnSpPr/>
          <p:nvPr/>
        </p:nvCxnSpPr>
        <p:spPr>
          <a:xfrm>
            <a:off x="2056913" y="3920148"/>
            <a:ext cx="0" cy="685800"/>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sp>
        <p:nvSpPr>
          <p:cNvPr id="22" name="Rectangle 21">
            <a:extLst>
              <a:ext uri="{FF2B5EF4-FFF2-40B4-BE49-F238E27FC236}">
                <a16:creationId xmlns:a16="http://schemas.microsoft.com/office/drawing/2014/main" id="{11F9C9F8-C023-4781-B86A-68390050C466}"/>
              </a:ext>
            </a:extLst>
          </p:cNvPr>
          <p:cNvSpPr/>
          <p:nvPr/>
        </p:nvSpPr>
        <p:spPr>
          <a:xfrm>
            <a:off x="2088453" y="3782523"/>
            <a:ext cx="684355" cy="27930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0075">
              <a:lnSpc>
                <a:spcPct val="90000"/>
              </a:lnSpc>
              <a:spcAft>
                <a:spcPct val="35000"/>
              </a:spcAft>
              <a:defRPr/>
            </a:pPr>
            <a:r>
              <a:rPr lang="en-GB" sz="1350" dirty="0">
                <a:solidFill>
                  <a:prstClr val="black">
                    <a:lumMod val="65000"/>
                    <a:lumOff val="35000"/>
                  </a:prstClr>
                </a:solidFill>
                <a:latin typeface="Calibri" panose="020F0502020204030204"/>
              </a:rPr>
              <a:t>EGNOS</a:t>
            </a:r>
          </a:p>
        </p:txBody>
      </p:sp>
      <p:sp>
        <p:nvSpPr>
          <p:cNvPr id="23" name="TextBox 36">
            <a:extLst>
              <a:ext uri="{FF2B5EF4-FFF2-40B4-BE49-F238E27FC236}">
                <a16:creationId xmlns:a16="http://schemas.microsoft.com/office/drawing/2014/main" id="{B02DB3F0-FC31-4038-B50D-29EB65EB155D}"/>
              </a:ext>
            </a:extLst>
          </p:cNvPr>
          <p:cNvSpPr txBox="1"/>
          <p:nvPr/>
        </p:nvSpPr>
        <p:spPr>
          <a:xfrm>
            <a:off x="328713" y="4116552"/>
            <a:ext cx="1335868" cy="15835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00063">
              <a:lnSpc>
                <a:spcPct val="90000"/>
              </a:lnSpc>
              <a:spcAft>
                <a:spcPct val="35000"/>
              </a:spcAft>
              <a:defRPr/>
            </a:pPr>
            <a:r>
              <a:rPr lang="en-GB" sz="1050" dirty="0">
                <a:solidFill>
                  <a:prstClr val="black">
                    <a:lumMod val="65000"/>
                    <a:lumOff val="35000"/>
                  </a:prstClr>
                </a:solidFill>
                <a:latin typeface="Calibri" panose="020F0502020204030204"/>
              </a:rPr>
              <a:t>Global satellite navigation and positioning system (GNSS)</a:t>
            </a:r>
          </a:p>
          <a:p>
            <a:pPr defTabSz="500063">
              <a:lnSpc>
                <a:spcPct val="90000"/>
              </a:lnSpc>
              <a:spcAft>
                <a:spcPct val="35000"/>
              </a:spcAft>
              <a:defRPr/>
            </a:pPr>
            <a:r>
              <a:rPr lang="en-GB" sz="1050" b="1" dirty="0">
                <a:solidFill>
                  <a:prstClr val="black">
                    <a:lumMod val="65000"/>
                    <a:lumOff val="35000"/>
                  </a:prstClr>
                </a:solidFill>
                <a:latin typeface="Calibri" panose="020F0502020204030204"/>
              </a:rPr>
              <a:t>10% of the EU GDP</a:t>
            </a:r>
            <a:r>
              <a:rPr lang="en-GB" sz="1050" dirty="0">
                <a:solidFill>
                  <a:prstClr val="black">
                    <a:lumMod val="65000"/>
                    <a:lumOff val="35000"/>
                  </a:prstClr>
                </a:solidFill>
                <a:latin typeface="Calibri" panose="020F0502020204030204"/>
              </a:rPr>
              <a:t> enabled by satellite navigation</a:t>
            </a:r>
          </a:p>
          <a:p>
            <a:pPr marL="214313" indent="-214313" algn="just" defTabSz="500063">
              <a:lnSpc>
                <a:spcPct val="90000"/>
              </a:lnSpc>
              <a:spcAft>
                <a:spcPct val="35000"/>
              </a:spcAft>
              <a:buFont typeface="Arial" panose="020B0604020202020204" pitchFamily="34" charset="0"/>
              <a:buChar char="•"/>
              <a:defRPr/>
            </a:pPr>
            <a:endParaRPr lang="en-GB" sz="1350" baseline="-25000" dirty="0">
              <a:solidFill>
                <a:prstClr val="black">
                  <a:lumMod val="65000"/>
                  <a:lumOff val="35000"/>
                </a:prstClr>
              </a:solidFill>
              <a:latin typeface="Calibri" panose="020F0502020204030204"/>
            </a:endParaRPr>
          </a:p>
          <a:p>
            <a:pPr marL="214313" indent="-214313" algn="just" defTabSz="500063">
              <a:lnSpc>
                <a:spcPct val="90000"/>
              </a:lnSpc>
              <a:spcAft>
                <a:spcPct val="35000"/>
              </a:spcAft>
              <a:buFont typeface="Arial" panose="020B0604020202020204" pitchFamily="34" charset="0"/>
              <a:buChar char="•"/>
              <a:defRPr/>
            </a:pPr>
            <a:endParaRPr lang="en-GB" sz="1350" dirty="0">
              <a:solidFill>
                <a:prstClr val="black">
                  <a:lumMod val="65000"/>
                  <a:lumOff val="35000"/>
                </a:prstClr>
              </a:solidFill>
              <a:latin typeface="Calibri" panose="020F0502020204030204"/>
            </a:endParaRPr>
          </a:p>
        </p:txBody>
      </p:sp>
      <p:cxnSp>
        <p:nvCxnSpPr>
          <p:cNvPr id="24" name="Straight Connector 23">
            <a:extLst>
              <a:ext uri="{FF2B5EF4-FFF2-40B4-BE49-F238E27FC236}">
                <a16:creationId xmlns:a16="http://schemas.microsoft.com/office/drawing/2014/main" id="{832BB394-4649-4EB4-AEAC-7736E2DBED86}"/>
              </a:ext>
            </a:extLst>
          </p:cNvPr>
          <p:cNvCxnSpPr>
            <a:cxnSpLocks/>
          </p:cNvCxnSpPr>
          <p:nvPr/>
        </p:nvCxnSpPr>
        <p:spPr>
          <a:xfrm flipV="1">
            <a:off x="1921298" y="4045234"/>
            <a:ext cx="1550502" cy="1"/>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sp>
        <p:nvSpPr>
          <p:cNvPr id="25" name="TextBox 36">
            <a:extLst>
              <a:ext uri="{FF2B5EF4-FFF2-40B4-BE49-F238E27FC236}">
                <a16:creationId xmlns:a16="http://schemas.microsoft.com/office/drawing/2014/main" id="{2DCA9E67-87D8-4489-97EF-50A9FE1508F2}"/>
              </a:ext>
            </a:extLst>
          </p:cNvPr>
          <p:cNvSpPr txBox="1"/>
          <p:nvPr/>
        </p:nvSpPr>
        <p:spPr>
          <a:xfrm>
            <a:off x="2098982" y="4106694"/>
            <a:ext cx="1337663" cy="12649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00063">
              <a:lnSpc>
                <a:spcPct val="90000"/>
              </a:lnSpc>
              <a:spcAft>
                <a:spcPct val="35000"/>
              </a:spcAft>
              <a:defRPr/>
            </a:pPr>
            <a:r>
              <a:rPr lang="en-GB" sz="1050" dirty="0">
                <a:solidFill>
                  <a:prstClr val="black">
                    <a:lumMod val="65000"/>
                    <a:lumOff val="35000"/>
                  </a:prstClr>
                </a:solidFill>
                <a:latin typeface="Calibri" panose="020F0502020204030204"/>
              </a:rPr>
              <a:t>Makes navigation signals more accurate and reliable</a:t>
            </a:r>
          </a:p>
          <a:p>
            <a:pPr defTabSz="500063">
              <a:lnSpc>
                <a:spcPct val="90000"/>
              </a:lnSpc>
              <a:spcAft>
                <a:spcPct val="35000"/>
              </a:spcAft>
              <a:defRPr/>
            </a:pPr>
            <a:r>
              <a:rPr lang="en-GB" sz="1050" dirty="0">
                <a:solidFill>
                  <a:prstClr val="black">
                    <a:lumMod val="65000"/>
                    <a:lumOff val="35000"/>
                  </a:prstClr>
                </a:solidFill>
                <a:latin typeface="Calibri" panose="020F0502020204030204"/>
              </a:rPr>
              <a:t>Operational in </a:t>
            </a:r>
            <a:r>
              <a:rPr lang="en-GB" sz="1050" b="1" dirty="0">
                <a:solidFill>
                  <a:prstClr val="black">
                    <a:lumMod val="65000"/>
                    <a:lumOff val="35000"/>
                  </a:prstClr>
                </a:solidFill>
                <a:latin typeface="Calibri" panose="020F0502020204030204"/>
              </a:rPr>
              <a:t>360+ airports &amp; helipads in 23 countries</a:t>
            </a:r>
            <a:endParaRPr lang="en-GB" sz="1350" b="1" baseline="-25000" dirty="0">
              <a:solidFill>
                <a:prstClr val="black">
                  <a:lumMod val="65000"/>
                  <a:lumOff val="35000"/>
                </a:prstClr>
              </a:solidFill>
              <a:latin typeface="Calibri" panose="020F0502020204030204"/>
            </a:endParaRPr>
          </a:p>
          <a:p>
            <a:pPr marL="214313" indent="-214313" algn="just" defTabSz="500063">
              <a:lnSpc>
                <a:spcPct val="90000"/>
              </a:lnSpc>
              <a:spcAft>
                <a:spcPct val="35000"/>
              </a:spcAft>
              <a:buFont typeface="Arial" panose="020B0604020202020204" pitchFamily="34" charset="0"/>
              <a:buChar char="•"/>
              <a:defRPr/>
            </a:pPr>
            <a:endParaRPr lang="en-GB" sz="1350" dirty="0">
              <a:solidFill>
                <a:prstClr val="black">
                  <a:lumMod val="65000"/>
                  <a:lumOff val="35000"/>
                </a:prstClr>
              </a:solidFill>
              <a:latin typeface="Calibri" panose="020F0502020204030204"/>
            </a:endParaRPr>
          </a:p>
        </p:txBody>
      </p:sp>
      <p:cxnSp>
        <p:nvCxnSpPr>
          <p:cNvPr id="30" name="Straight Connector 29">
            <a:extLst>
              <a:ext uri="{FF2B5EF4-FFF2-40B4-BE49-F238E27FC236}">
                <a16:creationId xmlns:a16="http://schemas.microsoft.com/office/drawing/2014/main" id="{C923CF68-C6E3-4D9D-94B4-44762D8EF300}"/>
              </a:ext>
            </a:extLst>
          </p:cNvPr>
          <p:cNvCxnSpPr/>
          <p:nvPr/>
        </p:nvCxnSpPr>
        <p:spPr>
          <a:xfrm>
            <a:off x="5619259" y="3920148"/>
            <a:ext cx="0" cy="685800"/>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sp>
        <p:nvSpPr>
          <p:cNvPr id="31" name="Rectangle 30">
            <a:extLst>
              <a:ext uri="{FF2B5EF4-FFF2-40B4-BE49-F238E27FC236}">
                <a16:creationId xmlns:a16="http://schemas.microsoft.com/office/drawing/2014/main" id="{98D077AE-78CB-4BC1-8DF7-94228E37A010}"/>
              </a:ext>
            </a:extLst>
          </p:cNvPr>
          <p:cNvSpPr/>
          <p:nvPr/>
        </p:nvSpPr>
        <p:spPr>
          <a:xfrm>
            <a:off x="5551024" y="3771242"/>
            <a:ext cx="1597938" cy="27930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0075">
              <a:lnSpc>
                <a:spcPct val="90000"/>
              </a:lnSpc>
              <a:spcAft>
                <a:spcPct val="35000"/>
              </a:spcAft>
              <a:defRPr/>
            </a:pPr>
            <a:r>
              <a:rPr lang="en-GB" sz="1350" dirty="0">
                <a:solidFill>
                  <a:prstClr val="black">
                    <a:lumMod val="65000"/>
                    <a:lumOff val="35000"/>
                  </a:prstClr>
                </a:solidFill>
                <a:latin typeface="Calibri" panose="020F0502020204030204"/>
              </a:rPr>
              <a:t>GOVSATCOM / IRIS2</a:t>
            </a:r>
          </a:p>
        </p:txBody>
      </p:sp>
      <p:cxnSp>
        <p:nvCxnSpPr>
          <p:cNvPr id="32" name="Straight Connector 31">
            <a:extLst>
              <a:ext uri="{FF2B5EF4-FFF2-40B4-BE49-F238E27FC236}">
                <a16:creationId xmlns:a16="http://schemas.microsoft.com/office/drawing/2014/main" id="{9384ACA2-67A6-4232-86EB-0D8539DD1490}"/>
              </a:ext>
            </a:extLst>
          </p:cNvPr>
          <p:cNvCxnSpPr>
            <a:cxnSpLocks/>
          </p:cNvCxnSpPr>
          <p:nvPr/>
        </p:nvCxnSpPr>
        <p:spPr>
          <a:xfrm>
            <a:off x="5516304" y="4045235"/>
            <a:ext cx="1522716" cy="3366"/>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sp>
        <p:nvSpPr>
          <p:cNvPr id="33" name="TextBox 36">
            <a:extLst>
              <a:ext uri="{FF2B5EF4-FFF2-40B4-BE49-F238E27FC236}">
                <a16:creationId xmlns:a16="http://schemas.microsoft.com/office/drawing/2014/main" id="{F0D30309-C59D-4C49-A995-D442456C1254}"/>
              </a:ext>
            </a:extLst>
          </p:cNvPr>
          <p:cNvSpPr txBox="1"/>
          <p:nvPr/>
        </p:nvSpPr>
        <p:spPr>
          <a:xfrm>
            <a:off x="5729144" y="4116219"/>
            <a:ext cx="1282210" cy="14103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00063">
              <a:lnSpc>
                <a:spcPct val="90000"/>
              </a:lnSpc>
              <a:spcAft>
                <a:spcPct val="35000"/>
              </a:spcAft>
              <a:defRPr/>
            </a:pPr>
            <a:r>
              <a:rPr lang="en-GB" sz="1050" dirty="0">
                <a:solidFill>
                  <a:prstClr val="black">
                    <a:lumMod val="65000"/>
                    <a:lumOff val="35000"/>
                  </a:prstClr>
                </a:solidFill>
                <a:latin typeface="Calibri" panose="020F0502020204030204"/>
              </a:rPr>
              <a:t>Secures satellite communications for EU governmental actors</a:t>
            </a:r>
          </a:p>
          <a:p>
            <a:pPr defTabSz="500063">
              <a:lnSpc>
                <a:spcPct val="90000"/>
              </a:lnSpc>
              <a:spcAft>
                <a:spcPct val="35000"/>
              </a:spcAft>
              <a:defRPr/>
            </a:pPr>
            <a:r>
              <a:rPr lang="en-GB" sz="1050" dirty="0">
                <a:solidFill>
                  <a:prstClr val="black">
                    <a:lumMod val="65000"/>
                    <a:lumOff val="35000"/>
                  </a:prstClr>
                </a:solidFill>
                <a:latin typeface="Calibri" panose="020F0502020204030204"/>
              </a:rPr>
              <a:t>Delivering rapid support over crisis areas</a:t>
            </a:r>
          </a:p>
          <a:p>
            <a:pPr defTabSz="500063">
              <a:lnSpc>
                <a:spcPct val="90000"/>
              </a:lnSpc>
              <a:spcAft>
                <a:spcPct val="35000"/>
              </a:spcAft>
              <a:defRPr/>
            </a:pPr>
            <a:endParaRPr lang="en-GB" sz="1350" dirty="0">
              <a:solidFill>
                <a:prstClr val="black">
                  <a:lumMod val="65000"/>
                  <a:lumOff val="35000"/>
                </a:prstClr>
              </a:solidFill>
              <a:latin typeface="Calibri" panose="020F0502020204030204"/>
            </a:endParaRPr>
          </a:p>
        </p:txBody>
      </p:sp>
      <p:pic>
        <p:nvPicPr>
          <p:cNvPr id="34" name="Imagen 26">
            <a:extLst>
              <a:ext uri="{FF2B5EF4-FFF2-40B4-BE49-F238E27FC236}">
                <a16:creationId xmlns:a16="http://schemas.microsoft.com/office/drawing/2014/main" id="{1A970189-1941-4F89-B353-F2DB19502D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5639" y="5275054"/>
            <a:ext cx="1159411" cy="382876"/>
          </a:xfrm>
          <a:prstGeom prst="rect">
            <a:avLst/>
          </a:prstGeom>
        </p:spPr>
      </p:pic>
      <p:pic>
        <p:nvPicPr>
          <p:cNvPr id="35" name="Imagen 11">
            <a:extLst>
              <a:ext uri="{FF2B5EF4-FFF2-40B4-BE49-F238E27FC236}">
                <a16:creationId xmlns:a16="http://schemas.microsoft.com/office/drawing/2014/main" id="{00EB92D4-8EEF-4CC8-8CEF-212B39EFD9BA}"/>
              </a:ext>
            </a:extLst>
          </p:cNvPr>
          <p:cNvPicPr>
            <a:picLocks noGrp="1"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6974" y="5287603"/>
            <a:ext cx="521037" cy="523924"/>
          </a:xfrm>
          <a:prstGeom prst="rect">
            <a:avLst/>
          </a:prstGeom>
          <a:noFill/>
          <a:ln>
            <a:noFill/>
          </a:ln>
          <a:effectLst/>
        </p:spPr>
      </p:pic>
      <p:pic>
        <p:nvPicPr>
          <p:cNvPr id="36" name="Picture 2" descr="Copernicus ">
            <a:extLst>
              <a:ext uri="{FF2B5EF4-FFF2-40B4-BE49-F238E27FC236}">
                <a16:creationId xmlns:a16="http://schemas.microsoft.com/office/drawing/2014/main" id="{6127B285-876D-40E8-B763-D20C2543B7E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61783" y="5352473"/>
            <a:ext cx="873329" cy="3638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41543657-1411-4230-B3D6-9E088B8BDC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34692" y="5437912"/>
            <a:ext cx="1071112" cy="173560"/>
          </a:xfrm>
          <a:prstGeom prst="rect">
            <a:avLst/>
          </a:prstGeom>
        </p:spPr>
      </p:pic>
      <p:sp>
        <p:nvSpPr>
          <p:cNvPr id="40" name="Rectangle 39">
            <a:extLst>
              <a:ext uri="{FF2B5EF4-FFF2-40B4-BE49-F238E27FC236}">
                <a16:creationId xmlns:a16="http://schemas.microsoft.com/office/drawing/2014/main" id="{BA9CB2CD-3A09-40FA-8160-F60945B65183}"/>
              </a:ext>
            </a:extLst>
          </p:cNvPr>
          <p:cNvSpPr/>
          <p:nvPr/>
        </p:nvSpPr>
        <p:spPr>
          <a:xfrm>
            <a:off x="7420336" y="3771242"/>
            <a:ext cx="443070" cy="27930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0075">
              <a:lnSpc>
                <a:spcPct val="90000"/>
              </a:lnSpc>
              <a:spcAft>
                <a:spcPct val="35000"/>
              </a:spcAft>
              <a:defRPr/>
            </a:pPr>
            <a:r>
              <a:rPr lang="en-GB" sz="1350" dirty="0">
                <a:solidFill>
                  <a:prstClr val="black">
                    <a:lumMod val="65000"/>
                    <a:lumOff val="35000"/>
                  </a:prstClr>
                </a:solidFill>
                <a:latin typeface="Calibri" panose="020F0502020204030204"/>
              </a:rPr>
              <a:t>SSA</a:t>
            </a:r>
          </a:p>
        </p:txBody>
      </p:sp>
      <p:cxnSp>
        <p:nvCxnSpPr>
          <p:cNvPr id="41" name="Straight Connector 40">
            <a:extLst>
              <a:ext uri="{FF2B5EF4-FFF2-40B4-BE49-F238E27FC236}">
                <a16:creationId xmlns:a16="http://schemas.microsoft.com/office/drawing/2014/main" id="{80D07108-5744-4B1F-9A43-E7B7A30E5079}"/>
              </a:ext>
            </a:extLst>
          </p:cNvPr>
          <p:cNvCxnSpPr>
            <a:cxnSpLocks/>
          </p:cNvCxnSpPr>
          <p:nvPr/>
        </p:nvCxnSpPr>
        <p:spPr>
          <a:xfrm flipV="1">
            <a:off x="7254893" y="4028296"/>
            <a:ext cx="1485524" cy="5336"/>
          </a:xfrm>
          <a:prstGeom prst="line">
            <a:avLst/>
          </a:prstGeom>
          <a:ln w="19050">
            <a:noFill/>
          </a:ln>
        </p:spPr>
        <p:style>
          <a:lnRef idx="1">
            <a:schemeClr val="accent2"/>
          </a:lnRef>
          <a:fillRef idx="0">
            <a:schemeClr val="accent2"/>
          </a:fillRef>
          <a:effectRef idx="0">
            <a:schemeClr val="accent2"/>
          </a:effectRef>
          <a:fontRef idx="minor">
            <a:schemeClr val="tx1"/>
          </a:fontRef>
        </p:style>
      </p:cxnSp>
      <p:sp>
        <p:nvSpPr>
          <p:cNvPr id="42" name="TextBox 36">
            <a:extLst>
              <a:ext uri="{FF2B5EF4-FFF2-40B4-BE49-F238E27FC236}">
                <a16:creationId xmlns:a16="http://schemas.microsoft.com/office/drawing/2014/main" id="{80B66BD0-6C44-42F4-AF1D-E8382CB0E34A}"/>
              </a:ext>
            </a:extLst>
          </p:cNvPr>
          <p:cNvSpPr txBox="1"/>
          <p:nvPr/>
        </p:nvSpPr>
        <p:spPr>
          <a:xfrm>
            <a:off x="7458208" y="4099852"/>
            <a:ext cx="1282210" cy="8194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00063">
              <a:lnSpc>
                <a:spcPct val="90000"/>
              </a:lnSpc>
              <a:spcAft>
                <a:spcPct val="35000"/>
              </a:spcAft>
              <a:defRPr/>
            </a:pPr>
            <a:r>
              <a:rPr lang="en-GB" sz="1050" dirty="0">
                <a:solidFill>
                  <a:prstClr val="black">
                    <a:lumMod val="65000"/>
                    <a:lumOff val="35000"/>
                  </a:prstClr>
                </a:solidFill>
                <a:latin typeface="Calibri" panose="020F0502020204030204"/>
              </a:rPr>
              <a:t>Space Situational Awareness monitors and protects space assets. </a:t>
            </a:r>
            <a:endParaRPr lang="en-GB" sz="1350" dirty="0">
              <a:solidFill>
                <a:prstClr val="black">
                  <a:lumMod val="65000"/>
                  <a:lumOff val="35000"/>
                </a:prstClr>
              </a:solidFill>
              <a:latin typeface="Calibri" panose="020F0502020204030204"/>
            </a:endParaRPr>
          </a:p>
        </p:txBody>
      </p:sp>
      <p:cxnSp>
        <p:nvCxnSpPr>
          <p:cNvPr id="43" name="Straight Connector 42">
            <a:extLst>
              <a:ext uri="{FF2B5EF4-FFF2-40B4-BE49-F238E27FC236}">
                <a16:creationId xmlns:a16="http://schemas.microsoft.com/office/drawing/2014/main" id="{CAB88358-8641-41FB-9A70-EF046E02B93F}"/>
              </a:ext>
            </a:extLst>
          </p:cNvPr>
          <p:cNvCxnSpPr/>
          <p:nvPr/>
        </p:nvCxnSpPr>
        <p:spPr>
          <a:xfrm>
            <a:off x="7364835" y="3927912"/>
            <a:ext cx="0" cy="685800"/>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D615DB3E-F108-45ED-BE21-99E469868073}"/>
              </a:ext>
            </a:extLst>
          </p:cNvPr>
          <p:cNvCxnSpPr>
            <a:cxnSpLocks/>
          </p:cNvCxnSpPr>
          <p:nvPr/>
        </p:nvCxnSpPr>
        <p:spPr>
          <a:xfrm>
            <a:off x="7261880" y="4052999"/>
            <a:ext cx="1522716" cy="3366"/>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grpSp>
        <p:nvGrpSpPr>
          <p:cNvPr id="39" name="Group 38">
            <a:extLst>
              <a:ext uri="{FF2B5EF4-FFF2-40B4-BE49-F238E27FC236}">
                <a16:creationId xmlns:a16="http://schemas.microsoft.com/office/drawing/2014/main" id="{4C07A182-0EB9-4015-82E0-40BF17481BC3}"/>
              </a:ext>
            </a:extLst>
          </p:cNvPr>
          <p:cNvGrpSpPr/>
          <p:nvPr/>
        </p:nvGrpSpPr>
        <p:grpSpPr>
          <a:xfrm>
            <a:off x="676974" y="1662202"/>
            <a:ext cx="3175107" cy="1698633"/>
            <a:chOff x="6421502" y="2626868"/>
            <a:chExt cx="4716969" cy="2986877"/>
          </a:xfrm>
          <a:solidFill>
            <a:schemeClr val="accent5"/>
          </a:solidFill>
        </p:grpSpPr>
        <p:grpSp>
          <p:nvGrpSpPr>
            <p:cNvPr id="47" name="Group 46">
              <a:extLst>
                <a:ext uri="{FF2B5EF4-FFF2-40B4-BE49-F238E27FC236}">
                  <a16:creationId xmlns:a16="http://schemas.microsoft.com/office/drawing/2014/main" id="{61FF5D6C-CDDF-4C1E-9571-C53820AA721B}"/>
                </a:ext>
              </a:extLst>
            </p:cNvPr>
            <p:cNvGrpSpPr/>
            <p:nvPr/>
          </p:nvGrpSpPr>
          <p:grpSpPr>
            <a:xfrm>
              <a:off x="6421502" y="2626868"/>
              <a:ext cx="4716969" cy="2986877"/>
              <a:chOff x="6421502" y="2626868"/>
              <a:chExt cx="4716969" cy="2986877"/>
            </a:xfrm>
            <a:grpFill/>
          </p:grpSpPr>
          <p:sp>
            <p:nvSpPr>
              <p:cNvPr id="49" name="Rectangle 48">
                <a:extLst>
                  <a:ext uri="{FF2B5EF4-FFF2-40B4-BE49-F238E27FC236}">
                    <a16:creationId xmlns:a16="http://schemas.microsoft.com/office/drawing/2014/main" id="{6A94B1F2-29CF-4726-8D71-033E401E8106}"/>
                  </a:ext>
                </a:extLst>
              </p:cNvPr>
              <p:cNvSpPr/>
              <p:nvPr/>
            </p:nvSpPr>
            <p:spPr>
              <a:xfrm>
                <a:off x="6421502" y="2626868"/>
                <a:ext cx="4716969" cy="298687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LID4096" sz="1050" b="1">
                  <a:solidFill>
                    <a:prstClr val="white"/>
                  </a:solidFill>
                  <a:latin typeface="Calibri" panose="020F0502020204030204"/>
                </a:endParaRPr>
              </a:p>
            </p:txBody>
          </p:sp>
          <p:sp>
            <p:nvSpPr>
              <p:cNvPr id="50" name="TextBox 49">
                <a:extLst>
                  <a:ext uri="{FF2B5EF4-FFF2-40B4-BE49-F238E27FC236}">
                    <a16:creationId xmlns:a16="http://schemas.microsoft.com/office/drawing/2014/main" id="{2B7EB5A5-9AE3-4819-A3C4-90135384D937}"/>
                  </a:ext>
                </a:extLst>
              </p:cNvPr>
              <p:cNvSpPr txBox="1"/>
              <p:nvPr/>
            </p:nvSpPr>
            <p:spPr>
              <a:xfrm>
                <a:off x="6756561" y="2990547"/>
                <a:ext cx="4076766" cy="24188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ormAutofit lnSpcReduction="10000"/>
              </a:bodyPr>
              <a:lstStyle/>
              <a:p>
                <a:pPr defTabSz="685800" eaLnBrk="0" fontAlgn="base" hangingPunct="0">
                  <a:spcBef>
                    <a:spcPct val="0"/>
                  </a:spcBef>
                  <a:spcAft>
                    <a:spcPct val="0"/>
                  </a:spcAft>
                  <a:defRPr/>
                </a:pPr>
                <a:r>
                  <a:rPr lang="en-US" sz="1050" b="1" dirty="0">
                    <a:solidFill>
                      <a:prstClr val="white"/>
                    </a:solidFill>
                    <a:latin typeface="Neo Sans W1G Medium" panose="020B0704030504040204" pitchFamily="34" charset="0"/>
                    <a:ea typeface="MS PGothic" panose="020B0600070205080204" pitchFamily="34" charset="-128"/>
                  </a:rPr>
                  <a:t>New EU Space Regulation </a:t>
                </a:r>
              </a:p>
              <a:p>
                <a:pPr defTabSz="685800" eaLnBrk="0" fontAlgn="base" hangingPunct="0">
                  <a:spcBef>
                    <a:spcPct val="0"/>
                  </a:spcBef>
                  <a:spcAft>
                    <a:spcPct val="0"/>
                  </a:spcAft>
                  <a:defRPr/>
                </a:pPr>
                <a:r>
                  <a:rPr lang="en-US" sz="1050" b="1" dirty="0">
                    <a:solidFill>
                      <a:prstClr val="white"/>
                    </a:solidFill>
                    <a:latin typeface="Neo Sans W1G Medium" panose="020B0704030504040204" pitchFamily="34" charset="0"/>
                    <a:ea typeface="MS PGothic" panose="020B0600070205080204" pitchFamily="34" charset="-128"/>
                    <a:hlinkClick r:id="rId7">
                      <a:extLst>
                        <a:ext uri="{A12FA001-AC4F-418D-AE19-62706E023703}">
                          <ahyp:hlinkClr xmlns:ahyp="http://schemas.microsoft.com/office/drawing/2018/hyperlinkcolor" val="tx"/>
                        </a:ext>
                      </a:extLst>
                    </a:hlinkClick>
                  </a:rPr>
                  <a:t>((EU) 2021/696)</a:t>
                </a:r>
                <a:endParaRPr lang="en-US" sz="1050" b="1" dirty="0">
                  <a:solidFill>
                    <a:prstClr val="white"/>
                  </a:solidFill>
                  <a:latin typeface="Neo Sans W1G Medium" panose="020B0704030504040204" pitchFamily="34" charset="0"/>
                  <a:ea typeface="MS PGothic" panose="020B0600070205080204" pitchFamily="34" charset="-128"/>
                </a:endParaRPr>
              </a:p>
              <a:p>
                <a:pPr defTabSz="685800" eaLnBrk="0" fontAlgn="base" hangingPunct="0">
                  <a:spcBef>
                    <a:spcPct val="0"/>
                  </a:spcBef>
                  <a:spcAft>
                    <a:spcPct val="0"/>
                  </a:spcAft>
                  <a:defRPr/>
                </a:pPr>
                <a:endParaRPr lang="en-US" sz="1050" b="1" dirty="0">
                  <a:solidFill>
                    <a:prstClr val="white"/>
                  </a:solidFill>
                  <a:latin typeface="Calibri Light" panose="020F0302020204030204"/>
                  <a:ea typeface="MS PGothic" panose="020B0600070205080204" pitchFamily="34" charset="-128"/>
                </a:endParaRPr>
              </a:p>
              <a:p>
                <a:pPr marL="214313" indent="-214313" defTabSz="685800" eaLnBrk="0" fontAlgn="base" hangingPunct="0">
                  <a:spcBef>
                    <a:spcPct val="0"/>
                  </a:spcBef>
                  <a:spcAft>
                    <a:spcPct val="0"/>
                  </a:spcAft>
                  <a:buFont typeface="Arial" panose="020B0604020202020204" pitchFamily="34" charset="0"/>
                  <a:buChar char="•"/>
                  <a:defRPr/>
                </a:pPr>
                <a:r>
                  <a:rPr lang="en-US" sz="1050" b="1" dirty="0">
                    <a:solidFill>
                      <a:prstClr val="white"/>
                    </a:solidFill>
                    <a:latin typeface="Calibri Light" panose="020F0302020204030204"/>
                    <a:ea typeface="MS PGothic" panose="020B0600070205080204" pitchFamily="34" charset="-128"/>
                  </a:rPr>
                  <a:t>To acknowledge the growing role of space in supporting EU priorities in terms of growth, competitiveness, sustainability, and security</a:t>
                </a:r>
              </a:p>
              <a:p>
                <a:pPr marL="214313" indent="-214313" defTabSz="685800" eaLnBrk="0" fontAlgn="base" hangingPunct="0">
                  <a:spcBef>
                    <a:spcPts val="450"/>
                  </a:spcBef>
                  <a:spcAft>
                    <a:spcPct val="0"/>
                  </a:spcAft>
                  <a:buFont typeface="Arial" panose="020B0604020202020204" pitchFamily="34" charset="0"/>
                  <a:buChar char="•"/>
                  <a:defRPr/>
                </a:pPr>
                <a:r>
                  <a:rPr lang="en-US" sz="1050" b="1" dirty="0">
                    <a:solidFill>
                      <a:prstClr val="white"/>
                    </a:solidFill>
                    <a:latin typeface="Calibri Light" panose="020F0302020204030204"/>
                    <a:ea typeface="MS PGothic" panose="020B0600070205080204" pitchFamily="34" charset="-128"/>
                  </a:rPr>
                  <a:t>Setting the ground for the creation of EUSPA, officially launched on </a:t>
                </a:r>
                <a:r>
                  <a:rPr lang="en-US" sz="1050" b="1" dirty="0">
                    <a:solidFill>
                      <a:prstClr val="white"/>
                    </a:solidFill>
                    <a:latin typeface="Verdana" panose="020B0604030504040204" pitchFamily="34" charset="0"/>
                    <a:ea typeface="MS PGothic" panose="020B0600070205080204" pitchFamily="34" charset="-128"/>
                  </a:rPr>
                  <a:t>12 May 2021 </a:t>
                </a:r>
              </a:p>
              <a:p>
                <a:pPr marL="214313" indent="-214313" defTabSz="685800" eaLnBrk="0" fontAlgn="base" hangingPunct="0">
                  <a:spcBef>
                    <a:spcPts val="450"/>
                  </a:spcBef>
                  <a:spcAft>
                    <a:spcPct val="0"/>
                  </a:spcAft>
                  <a:buFont typeface="Arial" panose="020B0604020202020204" pitchFamily="34" charset="0"/>
                  <a:buChar char="•"/>
                  <a:defRPr/>
                </a:pPr>
                <a:endParaRPr lang="en-US" sz="1050" b="1" dirty="0">
                  <a:solidFill>
                    <a:prstClr val="white"/>
                  </a:solidFill>
                  <a:latin typeface="Calibri Light" panose="020F0302020204030204"/>
                  <a:ea typeface="MS PGothic" panose="020B0600070205080204" pitchFamily="34" charset="-128"/>
                </a:endParaRPr>
              </a:p>
              <a:p>
                <a:pPr marL="214313" indent="-214313" defTabSz="685800" eaLnBrk="0" fontAlgn="base" hangingPunct="0">
                  <a:spcBef>
                    <a:spcPct val="0"/>
                  </a:spcBef>
                  <a:spcAft>
                    <a:spcPct val="0"/>
                  </a:spcAft>
                  <a:buFont typeface="Arial" panose="020B0604020202020204" pitchFamily="34" charset="0"/>
                  <a:buChar char="•"/>
                  <a:defRPr/>
                </a:pPr>
                <a:endParaRPr lang="LID4096" sz="1050" b="1" dirty="0">
                  <a:solidFill>
                    <a:prstClr val="white"/>
                  </a:solidFill>
                  <a:latin typeface="Calibri Light" panose="020F0302020204030204"/>
                  <a:ea typeface="MS PGothic" panose="020B0600070205080204" pitchFamily="34" charset="-128"/>
                </a:endParaRPr>
              </a:p>
            </p:txBody>
          </p:sp>
        </p:grpSp>
        <p:pic>
          <p:nvPicPr>
            <p:cNvPr id="48" name="Picture 47">
              <a:extLst>
                <a:ext uri="{FF2B5EF4-FFF2-40B4-BE49-F238E27FC236}">
                  <a16:creationId xmlns:a16="http://schemas.microsoft.com/office/drawing/2014/main" id="{A79B1DE0-F1F6-4665-ACC7-363ED74D1C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65336" y="3084878"/>
              <a:ext cx="748083" cy="529288"/>
            </a:xfrm>
            <a:prstGeom prst="rect">
              <a:avLst/>
            </a:prstGeom>
          </p:spPr>
          <p:style>
            <a:lnRef idx="2">
              <a:schemeClr val="accent1">
                <a:shade val="50000"/>
              </a:schemeClr>
            </a:lnRef>
            <a:fillRef idx="1">
              <a:schemeClr val="accent1"/>
            </a:fillRef>
            <a:effectRef idx="0">
              <a:schemeClr val="accent1"/>
            </a:effectRef>
            <a:fontRef idx="minor">
              <a:schemeClr val="lt1"/>
            </a:fontRef>
          </p:style>
        </p:pic>
      </p:grpSp>
      <p:sp>
        <p:nvSpPr>
          <p:cNvPr id="45" name="Rectangle 44">
            <a:extLst>
              <a:ext uri="{FF2B5EF4-FFF2-40B4-BE49-F238E27FC236}">
                <a16:creationId xmlns:a16="http://schemas.microsoft.com/office/drawing/2014/main" id="{C4039468-4615-4959-BA8C-D49CC20EDE5D}"/>
              </a:ext>
            </a:extLst>
          </p:cNvPr>
          <p:cNvSpPr/>
          <p:nvPr/>
        </p:nvSpPr>
        <p:spPr>
          <a:xfrm>
            <a:off x="3546529" y="3782673"/>
            <a:ext cx="1937246" cy="2148207"/>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sz="1350"/>
          </a:p>
        </p:txBody>
      </p:sp>
      <p:sp>
        <p:nvSpPr>
          <p:cNvPr id="46" name="TextBox 45">
            <a:extLst>
              <a:ext uri="{FF2B5EF4-FFF2-40B4-BE49-F238E27FC236}">
                <a16:creationId xmlns:a16="http://schemas.microsoft.com/office/drawing/2014/main" id="{DE325B33-02D2-491C-ADFC-F81C092DF512}"/>
              </a:ext>
            </a:extLst>
          </p:cNvPr>
          <p:cNvSpPr txBox="1"/>
          <p:nvPr/>
        </p:nvSpPr>
        <p:spPr>
          <a:xfrm>
            <a:off x="3491719" y="5695045"/>
            <a:ext cx="2046866" cy="614452"/>
          </a:xfrm>
          <a:prstGeom prst="rect">
            <a:avLst/>
          </a:prstGeom>
        </p:spPr>
        <p:txBody>
          <a:bodyPr vert="horz" wrap="square" lIns="68580" tIns="34290" rIns="68580" bIns="34290" rtlCol="0">
            <a:normAutofit/>
          </a:bodyPr>
          <a:lstStyle/>
          <a:p>
            <a:pPr algn="ctr"/>
            <a:r>
              <a:rPr lang="en-US" sz="1200" b="1" dirty="0">
                <a:solidFill>
                  <a:schemeClr val="tx2"/>
                </a:solidFill>
              </a:rPr>
              <a:t>Market Uptake</a:t>
            </a:r>
            <a:endParaRPr lang="en-150" sz="1200" b="1" dirty="0">
              <a:solidFill>
                <a:schemeClr val="tx2"/>
              </a:solidFill>
            </a:endParaRPr>
          </a:p>
        </p:txBody>
      </p:sp>
      <p:sp>
        <p:nvSpPr>
          <p:cNvPr id="51" name="Title 1">
            <a:extLst>
              <a:ext uri="{FF2B5EF4-FFF2-40B4-BE49-F238E27FC236}">
                <a16:creationId xmlns:a16="http://schemas.microsoft.com/office/drawing/2014/main" id="{992B64B9-2035-41C3-A491-042BEFC64E8B}"/>
              </a:ext>
            </a:extLst>
          </p:cNvPr>
          <p:cNvSpPr txBox="1">
            <a:spLocks/>
          </p:cNvSpPr>
          <p:nvPr/>
        </p:nvSpPr>
        <p:spPr>
          <a:xfrm>
            <a:off x="533603" y="559699"/>
            <a:ext cx="705635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1" kern="1200">
                <a:solidFill>
                  <a:schemeClr val="tx1">
                    <a:lumMod val="75000"/>
                    <a:lumOff val="25000"/>
                  </a:schemeClr>
                </a:solidFill>
                <a:latin typeface="+mj-lt"/>
                <a:ea typeface="+mj-ea"/>
                <a:cs typeface="+mj-cs"/>
              </a:defRPr>
            </a:lvl1pPr>
          </a:lstStyle>
          <a:p>
            <a:r>
              <a:rPr lang="en-US" sz="2900" dirty="0">
                <a:solidFill>
                  <a:srgbClr val="0E4194"/>
                </a:solidFill>
                <a:latin typeface="Exo SemiBold" pitchFamily="2" charset="0"/>
              </a:rPr>
              <a:t>EUSPA – Linking Space to user needs</a:t>
            </a:r>
            <a:endParaRPr lang="LID4096" sz="2900" dirty="0">
              <a:solidFill>
                <a:srgbClr val="0E4194"/>
              </a:solidFill>
              <a:latin typeface="Exo SemiBold" pitchFamily="2" charset="0"/>
            </a:endParaRPr>
          </a:p>
        </p:txBody>
      </p:sp>
    </p:spTree>
    <p:extLst>
      <p:ext uri="{BB962C8B-B14F-4D97-AF65-F5344CB8AC3E}">
        <p14:creationId xmlns:p14="http://schemas.microsoft.com/office/powerpoint/2010/main" val="895755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B4A30B-12E9-46F2-AEB1-0E1057B480F1}"/>
              </a:ext>
            </a:extLst>
          </p:cNvPr>
          <p:cNvSpPr/>
          <p:nvPr/>
        </p:nvSpPr>
        <p:spPr>
          <a:xfrm>
            <a:off x="346047" y="2079282"/>
            <a:ext cx="8323976" cy="350306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sz="1350" dirty="0"/>
          </a:p>
        </p:txBody>
      </p:sp>
      <p:sp>
        <p:nvSpPr>
          <p:cNvPr id="51" name="Title 1">
            <a:extLst>
              <a:ext uri="{FF2B5EF4-FFF2-40B4-BE49-F238E27FC236}">
                <a16:creationId xmlns:a16="http://schemas.microsoft.com/office/drawing/2014/main" id="{992B64B9-2035-41C3-A491-042BEFC64E8B}"/>
              </a:ext>
            </a:extLst>
          </p:cNvPr>
          <p:cNvSpPr txBox="1">
            <a:spLocks/>
          </p:cNvSpPr>
          <p:nvPr/>
        </p:nvSpPr>
        <p:spPr>
          <a:xfrm>
            <a:off x="249697" y="934108"/>
            <a:ext cx="749913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1" kern="1200">
                <a:solidFill>
                  <a:schemeClr val="tx1">
                    <a:lumMod val="75000"/>
                    <a:lumOff val="25000"/>
                  </a:schemeClr>
                </a:solidFill>
                <a:latin typeface="+mj-lt"/>
                <a:ea typeface="+mj-ea"/>
                <a:cs typeface="+mj-cs"/>
              </a:defRPr>
            </a:lvl1pPr>
          </a:lstStyle>
          <a:p>
            <a:r>
              <a:rPr lang="en-US" sz="2900" dirty="0">
                <a:solidFill>
                  <a:srgbClr val="0E4194"/>
                </a:solidFill>
                <a:latin typeface="Exo SemiBold" pitchFamily="2" charset="0"/>
              </a:rPr>
              <a:t>Integrating the EU Space </a:t>
            </a:r>
            <a:r>
              <a:rPr lang="en-US" sz="2900" dirty="0" err="1">
                <a:solidFill>
                  <a:srgbClr val="0E4194"/>
                </a:solidFill>
                <a:latin typeface="Exo SemiBold" pitchFamily="2" charset="0"/>
              </a:rPr>
              <a:t>Programme</a:t>
            </a:r>
            <a:r>
              <a:rPr lang="en-US" sz="2900" dirty="0">
                <a:solidFill>
                  <a:srgbClr val="0E4194"/>
                </a:solidFill>
                <a:latin typeface="Exo SemiBold" pitchFamily="2" charset="0"/>
              </a:rPr>
              <a:t> with a synergetic approach</a:t>
            </a:r>
            <a:endParaRPr lang="en-150" sz="2900" dirty="0">
              <a:solidFill>
                <a:srgbClr val="0E4194"/>
              </a:solidFill>
              <a:latin typeface="Exo SemiBold" pitchFamily="2" charset="0"/>
            </a:endParaRPr>
          </a:p>
        </p:txBody>
      </p:sp>
      <p:pic>
        <p:nvPicPr>
          <p:cNvPr id="1026" name="Picture 2" descr="EU SPACE visual">
            <a:extLst>
              <a:ext uri="{FF2B5EF4-FFF2-40B4-BE49-F238E27FC236}">
                <a16:creationId xmlns:a16="http://schemas.microsoft.com/office/drawing/2014/main" id="{9B8E12E6-BD40-4DD2-B31F-E6A95AB4C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854" y="2605539"/>
            <a:ext cx="3681893" cy="2454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0A186B20-A04D-46AE-B26D-897059C3886E}"/>
              </a:ext>
            </a:extLst>
          </p:cNvPr>
          <p:cNvSpPr/>
          <p:nvPr/>
        </p:nvSpPr>
        <p:spPr>
          <a:xfrm rot="5400000">
            <a:off x="4433317" y="3576457"/>
            <a:ext cx="868261" cy="37121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sz="1350" dirty="0"/>
          </a:p>
        </p:txBody>
      </p:sp>
      <p:pic>
        <p:nvPicPr>
          <p:cNvPr id="36" name="Picture 35">
            <a:extLst>
              <a:ext uri="{FF2B5EF4-FFF2-40B4-BE49-F238E27FC236}">
                <a16:creationId xmlns:a16="http://schemas.microsoft.com/office/drawing/2014/main" id="{3E1B97C9-7837-4B61-942C-AC0BE5CDD9FF}"/>
              </a:ext>
            </a:extLst>
          </p:cNvPr>
          <p:cNvPicPr>
            <a:picLocks noChangeAspect="1"/>
          </p:cNvPicPr>
          <p:nvPr/>
        </p:nvPicPr>
        <p:blipFill>
          <a:blip r:embed="rId4"/>
          <a:stretch>
            <a:fillRect/>
          </a:stretch>
        </p:blipFill>
        <p:spPr>
          <a:xfrm>
            <a:off x="5053054" y="1928280"/>
            <a:ext cx="3799661" cy="3726503"/>
          </a:xfrm>
          <a:prstGeom prst="rect">
            <a:avLst/>
          </a:prstGeom>
        </p:spPr>
      </p:pic>
    </p:spTree>
    <p:extLst>
      <p:ext uri="{BB962C8B-B14F-4D97-AF65-F5344CB8AC3E}">
        <p14:creationId xmlns:p14="http://schemas.microsoft.com/office/powerpoint/2010/main" val="2378847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C03E-3E5E-4F1F-AFDE-F8F6D5114B8F}"/>
              </a:ext>
            </a:extLst>
          </p:cNvPr>
          <p:cNvSpPr>
            <a:spLocks noGrp="1"/>
          </p:cNvSpPr>
          <p:nvPr>
            <p:ph type="title"/>
          </p:nvPr>
        </p:nvSpPr>
        <p:spPr>
          <a:xfrm>
            <a:off x="568001" y="1170517"/>
            <a:ext cx="6146067" cy="794414"/>
          </a:xfrm>
        </p:spPr>
        <p:txBody>
          <a:bodyPr>
            <a:noAutofit/>
          </a:bodyPr>
          <a:lstStyle/>
          <a:p>
            <a:r>
              <a:rPr lang="en-GB" sz="2400" dirty="0">
                <a:solidFill>
                  <a:schemeClr val="tx1">
                    <a:lumMod val="65000"/>
                    <a:lumOff val="35000"/>
                  </a:schemeClr>
                </a:solidFill>
              </a:rPr>
              <a:t>The Market for Space Data has a huge economic potential</a:t>
            </a:r>
            <a:endParaRPr lang="en-150" sz="2400" dirty="0"/>
          </a:p>
        </p:txBody>
      </p:sp>
      <p:sp>
        <p:nvSpPr>
          <p:cNvPr id="3" name="Content Placeholder 2">
            <a:extLst>
              <a:ext uri="{FF2B5EF4-FFF2-40B4-BE49-F238E27FC236}">
                <a16:creationId xmlns:a16="http://schemas.microsoft.com/office/drawing/2014/main" id="{2DE20C0F-E6CF-4196-AE35-26E8858B4C6E}"/>
              </a:ext>
            </a:extLst>
          </p:cNvPr>
          <p:cNvSpPr>
            <a:spLocks noGrp="1"/>
          </p:cNvSpPr>
          <p:nvPr>
            <p:ph idx="1"/>
          </p:nvPr>
        </p:nvSpPr>
        <p:spPr>
          <a:xfrm>
            <a:off x="332990" y="2122424"/>
            <a:ext cx="4382944" cy="1584132"/>
          </a:xfrm>
        </p:spPr>
        <p:txBody>
          <a:bodyPr>
            <a:normAutofit/>
          </a:bodyPr>
          <a:lstStyle/>
          <a:p>
            <a:r>
              <a:rPr lang="en-GB" sz="1350" b="1" dirty="0"/>
              <a:t>The EO and GNSS Market Report </a:t>
            </a:r>
            <a:r>
              <a:rPr lang="en-GB" sz="1350" dirty="0"/>
              <a:t>combines the market and application insights into a </a:t>
            </a:r>
            <a:r>
              <a:rPr lang="en-GB" sz="1350" b="1" dirty="0"/>
              <a:t>single report </a:t>
            </a:r>
            <a:r>
              <a:rPr lang="en-GB" sz="1350" dirty="0"/>
              <a:t>that provides global coverage of the EO and GNSS applications across multiple market segments</a:t>
            </a:r>
          </a:p>
          <a:p>
            <a:endParaRPr lang="en-GB" sz="1350" i="1" dirty="0"/>
          </a:p>
        </p:txBody>
      </p:sp>
      <p:sp>
        <p:nvSpPr>
          <p:cNvPr id="4" name="Slide Number Placeholder 3">
            <a:extLst>
              <a:ext uri="{FF2B5EF4-FFF2-40B4-BE49-F238E27FC236}">
                <a16:creationId xmlns:a16="http://schemas.microsoft.com/office/drawing/2014/main" id="{C2A9F662-6161-4F3D-8D2C-9D9BC46C8BD2}"/>
              </a:ext>
            </a:extLst>
          </p:cNvPr>
          <p:cNvSpPr>
            <a:spLocks noGrp="1"/>
          </p:cNvSpPr>
          <p:nvPr>
            <p:ph type="sldNum" sz="quarter" idx="12"/>
          </p:nvPr>
        </p:nvSpPr>
        <p:spPr/>
        <p:txBody>
          <a:bodyPr/>
          <a:lstStyle/>
          <a:p>
            <a:fld id="{832D733E-3264-41AF-819B-F4786F848FED}" type="slidenum">
              <a:rPr lang="LID4096" smtClean="0"/>
              <a:t>4</a:t>
            </a:fld>
            <a:endParaRPr lang="LID4096"/>
          </a:p>
        </p:txBody>
      </p:sp>
      <p:pic>
        <p:nvPicPr>
          <p:cNvPr id="9" name="Picture 8">
            <a:extLst>
              <a:ext uri="{FF2B5EF4-FFF2-40B4-BE49-F238E27FC236}">
                <a16:creationId xmlns:a16="http://schemas.microsoft.com/office/drawing/2014/main" id="{CC8EB3D5-A070-4E99-BA0C-C66D3FE3A2FF}"/>
              </a:ext>
            </a:extLst>
          </p:cNvPr>
          <p:cNvPicPr>
            <a:picLocks noChangeAspect="1"/>
          </p:cNvPicPr>
          <p:nvPr/>
        </p:nvPicPr>
        <p:blipFill>
          <a:blip r:embed="rId3"/>
          <a:stretch>
            <a:fillRect/>
          </a:stretch>
        </p:blipFill>
        <p:spPr>
          <a:xfrm rot="371076">
            <a:off x="4949468" y="2146841"/>
            <a:ext cx="3507090" cy="24068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a:extLst>
              <a:ext uri="{FF2B5EF4-FFF2-40B4-BE49-F238E27FC236}">
                <a16:creationId xmlns:a16="http://schemas.microsoft.com/office/drawing/2014/main" id="{E57DB040-7766-4805-89CE-FD0D5177E119}"/>
              </a:ext>
            </a:extLst>
          </p:cNvPr>
          <p:cNvSpPr/>
          <p:nvPr/>
        </p:nvSpPr>
        <p:spPr>
          <a:xfrm>
            <a:off x="5144497" y="4888327"/>
            <a:ext cx="3203636" cy="5324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Edition coming soon !</a:t>
            </a:r>
            <a:endParaRPr lang="en-150" b="1" dirty="0">
              <a:solidFill>
                <a:schemeClr val="tx1"/>
              </a:solidFill>
            </a:endParaRPr>
          </a:p>
        </p:txBody>
      </p:sp>
      <p:pic>
        <p:nvPicPr>
          <p:cNvPr id="5" name="Picture 4">
            <a:extLst>
              <a:ext uri="{FF2B5EF4-FFF2-40B4-BE49-F238E27FC236}">
                <a16:creationId xmlns:a16="http://schemas.microsoft.com/office/drawing/2014/main" id="{EE0C7706-835E-409F-9759-81B7F0EC0F1D}"/>
              </a:ext>
            </a:extLst>
          </p:cNvPr>
          <p:cNvPicPr>
            <a:picLocks noChangeAspect="1"/>
          </p:cNvPicPr>
          <p:nvPr/>
        </p:nvPicPr>
        <p:blipFill>
          <a:blip r:embed="rId4"/>
          <a:stretch>
            <a:fillRect/>
          </a:stretch>
        </p:blipFill>
        <p:spPr>
          <a:xfrm>
            <a:off x="1193801" y="3050287"/>
            <a:ext cx="2556978" cy="2637197"/>
          </a:xfrm>
          <a:prstGeom prst="rect">
            <a:avLst/>
          </a:prstGeom>
        </p:spPr>
      </p:pic>
    </p:spTree>
    <p:extLst>
      <p:ext uri="{BB962C8B-B14F-4D97-AF65-F5344CB8AC3E}">
        <p14:creationId xmlns:p14="http://schemas.microsoft.com/office/powerpoint/2010/main" val="2248359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Copernicus In Situ Newsletter #7 - Editorial — Copernicus In Situ Component">
            <a:extLst>
              <a:ext uri="{FF2B5EF4-FFF2-40B4-BE49-F238E27FC236}">
                <a16:creationId xmlns:a16="http://schemas.microsoft.com/office/drawing/2014/main" id="{6AF97A22-D0FB-49D9-BE9D-14E17F20B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222" y="3061686"/>
            <a:ext cx="1118222" cy="8584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ESA's operational Copernicus's program with the Sentinel family. ©ESA... |  Download Scientific Diagram">
            <a:extLst>
              <a:ext uri="{FF2B5EF4-FFF2-40B4-BE49-F238E27FC236}">
                <a16:creationId xmlns:a16="http://schemas.microsoft.com/office/drawing/2014/main" id="{2A29924E-0E6D-4735-9757-408CC5C27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976" y="2722050"/>
            <a:ext cx="1782160" cy="13754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he Copernicus Land Monitoring Service - Recap - Reinforcing CAP -  Personalized Public Services in Support of the implementation of the Common  Agricultural Policy">
            <a:extLst>
              <a:ext uri="{FF2B5EF4-FFF2-40B4-BE49-F238E27FC236}">
                <a16:creationId xmlns:a16="http://schemas.microsoft.com/office/drawing/2014/main" id="{54817AD0-150D-406E-9178-DB3808BA61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8005"/>
          <a:stretch/>
        </p:blipFill>
        <p:spPr bwMode="auto">
          <a:xfrm>
            <a:off x="389307" y="2290393"/>
            <a:ext cx="2396390" cy="11590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worldfrom.space/wp-content/uploads/2020/02/The_Sentinel_family-1-1024x552.jpg">
            <a:extLst>
              <a:ext uri="{FF2B5EF4-FFF2-40B4-BE49-F238E27FC236}">
                <a16:creationId xmlns:a16="http://schemas.microsoft.com/office/drawing/2014/main" id="{7A26644F-4076-42E4-9FF7-21B6BA30B8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267"/>
          <a:stretch/>
        </p:blipFill>
        <p:spPr bwMode="auto">
          <a:xfrm>
            <a:off x="498516" y="3481079"/>
            <a:ext cx="2473013" cy="2195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6" descr="State of play: Copernicus Atmosphere Monitoring Service — Copernicus In  Situ Component">
            <a:extLst>
              <a:ext uri="{FF2B5EF4-FFF2-40B4-BE49-F238E27FC236}">
                <a16:creationId xmlns:a16="http://schemas.microsoft.com/office/drawing/2014/main" id="{E5FF0526-7B98-463D-A5EF-C78A04220E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8127" y="2812462"/>
            <a:ext cx="802518" cy="3872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MEMS in situ requirements Workshop - Euro-Argo ERIC">
            <a:extLst>
              <a:ext uri="{FF2B5EF4-FFF2-40B4-BE49-F238E27FC236}">
                <a16:creationId xmlns:a16="http://schemas.microsoft.com/office/drawing/2014/main" id="{C5668E9E-B311-4AAC-8DE7-64037A35BE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850" b="24906"/>
          <a:stretch/>
        </p:blipFill>
        <p:spPr bwMode="auto">
          <a:xfrm>
            <a:off x="7965271" y="2856926"/>
            <a:ext cx="897695" cy="3318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Území – Copernicus CR">
            <a:extLst>
              <a:ext uri="{FF2B5EF4-FFF2-40B4-BE49-F238E27FC236}">
                <a16:creationId xmlns:a16="http://schemas.microsoft.com/office/drawing/2014/main" id="{669E01CB-D70B-4E12-984E-7E690417127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843" t="11945" r="10617" b="14356"/>
          <a:stretch/>
        </p:blipFill>
        <p:spPr bwMode="auto">
          <a:xfrm>
            <a:off x="7075032" y="3271630"/>
            <a:ext cx="733462" cy="3664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State of play : Copernicus Climate Change Service (C3S) — Copernicus In  Situ Component">
            <a:extLst>
              <a:ext uri="{FF2B5EF4-FFF2-40B4-BE49-F238E27FC236}">
                <a16:creationId xmlns:a16="http://schemas.microsoft.com/office/drawing/2014/main" id="{022FC575-B06D-47D5-87E4-7409EF446C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40836" y="3279235"/>
            <a:ext cx="685538" cy="3691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https://insitu.copernicus.eu/state-of-play/CSS.png">
            <a:extLst>
              <a:ext uri="{FF2B5EF4-FFF2-40B4-BE49-F238E27FC236}">
                <a16:creationId xmlns:a16="http://schemas.microsoft.com/office/drawing/2014/main" id="{DB981B77-3A53-49AC-B752-8F143ADCB6B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5089"/>
          <a:stretch/>
        </p:blipFill>
        <p:spPr bwMode="auto">
          <a:xfrm>
            <a:off x="7012556" y="3739346"/>
            <a:ext cx="882162" cy="3717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New website - Copernicus Emergency Management Service (CEMS) | Copernicus  EMS - European Flood Awareness System">
            <a:extLst>
              <a:ext uri="{FF2B5EF4-FFF2-40B4-BE49-F238E27FC236}">
                <a16:creationId xmlns:a16="http://schemas.microsoft.com/office/drawing/2014/main" id="{433ECFB2-9010-481B-A074-5D204C5F9E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5035" y="3757819"/>
            <a:ext cx="755758" cy="3305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3A4B213-DDD8-49C1-9D48-3A64036D4368}"/>
              </a:ext>
            </a:extLst>
          </p:cNvPr>
          <p:cNvSpPr/>
          <p:nvPr/>
        </p:nvSpPr>
        <p:spPr>
          <a:xfrm>
            <a:off x="3310179" y="2029552"/>
            <a:ext cx="5260948" cy="715581"/>
          </a:xfrm>
          <a:prstGeom prst="rect">
            <a:avLst/>
          </a:prstGeom>
        </p:spPr>
        <p:txBody>
          <a:bodyPr wrap="square">
            <a:spAutoFit/>
          </a:bodyPr>
          <a:lstStyle/>
          <a:p>
            <a:pPr algn="ctr"/>
            <a:r>
              <a:rPr lang="en-US" sz="1350" b="1" dirty="0">
                <a:solidFill>
                  <a:schemeClr val="accent1">
                    <a:lumMod val="75000"/>
                  </a:schemeClr>
                </a:solidFill>
              </a:rPr>
              <a:t>European Union's Earth observation </a:t>
            </a:r>
            <a:r>
              <a:rPr lang="en-US" sz="1350" b="1" dirty="0" err="1">
                <a:solidFill>
                  <a:schemeClr val="accent1">
                    <a:lumMod val="75000"/>
                  </a:schemeClr>
                </a:solidFill>
              </a:rPr>
              <a:t>programme</a:t>
            </a:r>
            <a:r>
              <a:rPr lang="en-US" sz="1350" dirty="0">
                <a:solidFill>
                  <a:schemeClr val="accent3">
                    <a:lumMod val="75000"/>
                  </a:schemeClr>
                </a:solidFill>
              </a:rPr>
              <a:t>, looking at our planet and its environment to benefit all European citizens Copernicus provides </a:t>
            </a:r>
            <a:r>
              <a:rPr lang="en-US" sz="1350" b="1" dirty="0">
                <a:solidFill>
                  <a:schemeClr val="accent1">
                    <a:lumMod val="75000"/>
                  </a:schemeClr>
                </a:solidFill>
              </a:rPr>
              <a:t>free</a:t>
            </a:r>
            <a:r>
              <a:rPr lang="en-US" sz="1350" b="1" dirty="0">
                <a:solidFill>
                  <a:schemeClr val="accent3">
                    <a:lumMod val="75000"/>
                  </a:schemeClr>
                </a:solidFill>
              </a:rPr>
              <a:t> </a:t>
            </a:r>
            <a:r>
              <a:rPr lang="en-US" sz="1350" dirty="0">
                <a:solidFill>
                  <a:schemeClr val="accent3">
                    <a:lumMod val="75000"/>
                  </a:schemeClr>
                </a:solidFill>
              </a:rPr>
              <a:t>and </a:t>
            </a:r>
            <a:r>
              <a:rPr lang="en-US" sz="1350" b="1" dirty="0">
                <a:solidFill>
                  <a:schemeClr val="accent1">
                    <a:lumMod val="75000"/>
                  </a:schemeClr>
                </a:solidFill>
              </a:rPr>
              <a:t>openly</a:t>
            </a:r>
            <a:r>
              <a:rPr lang="en-US" sz="1350" dirty="0">
                <a:solidFill>
                  <a:schemeClr val="accent3">
                    <a:lumMod val="75000"/>
                  </a:schemeClr>
                </a:solidFill>
              </a:rPr>
              <a:t> accessible data to all users around the world</a:t>
            </a:r>
          </a:p>
        </p:txBody>
      </p:sp>
      <p:cxnSp>
        <p:nvCxnSpPr>
          <p:cNvPr id="27" name="Straight Connector 26">
            <a:extLst>
              <a:ext uri="{FF2B5EF4-FFF2-40B4-BE49-F238E27FC236}">
                <a16:creationId xmlns:a16="http://schemas.microsoft.com/office/drawing/2014/main" id="{9819048C-F25E-4F7F-AF03-8BDB3248F988}"/>
              </a:ext>
            </a:extLst>
          </p:cNvPr>
          <p:cNvCxnSpPr>
            <a:cxnSpLocks/>
          </p:cNvCxnSpPr>
          <p:nvPr/>
        </p:nvCxnSpPr>
        <p:spPr>
          <a:xfrm>
            <a:off x="5270160" y="2856926"/>
            <a:ext cx="0" cy="1517627"/>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6F25167E-3582-4F0F-8882-D0C177FAD26D}"/>
              </a:ext>
            </a:extLst>
          </p:cNvPr>
          <p:cNvCxnSpPr>
            <a:cxnSpLocks/>
          </p:cNvCxnSpPr>
          <p:nvPr/>
        </p:nvCxnSpPr>
        <p:spPr>
          <a:xfrm>
            <a:off x="6681281" y="2869900"/>
            <a:ext cx="0" cy="1504653"/>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sp>
        <p:nvSpPr>
          <p:cNvPr id="5" name="Rectangle 4">
            <a:extLst>
              <a:ext uri="{FF2B5EF4-FFF2-40B4-BE49-F238E27FC236}">
                <a16:creationId xmlns:a16="http://schemas.microsoft.com/office/drawing/2014/main" id="{1ED395F6-0055-44AF-83CF-5A3C0ECBE5EF}"/>
              </a:ext>
            </a:extLst>
          </p:cNvPr>
          <p:cNvSpPr/>
          <p:nvPr/>
        </p:nvSpPr>
        <p:spPr>
          <a:xfrm>
            <a:off x="3946921" y="4174520"/>
            <a:ext cx="624530" cy="300082"/>
          </a:xfrm>
          <a:prstGeom prst="rect">
            <a:avLst/>
          </a:prstGeom>
        </p:spPr>
        <p:txBody>
          <a:bodyPr wrap="none">
            <a:spAutoFit/>
          </a:bodyPr>
          <a:lstStyle/>
          <a:p>
            <a:r>
              <a:rPr lang="en-US" sz="1350" b="1" dirty="0">
                <a:solidFill>
                  <a:schemeClr val="accent1">
                    <a:lumMod val="75000"/>
                  </a:schemeClr>
                </a:solidFill>
              </a:rPr>
              <a:t>SPACE</a:t>
            </a:r>
            <a:endParaRPr lang="LID4096" sz="1350" dirty="0"/>
          </a:p>
        </p:txBody>
      </p:sp>
      <p:sp>
        <p:nvSpPr>
          <p:cNvPr id="29" name="Rectangle 28">
            <a:extLst>
              <a:ext uri="{FF2B5EF4-FFF2-40B4-BE49-F238E27FC236}">
                <a16:creationId xmlns:a16="http://schemas.microsoft.com/office/drawing/2014/main" id="{5C333128-E4CF-4418-9774-F9927553C310}"/>
              </a:ext>
            </a:extLst>
          </p:cNvPr>
          <p:cNvSpPr/>
          <p:nvPr/>
        </p:nvSpPr>
        <p:spPr>
          <a:xfrm>
            <a:off x="5686123" y="4174520"/>
            <a:ext cx="710451" cy="300082"/>
          </a:xfrm>
          <a:prstGeom prst="rect">
            <a:avLst/>
          </a:prstGeom>
        </p:spPr>
        <p:txBody>
          <a:bodyPr wrap="none">
            <a:spAutoFit/>
          </a:bodyPr>
          <a:lstStyle/>
          <a:p>
            <a:r>
              <a:rPr lang="en-US" sz="1350" b="1" dirty="0">
                <a:solidFill>
                  <a:schemeClr val="accent1">
                    <a:lumMod val="75000"/>
                  </a:schemeClr>
                </a:solidFill>
              </a:rPr>
              <a:t>IN SITU</a:t>
            </a:r>
            <a:endParaRPr lang="LID4096" sz="1350" dirty="0"/>
          </a:p>
        </p:txBody>
      </p:sp>
      <p:sp>
        <p:nvSpPr>
          <p:cNvPr id="33" name="Rectangle 32">
            <a:extLst>
              <a:ext uri="{FF2B5EF4-FFF2-40B4-BE49-F238E27FC236}">
                <a16:creationId xmlns:a16="http://schemas.microsoft.com/office/drawing/2014/main" id="{B0482917-6848-4E3E-A9C4-A4F50C9331C5}"/>
              </a:ext>
            </a:extLst>
          </p:cNvPr>
          <p:cNvSpPr/>
          <p:nvPr/>
        </p:nvSpPr>
        <p:spPr>
          <a:xfrm>
            <a:off x="7497455" y="4174520"/>
            <a:ext cx="852541" cy="300082"/>
          </a:xfrm>
          <a:prstGeom prst="rect">
            <a:avLst/>
          </a:prstGeom>
        </p:spPr>
        <p:txBody>
          <a:bodyPr wrap="none">
            <a:spAutoFit/>
          </a:bodyPr>
          <a:lstStyle/>
          <a:p>
            <a:r>
              <a:rPr lang="en-US" sz="1350" b="1" dirty="0">
                <a:solidFill>
                  <a:schemeClr val="accent1">
                    <a:lumMod val="75000"/>
                  </a:schemeClr>
                </a:solidFill>
              </a:rPr>
              <a:t>SERVICES</a:t>
            </a:r>
            <a:endParaRPr lang="LID4096" sz="1350" dirty="0"/>
          </a:p>
        </p:txBody>
      </p:sp>
      <p:sp>
        <p:nvSpPr>
          <p:cNvPr id="3" name="Title 2">
            <a:extLst>
              <a:ext uri="{FF2B5EF4-FFF2-40B4-BE49-F238E27FC236}">
                <a16:creationId xmlns:a16="http://schemas.microsoft.com/office/drawing/2014/main" id="{23EBFA0A-0EFF-4D8E-9EC2-F0F3F63DD91C}"/>
              </a:ext>
            </a:extLst>
          </p:cNvPr>
          <p:cNvSpPr>
            <a:spLocks noGrp="1"/>
          </p:cNvSpPr>
          <p:nvPr>
            <p:ph type="title"/>
          </p:nvPr>
        </p:nvSpPr>
        <p:spPr>
          <a:xfrm>
            <a:off x="593889" y="671946"/>
            <a:ext cx="6985261" cy="994172"/>
          </a:xfrm>
        </p:spPr>
        <p:txBody>
          <a:bodyPr>
            <a:normAutofit/>
          </a:bodyPr>
          <a:lstStyle/>
          <a:p>
            <a:r>
              <a:rPr lang="en-US" sz="2900" b="1" dirty="0"/>
              <a:t>Copernicus delivers unique Earth Observation data</a:t>
            </a:r>
            <a:endParaRPr lang="LID4096" sz="2900" b="1" dirty="0"/>
          </a:p>
        </p:txBody>
      </p:sp>
      <p:pic>
        <p:nvPicPr>
          <p:cNvPr id="25" name="Picture 24">
            <a:extLst>
              <a:ext uri="{FF2B5EF4-FFF2-40B4-BE49-F238E27FC236}">
                <a16:creationId xmlns:a16="http://schemas.microsoft.com/office/drawing/2014/main" id="{F9C6D740-2D30-44C5-81B8-947603786900}"/>
              </a:ext>
            </a:extLst>
          </p:cNvPr>
          <p:cNvPicPr>
            <a:picLocks noChangeAspect="1"/>
          </p:cNvPicPr>
          <p:nvPr/>
        </p:nvPicPr>
        <p:blipFill>
          <a:blip r:embed="rId13">
            <a:extLst>
              <a:ext uri="{BEBA8EAE-BF5A-486C-A8C5-ECC9F3942E4B}">
                <a14:imgProps xmlns:a14="http://schemas.microsoft.com/office/drawing/2010/main">
                  <a14:imgLayer r:embed="rId14">
                    <a14:imgEffect>
                      <a14:saturation sat="33000"/>
                    </a14:imgEffect>
                    <a14:imgEffect>
                      <a14:brightnessContrast bright="20000" contrast="-40000"/>
                    </a14:imgEffect>
                  </a14:imgLayer>
                </a14:imgProps>
              </a:ext>
            </a:extLst>
          </a:blip>
          <a:stretch>
            <a:fillRect/>
          </a:stretch>
        </p:blipFill>
        <p:spPr>
          <a:xfrm>
            <a:off x="3157842" y="4596332"/>
            <a:ext cx="789079" cy="762993"/>
          </a:xfrm>
          <a:prstGeom prst="rect">
            <a:avLst/>
          </a:prstGeom>
        </p:spPr>
      </p:pic>
      <p:sp>
        <p:nvSpPr>
          <p:cNvPr id="26" name="Rectangle 25">
            <a:extLst>
              <a:ext uri="{FF2B5EF4-FFF2-40B4-BE49-F238E27FC236}">
                <a16:creationId xmlns:a16="http://schemas.microsoft.com/office/drawing/2014/main" id="{A93FF534-9B40-49BC-ACBA-32135224C92C}"/>
              </a:ext>
            </a:extLst>
          </p:cNvPr>
          <p:cNvSpPr/>
          <p:nvPr/>
        </p:nvSpPr>
        <p:spPr>
          <a:xfrm>
            <a:off x="4315503" y="4446291"/>
            <a:ext cx="4165949" cy="323165"/>
          </a:xfrm>
          <a:prstGeom prst="rect">
            <a:avLst/>
          </a:prstGeom>
        </p:spPr>
        <p:txBody>
          <a:bodyPr wrap="none">
            <a:spAutoFit/>
          </a:bodyPr>
          <a:lstStyle/>
          <a:p>
            <a:r>
              <a:rPr lang="en-GB" sz="1500" b="1" dirty="0">
                <a:solidFill>
                  <a:schemeClr val="accent1">
                    <a:lumMod val="75000"/>
                  </a:schemeClr>
                </a:solidFill>
              </a:rPr>
              <a:t>Nr.1 world provider </a:t>
            </a:r>
            <a:r>
              <a:rPr lang="en-GB" sz="1500" dirty="0">
                <a:solidFill>
                  <a:schemeClr val="accent3">
                    <a:lumMod val="75000"/>
                  </a:schemeClr>
                </a:solidFill>
              </a:rPr>
              <a:t>of space data and information </a:t>
            </a:r>
            <a:endParaRPr lang="LID4096" sz="1500" dirty="0">
              <a:solidFill>
                <a:schemeClr val="accent3">
                  <a:lumMod val="75000"/>
                </a:schemeClr>
              </a:solidFill>
            </a:endParaRPr>
          </a:p>
        </p:txBody>
      </p:sp>
      <p:pic>
        <p:nvPicPr>
          <p:cNvPr id="22" name="Obrázek 9" descr="Obsah obrázku mapa&#10;&#10;Popis byl vytvořen automaticky">
            <a:extLst>
              <a:ext uri="{FF2B5EF4-FFF2-40B4-BE49-F238E27FC236}">
                <a16:creationId xmlns:a16="http://schemas.microsoft.com/office/drawing/2014/main" id="{F4DADCF4-525C-4AEB-A20D-8C3C041D919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96" r="2255"/>
          <a:stretch/>
        </p:blipFill>
        <p:spPr>
          <a:xfrm>
            <a:off x="4526310" y="4726609"/>
            <a:ext cx="1657444" cy="1187213"/>
          </a:xfrm>
          <a:prstGeom prst="rect">
            <a:avLst/>
          </a:prstGeom>
        </p:spPr>
      </p:pic>
      <p:pic>
        <p:nvPicPr>
          <p:cNvPr id="23" name="Obrázek 11" descr="Obsah obrázku mapa&#10;&#10;Popis byl vytvořen automaticky">
            <a:extLst>
              <a:ext uri="{FF2B5EF4-FFF2-40B4-BE49-F238E27FC236}">
                <a16:creationId xmlns:a16="http://schemas.microsoft.com/office/drawing/2014/main" id="{CC4447AF-4682-465F-9E9D-FC20A7A8734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6009" t="1683" r="17849" b="42214"/>
          <a:stretch/>
        </p:blipFill>
        <p:spPr>
          <a:xfrm>
            <a:off x="6308474" y="4723289"/>
            <a:ext cx="1753556" cy="1190532"/>
          </a:xfrm>
          <a:prstGeom prst="rect">
            <a:avLst/>
          </a:prstGeom>
        </p:spPr>
      </p:pic>
    </p:spTree>
    <p:extLst>
      <p:ext uri="{BB962C8B-B14F-4D97-AF65-F5344CB8AC3E}">
        <p14:creationId xmlns:p14="http://schemas.microsoft.com/office/powerpoint/2010/main" val="3171841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F3F9-5184-711D-44A1-B54317C9098F}"/>
              </a:ext>
            </a:extLst>
          </p:cNvPr>
          <p:cNvSpPr>
            <a:spLocks noGrp="1"/>
          </p:cNvSpPr>
          <p:nvPr>
            <p:ph type="title"/>
          </p:nvPr>
        </p:nvSpPr>
        <p:spPr>
          <a:xfrm>
            <a:off x="557545" y="608983"/>
            <a:ext cx="6579550" cy="1202150"/>
          </a:xfrm>
        </p:spPr>
        <p:txBody>
          <a:bodyPr>
            <a:normAutofit/>
          </a:bodyPr>
          <a:lstStyle/>
          <a:p>
            <a:r>
              <a:rPr lang="en-GB" sz="2900" b="1" dirty="0"/>
              <a:t>Copernicus services</a:t>
            </a:r>
          </a:p>
        </p:txBody>
      </p:sp>
      <p:sp>
        <p:nvSpPr>
          <p:cNvPr id="5" name="Slide Number Placeholder 4">
            <a:extLst>
              <a:ext uri="{FF2B5EF4-FFF2-40B4-BE49-F238E27FC236}">
                <a16:creationId xmlns:a16="http://schemas.microsoft.com/office/drawing/2014/main" id="{717FBC32-5A3D-6069-4235-9E87BF211CCB}"/>
              </a:ext>
            </a:extLst>
          </p:cNvPr>
          <p:cNvSpPr>
            <a:spLocks noGrp="1"/>
          </p:cNvSpPr>
          <p:nvPr>
            <p:ph type="sldNum" sz="quarter" idx="12"/>
          </p:nvPr>
        </p:nvSpPr>
        <p:spPr/>
        <p:txBody>
          <a:bodyPr/>
          <a:lstStyle/>
          <a:p>
            <a:endParaRPr lang="en-GB" dirty="0"/>
          </a:p>
        </p:txBody>
      </p:sp>
      <p:pic>
        <p:nvPicPr>
          <p:cNvPr id="6" name="Picture 5">
            <a:extLst>
              <a:ext uri="{FF2B5EF4-FFF2-40B4-BE49-F238E27FC236}">
                <a16:creationId xmlns:a16="http://schemas.microsoft.com/office/drawing/2014/main" id="{CA16538D-F17D-00FA-CA1F-25CD22892F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9229" y="2148782"/>
            <a:ext cx="1866731" cy="1317863"/>
          </a:xfrm>
          <a:prstGeom prst="rect">
            <a:avLst/>
          </a:prstGeom>
        </p:spPr>
      </p:pic>
      <p:pic>
        <p:nvPicPr>
          <p:cNvPr id="7" name="Picture 6">
            <a:extLst>
              <a:ext uri="{FF2B5EF4-FFF2-40B4-BE49-F238E27FC236}">
                <a16:creationId xmlns:a16="http://schemas.microsoft.com/office/drawing/2014/main" id="{2F6549EB-4955-F520-32C2-B39A69B357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11" y="4032286"/>
            <a:ext cx="1866731" cy="1340885"/>
          </a:xfrm>
          <a:prstGeom prst="rect">
            <a:avLst/>
          </a:prstGeom>
        </p:spPr>
      </p:pic>
      <p:pic>
        <p:nvPicPr>
          <p:cNvPr id="8" name="Picture 7">
            <a:extLst>
              <a:ext uri="{FF2B5EF4-FFF2-40B4-BE49-F238E27FC236}">
                <a16:creationId xmlns:a16="http://schemas.microsoft.com/office/drawing/2014/main" id="{E1C2B9D0-1676-1328-B24C-8E46FC828C9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98448" y="2154415"/>
            <a:ext cx="1866731" cy="1317863"/>
          </a:xfrm>
          <a:prstGeom prst="rect">
            <a:avLst/>
          </a:prstGeom>
        </p:spPr>
      </p:pic>
      <p:pic>
        <p:nvPicPr>
          <p:cNvPr id="9" name="Picture 8">
            <a:extLst>
              <a:ext uri="{FF2B5EF4-FFF2-40B4-BE49-F238E27FC236}">
                <a16:creationId xmlns:a16="http://schemas.microsoft.com/office/drawing/2014/main" id="{753D720B-C1CF-D9FD-7A2F-F6CAC06D0DA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75699" y="2148782"/>
            <a:ext cx="1939072" cy="1317863"/>
          </a:xfrm>
          <a:prstGeom prst="rect">
            <a:avLst/>
          </a:prstGeom>
        </p:spPr>
      </p:pic>
      <p:pic>
        <p:nvPicPr>
          <p:cNvPr id="10" name="Picture 9">
            <a:extLst>
              <a:ext uri="{FF2B5EF4-FFF2-40B4-BE49-F238E27FC236}">
                <a16:creationId xmlns:a16="http://schemas.microsoft.com/office/drawing/2014/main" id="{8425F2C1-8988-0567-BA5C-40B6793C2EB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33451" y="4037919"/>
            <a:ext cx="1788289" cy="1340885"/>
          </a:xfrm>
          <a:prstGeom prst="rect">
            <a:avLst/>
          </a:prstGeom>
        </p:spPr>
      </p:pic>
      <p:pic>
        <p:nvPicPr>
          <p:cNvPr id="11" name="Picture 10">
            <a:extLst>
              <a:ext uri="{FF2B5EF4-FFF2-40B4-BE49-F238E27FC236}">
                <a16:creationId xmlns:a16="http://schemas.microsoft.com/office/drawing/2014/main" id="{30FAD8EF-8656-911B-EA16-3B08588D20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710700" y="4050287"/>
            <a:ext cx="1939073" cy="1340885"/>
          </a:xfrm>
          <a:prstGeom prst="rect">
            <a:avLst/>
          </a:prstGeom>
        </p:spPr>
      </p:pic>
      <p:pic>
        <p:nvPicPr>
          <p:cNvPr id="12" name="Picture 11">
            <a:extLst>
              <a:ext uri="{FF2B5EF4-FFF2-40B4-BE49-F238E27FC236}">
                <a16:creationId xmlns:a16="http://schemas.microsoft.com/office/drawing/2014/main" id="{72EBC126-4991-7DB9-5D68-DE2516EB74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8651" y="3481204"/>
            <a:ext cx="973148" cy="297029"/>
          </a:xfrm>
          <a:prstGeom prst="rect">
            <a:avLst/>
          </a:prstGeom>
        </p:spPr>
      </p:pic>
      <p:pic>
        <p:nvPicPr>
          <p:cNvPr id="13" name="Picture 2" descr="Mercator Ocean International - EU4OceanObs">
            <a:extLst>
              <a:ext uri="{FF2B5EF4-FFF2-40B4-BE49-F238E27FC236}">
                <a16:creationId xmlns:a16="http://schemas.microsoft.com/office/drawing/2014/main" id="{6A55133C-D1D9-3114-EC21-37564129CF6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46543" y="3508815"/>
            <a:ext cx="1066933" cy="3110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Uživatel Copernicus Land Monitoring Service na Twitteru: „The European  Environment Agency in Copenhagen is looking for consultants to assist with  the implementation of the Copernicus Land Monitoring Service &amp; the  Copernicus Cross-Service">
            <a:extLst>
              <a:ext uri="{FF2B5EF4-FFF2-40B4-BE49-F238E27FC236}">
                <a16:creationId xmlns:a16="http://schemas.microsoft.com/office/drawing/2014/main" id="{507BFA4D-D6F7-946B-CD06-EE4875D9677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613186" y="3465549"/>
            <a:ext cx="1128845" cy="3679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7B14402-0496-0D39-E22F-44000BCA1DF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8651" y="5345855"/>
            <a:ext cx="973148" cy="302087"/>
          </a:xfrm>
          <a:prstGeom prst="rect">
            <a:avLst/>
          </a:prstGeom>
        </p:spPr>
      </p:pic>
      <p:pic>
        <p:nvPicPr>
          <p:cNvPr id="16" name="Picture 2" descr="European Commission – DG Joint Research Centre (DG JRC) –  www.foramproject.net">
            <a:extLst>
              <a:ext uri="{FF2B5EF4-FFF2-40B4-BE49-F238E27FC236}">
                <a16:creationId xmlns:a16="http://schemas.microsoft.com/office/drawing/2014/main" id="{B9EF2373-6FF8-A7C6-5E28-B1AE7A70838D}"/>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696096" y="5301591"/>
            <a:ext cx="669131" cy="4897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MSA">
            <a:extLst>
              <a:ext uri="{FF2B5EF4-FFF2-40B4-BE49-F238E27FC236}">
                <a16:creationId xmlns:a16="http://schemas.microsoft.com/office/drawing/2014/main" id="{9B7F4946-134D-71F0-4C54-453986D11D2E}"/>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856930" y="5432276"/>
            <a:ext cx="990462" cy="315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atCen | LinkedIn">
            <a:extLst>
              <a:ext uri="{FF2B5EF4-FFF2-40B4-BE49-F238E27FC236}">
                <a16:creationId xmlns:a16="http://schemas.microsoft.com/office/drawing/2014/main" id="{B3C9A962-B147-588B-411A-A6CEE3879D30}"/>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569927" y="5310454"/>
            <a:ext cx="472899" cy="4835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uropean Commission – DG Joint Research Centre (DG JRC) –  www.foramproject.net">
            <a:extLst>
              <a:ext uri="{FF2B5EF4-FFF2-40B4-BE49-F238E27FC236}">
                <a16:creationId xmlns:a16="http://schemas.microsoft.com/office/drawing/2014/main" id="{8C6A1270-A205-C618-0827-F2508FA8E26E}"/>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7950176" y="3388253"/>
            <a:ext cx="647937" cy="4742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ont... - Frontex, the European Border and Coast Guard Agency">
            <a:extLst>
              <a:ext uri="{FF2B5EF4-FFF2-40B4-BE49-F238E27FC236}">
                <a16:creationId xmlns:a16="http://schemas.microsoft.com/office/drawing/2014/main" id="{7B85D6BA-DD99-988B-DC86-00CEF6FA85C5}"/>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181490" y="5282132"/>
            <a:ext cx="530060" cy="53006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FD0A263-B81C-6CCB-606B-F192128210C2}"/>
              </a:ext>
            </a:extLst>
          </p:cNvPr>
          <p:cNvSpPr/>
          <p:nvPr/>
        </p:nvSpPr>
        <p:spPr>
          <a:xfrm>
            <a:off x="6675698" y="2048120"/>
            <a:ext cx="1601721" cy="230832"/>
          </a:xfrm>
          <a:prstGeom prst="rect">
            <a:avLst/>
          </a:prstGeom>
        </p:spPr>
        <p:txBody>
          <a:bodyPr wrap="none">
            <a:spAutoFit/>
          </a:bodyPr>
          <a:lstStyle/>
          <a:p>
            <a:r>
              <a:rPr lang="en-GB" sz="900" dirty="0"/>
              <a:t>https://land.copernicus.eu/en</a:t>
            </a:r>
          </a:p>
        </p:txBody>
      </p:sp>
      <p:sp>
        <p:nvSpPr>
          <p:cNvPr id="22" name="Rectangle 21">
            <a:extLst>
              <a:ext uri="{FF2B5EF4-FFF2-40B4-BE49-F238E27FC236}">
                <a16:creationId xmlns:a16="http://schemas.microsoft.com/office/drawing/2014/main" id="{2A511DB7-3D20-DEC1-0314-BE0C0A59B2E4}"/>
              </a:ext>
            </a:extLst>
          </p:cNvPr>
          <p:cNvSpPr/>
          <p:nvPr/>
        </p:nvSpPr>
        <p:spPr>
          <a:xfrm>
            <a:off x="3493222" y="2056910"/>
            <a:ext cx="1612942" cy="230832"/>
          </a:xfrm>
          <a:prstGeom prst="rect">
            <a:avLst/>
          </a:prstGeom>
        </p:spPr>
        <p:txBody>
          <a:bodyPr wrap="none">
            <a:spAutoFit/>
          </a:bodyPr>
          <a:lstStyle/>
          <a:p>
            <a:r>
              <a:rPr lang="en-GB" sz="900" dirty="0"/>
              <a:t>https://marine.copernicus.eu/</a:t>
            </a:r>
          </a:p>
        </p:txBody>
      </p:sp>
      <p:sp>
        <p:nvSpPr>
          <p:cNvPr id="23" name="Rectangle 22">
            <a:extLst>
              <a:ext uri="{FF2B5EF4-FFF2-40B4-BE49-F238E27FC236}">
                <a16:creationId xmlns:a16="http://schemas.microsoft.com/office/drawing/2014/main" id="{4158CFD5-AA1D-10C1-51CA-F6C890BC8F17}"/>
              </a:ext>
            </a:extLst>
          </p:cNvPr>
          <p:cNvSpPr/>
          <p:nvPr/>
        </p:nvSpPr>
        <p:spPr>
          <a:xfrm>
            <a:off x="557545" y="2050541"/>
            <a:ext cx="1848583" cy="230832"/>
          </a:xfrm>
          <a:prstGeom prst="rect">
            <a:avLst/>
          </a:prstGeom>
        </p:spPr>
        <p:txBody>
          <a:bodyPr wrap="none">
            <a:spAutoFit/>
          </a:bodyPr>
          <a:lstStyle/>
          <a:p>
            <a:r>
              <a:rPr lang="en-GB" sz="900" dirty="0"/>
              <a:t>https://atmosphere.copernicus.eu/</a:t>
            </a:r>
          </a:p>
        </p:txBody>
      </p:sp>
      <p:sp>
        <p:nvSpPr>
          <p:cNvPr id="24" name="Rectangle 23">
            <a:extLst>
              <a:ext uri="{FF2B5EF4-FFF2-40B4-BE49-F238E27FC236}">
                <a16:creationId xmlns:a16="http://schemas.microsoft.com/office/drawing/2014/main" id="{FA336746-7E3C-F75D-8E7B-A2CDDABFD83B}"/>
              </a:ext>
            </a:extLst>
          </p:cNvPr>
          <p:cNvSpPr/>
          <p:nvPr/>
        </p:nvSpPr>
        <p:spPr>
          <a:xfrm>
            <a:off x="579545" y="3904284"/>
            <a:ext cx="1625766" cy="230832"/>
          </a:xfrm>
          <a:prstGeom prst="rect">
            <a:avLst/>
          </a:prstGeom>
        </p:spPr>
        <p:txBody>
          <a:bodyPr wrap="none">
            <a:spAutoFit/>
          </a:bodyPr>
          <a:lstStyle/>
          <a:p>
            <a:r>
              <a:rPr lang="en-GB" sz="900" dirty="0"/>
              <a:t>https://climate.copernicus.eu/</a:t>
            </a:r>
          </a:p>
        </p:txBody>
      </p:sp>
      <p:sp>
        <p:nvSpPr>
          <p:cNvPr id="25" name="Rectangle 24">
            <a:extLst>
              <a:ext uri="{FF2B5EF4-FFF2-40B4-BE49-F238E27FC236}">
                <a16:creationId xmlns:a16="http://schemas.microsoft.com/office/drawing/2014/main" id="{40B2D605-1A1E-E86C-0BF4-C99E209BBA70}"/>
              </a:ext>
            </a:extLst>
          </p:cNvPr>
          <p:cNvSpPr/>
          <p:nvPr/>
        </p:nvSpPr>
        <p:spPr>
          <a:xfrm>
            <a:off x="6710700" y="3928410"/>
            <a:ext cx="1802096" cy="230832"/>
          </a:xfrm>
          <a:prstGeom prst="rect">
            <a:avLst/>
          </a:prstGeom>
        </p:spPr>
        <p:txBody>
          <a:bodyPr wrap="none">
            <a:spAutoFit/>
          </a:bodyPr>
          <a:lstStyle/>
          <a:p>
            <a:r>
              <a:rPr lang="en-GB" sz="900" dirty="0"/>
              <a:t>https://emergency.copernicus.eu/</a:t>
            </a:r>
          </a:p>
        </p:txBody>
      </p:sp>
      <p:sp>
        <p:nvSpPr>
          <p:cNvPr id="26" name="Rectangle 25">
            <a:extLst>
              <a:ext uri="{FF2B5EF4-FFF2-40B4-BE49-F238E27FC236}">
                <a16:creationId xmlns:a16="http://schemas.microsoft.com/office/drawing/2014/main" id="{6F848E07-B6CA-998A-6005-B1EE51D00E99}"/>
              </a:ext>
            </a:extLst>
          </p:cNvPr>
          <p:cNvSpPr/>
          <p:nvPr/>
        </p:nvSpPr>
        <p:spPr>
          <a:xfrm>
            <a:off x="3516321" y="3895893"/>
            <a:ext cx="3021981" cy="230832"/>
          </a:xfrm>
          <a:prstGeom prst="rect">
            <a:avLst/>
          </a:prstGeom>
        </p:spPr>
        <p:txBody>
          <a:bodyPr wrap="none">
            <a:spAutoFit/>
          </a:bodyPr>
          <a:lstStyle/>
          <a:p>
            <a:r>
              <a:rPr lang="en-GB" sz="900" dirty="0"/>
              <a:t>https://www.copernicus.eu/en/copernicus-services/security</a:t>
            </a:r>
          </a:p>
        </p:txBody>
      </p:sp>
    </p:spTree>
    <p:extLst>
      <p:ext uri="{BB962C8B-B14F-4D97-AF65-F5344CB8AC3E}">
        <p14:creationId xmlns:p14="http://schemas.microsoft.com/office/powerpoint/2010/main" val="201299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F3F9-5184-711D-44A1-B54317C9098F}"/>
              </a:ext>
            </a:extLst>
          </p:cNvPr>
          <p:cNvSpPr>
            <a:spLocks noGrp="1"/>
          </p:cNvSpPr>
          <p:nvPr>
            <p:ph type="title"/>
          </p:nvPr>
        </p:nvSpPr>
        <p:spPr>
          <a:xfrm>
            <a:off x="557545" y="608983"/>
            <a:ext cx="6579550" cy="1202150"/>
          </a:xfrm>
        </p:spPr>
        <p:txBody>
          <a:bodyPr>
            <a:normAutofit/>
          </a:bodyPr>
          <a:lstStyle/>
          <a:p>
            <a:r>
              <a:rPr lang="en-GB" sz="2900" b="1" dirty="0"/>
              <a:t>Copernicus services for disaster management</a:t>
            </a:r>
          </a:p>
        </p:txBody>
      </p:sp>
      <p:sp>
        <p:nvSpPr>
          <p:cNvPr id="5" name="Slide Number Placeholder 4">
            <a:extLst>
              <a:ext uri="{FF2B5EF4-FFF2-40B4-BE49-F238E27FC236}">
                <a16:creationId xmlns:a16="http://schemas.microsoft.com/office/drawing/2014/main" id="{717FBC32-5A3D-6069-4235-9E87BF211CCB}"/>
              </a:ext>
            </a:extLst>
          </p:cNvPr>
          <p:cNvSpPr>
            <a:spLocks noGrp="1"/>
          </p:cNvSpPr>
          <p:nvPr>
            <p:ph type="sldNum" sz="quarter" idx="12"/>
          </p:nvPr>
        </p:nvSpPr>
        <p:spPr/>
        <p:txBody>
          <a:bodyPr/>
          <a:lstStyle/>
          <a:p>
            <a:endParaRPr lang="en-GB" dirty="0"/>
          </a:p>
        </p:txBody>
      </p:sp>
      <p:pic>
        <p:nvPicPr>
          <p:cNvPr id="7" name="Picture 6">
            <a:extLst>
              <a:ext uri="{FF2B5EF4-FFF2-40B4-BE49-F238E27FC236}">
                <a16:creationId xmlns:a16="http://schemas.microsoft.com/office/drawing/2014/main" id="{2F6549EB-4955-F520-32C2-B39A69B357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72364" y="3635860"/>
            <a:ext cx="1866731" cy="1340885"/>
          </a:xfrm>
          <a:prstGeom prst="rect">
            <a:avLst/>
          </a:prstGeom>
        </p:spPr>
      </p:pic>
      <p:pic>
        <p:nvPicPr>
          <p:cNvPr id="9" name="Picture 8">
            <a:extLst>
              <a:ext uri="{FF2B5EF4-FFF2-40B4-BE49-F238E27FC236}">
                <a16:creationId xmlns:a16="http://schemas.microsoft.com/office/drawing/2014/main" id="{753D720B-C1CF-D9FD-7A2F-F6CAC06D0D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68811" y="1975791"/>
            <a:ext cx="1939072" cy="1317863"/>
          </a:xfrm>
          <a:prstGeom prst="rect">
            <a:avLst/>
          </a:prstGeom>
        </p:spPr>
      </p:pic>
      <p:pic>
        <p:nvPicPr>
          <p:cNvPr id="10" name="Picture 9">
            <a:extLst>
              <a:ext uri="{FF2B5EF4-FFF2-40B4-BE49-F238E27FC236}">
                <a16:creationId xmlns:a16="http://schemas.microsoft.com/office/drawing/2014/main" id="{8425F2C1-8988-0567-BA5C-40B6793C2E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44203" y="3564347"/>
            <a:ext cx="1788289" cy="1340885"/>
          </a:xfrm>
          <a:prstGeom prst="rect">
            <a:avLst/>
          </a:prstGeom>
        </p:spPr>
      </p:pic>
      <p:pic>
        <p:nvPicPr>
          <p:cNvPr id="11" name="Picture 10">
            <a:extLst>
              <a:ext uri="{FF2B5EF4-FFF2-40B4-BE49-F238E27FC236}">
                <a16:creationId xmlns:a16="http://schemas.microsoft.com/office/drawing/2014/main" id="{30FAD8EF-8656-911B-EA16-3B08588D204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72364" y="1975791"/>
            <a:ext cx="1939073" cy="1340885"/>
          </a:xfrm>
          <a:prstGeom prst="rect">
            <a:avLst/>
          </a:prstGeom>
        </p:spPr>
      </p:pic>
    </p:spTree>
    <p:extLst>
      <p:ext uri="{BB962C8B-B14F-4D97-AF65-F5344CB8AC3E}">
        <p14:creationId xmlns:p14="http://schemas.microsoft.com/office/powerpoint/2010/main" val="2380878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5DA78-B578-43DD-A147-454D7D2B9891}"/>
              </a:ext>
            </a:extLst>
          </p:cNvPr>
          <p:cNvSpPr>
            <a:spLocks noGrp="1"/>
          </p:cNvSpPr>
          <p:nvPr>
            <p:ph idx="1"/>
          </p:nvPr>
        </p:nvSpPr>
        <p:spPr/>
        <p:txBody>
          <a:bodyPr>
            <a:normAutofit/>
          </a:bodyPr>
          <a:lstStyle/>
          <a:p>
            <a:r>
              <a:rPr lang="fr-FR" dirty="0" err="1"/>
              <a:t>Benefit</a:t>
            </a:r>
            <a:r>
              <a:rPr lang="fr-FR" dirty="0"/>
              <a:t> areas:</a:t>
            </a:r>
          </a:p>
          <a:p>
            <a:pPr lvl="1"/>
            <a:r>
              <a:rPr lang="fr-FR" dirty="0" err="1"/>
              <a:t>Disaster</a:t>
            </a:r>
            <a:r>
              <a:rPr lang="fr-FR" dirty="0"/>
              <a:t> Emergency situation</a:t>
            </a:r>
          </a:p>
          <a:p>
            <a:pPr lvl="1"/>
            <a:r>
              <a:rPr lang="fr-FR" dirty="0" err="1"/>
              <a:t>Humanitarian</a:t>
            </a:r>
            <a:r>
              <a:rPr lang="fr-FR" dirty="0"/>
              <a:t> </a:t>
            </a:r>
            <a:r>
              <a:rPr lang="fr-FR" dirty="0" err="1"/>
              <a:t>crisis</a:t>
            </a:r>
            <a:endParaRPr lang="fr-FR" dirty="0"/>
          </a:p>
          <a:p>
            <a:endParaRPr lang="LID4096" dirty="0"/>
          </a:p>
        </p:txBody>
      </p:sp>
      <p:sp>
        <p:nvSpPr>
          <p:cNvPr id="3" name="Title 2">
            <a:extLst>
              <a:ext uri="{FF2B5EF4-FFF2-40B4-BE49-F238E27FC236}">
                <a16:creationId xmlns:a16="http://schemas.microsoft.com/office/drawing/2014/main" id="{287BB12A-4A12-4CAE-8081-CD232AA9CC38}"/>
              </a:ext>
            </a:extLst>
          </p:cNvPr>
          <p:cNvSpPr>
            <a:spLocks noGrp="1"/>
          </p:cNvSpPr>
          <p:nvPr>
            <p:ph type="title"/>
          </p:nvPr>
        </p:nvSpPr>
        <p:spPr/>
        <p:txBody>
          <a:bodyPr/>
          <a:lstStyle/>
          <a:p>
            <a:r>
              <a:rPr lang="fr-FR" dirty="0"/>
              <a:t>Emergency management service </a:t>
            </a:r>
            <a:endParaRPr lang="LID4096" dirty="0"/>
          </a:p>
        </p:txBody>
      </p:sp>
      <p:grpSp>
        <p:nvGrpSpPr>
          <p:cNvPr id="4" name="Group 3">
            <a:extLst>
              <a:ext uri="{FF2B5EF4-FFF2-40B4-BE49-F238E27FC236}">
                <a16:creationId xmlns:a16="http://schemas.microsoft.com/office/drawing/2014/main" id="{EA43C8A1-B1B1-4523-B138-64D63E9CA381}"/>
              </a:ext>
            </a:extLst>
          </p:cNvPr>
          <p:cNvGrpSpPr/>
          <p:nvPr/>
        </p:nvGrpSpPr>
        <p:grpSpPr>
          <a:xfrm>
            <a:off x="4823218" y="2204203"/>
            <a:ext cx="2373296" cy="3297723"/>
            <a:chOff x="3484855" y="987574"/>
            <a:chExt cx="2373296" cy="3297723"/>
          </a:xfrm>
        </p:grpSpPr>
        <p:pic>
          <p:nvPicPr>
            <p:cNvPr id="5" name="Picture 4">
              <a:extLst>
                <a:ext uri="{FF2B5EF4-FFF2-40B4-BE49-F238E27FC236}">
                  <a16:creationId xmlns:a16="http://schemas.microsoft.com/office/drawing/2014/main" id="{51749EDD-8CF0-438C-A022-E4FC696B6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855" y="987574"/>
              <a:ext cx="2272212" cy="3297723"/>
            </a:xfrm>
            <a:prstGeom prst="rect">
              <a:avLst/>
            </a:prstGeom>
          </p:spPr>
        </p:pic>
        <p:sp>
          <p:nvSpPr>
            <p:cNvPr id="6" name="Rectangle 5">
              <a:extLst>
                <a:ext uri="{FF2B5EF4-FFF2-40B4-BE49-F238E27FC236}">
                  <a16:creationId xmlns:a16="http://schemas.microsoft.com/office/drawing/2014/main" id="{7FB0A2CA-2673-46AD-A04F-72BF92F0F61B}"/>
                </a:ext>
              </a:extLst>
            </p:cNvPr>
            <p:cNvSpPr/>
            <p:nvPr/>
          </p:nvSpPr>
          <p:spPr>
            <a:xfrm rot="2645268">
              <a:off x="4985074" y="4022774"/>
              <a:ext cx="598073" cy="198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a:endParaRPr lang="en-US">
                <a:solidFill>
                  <a:prstClr val="white"/>
                </a:solidFill>
                <a:latin typeface="Calibri"/>
              </a:endParaRPr>
            </a:p>
          </p:txBody>
        </p:sp>
        <p:sp>
          <p:nvSpPr>
            <p:cNvPr id="7" name="Rectangle 6">
              <a:extLst>
                <a:ext uri="{FF2B5EF4-FFF2-40B4-BE49-F238E27FC236}">
                  <a16:creationId xmlns:a16="http://schemas.microsoft.com/office/drawing/2014/main" id="{AB2DA39D-CC46-41D7-BE59-49247E38F379}"/>
                </a:ext>
              </a:extLst>
            </p:cNvPr>
            <p:cNvSpPr/>
            <p:nvPr/>
          </p:nvSpPr>
          <p:spPr>
            <a:xfrm rot="5893189">
              <a:off x="5349953" y="1858895"/>
              <a:ext cx="639826" cy="185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a:endParaRPr lang="en-US">
                <a:solidFill>
                  <a:prstClr val="white"/>
                </a:solidFill>
                <a:latin typeface="Calibri"/>
              </a:endParaRPr>
            </a:p>
          </p:txBody>
        </p:sp>
        <p:sp>
          <p:nvSpPr>
            <p:cNvPr id="8" name="Rectangle 7">
              <a:extLst>
                <a:ext uri="{FF2B5EF4-FFF2-40B4-BE49-F238E27FC236}">
                  <a16:creationId xmlns:a16="http://schemas.microsoft.com/office/drawing/2014/main" id="{B1EAD40A-585C-4827-8072-B177CED882C8}"/>
                </a:ext>
              </a:extLst>
            </p:cNvPr>
            <p:cNvSpPr/>
            <p:nvPr/>
          </p:nvSpPr>
          <p:spPr>
            <a:xfrm rot="5893189">
              <a:off x="5392092" y="2832192"/>
              <a:ext cx="729951" cy="202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a:endParaRPr lang="en-US">
                <a:solidFill>
                  <a:prstClr val="white"/>
                </a:solidFill>
                <a:latin typeface="Calibri"/>
              </a:endParaRPr>
            </a:p>
          </p:txBody>
        </p:sp>
      </p:grpSp>
    </p:spTree>
    <p:extLst>
      <p:ext uri="{BB962C8B-B14F-4D97-AF65-F5344CB8AC3E}">
        <p14:creationId xmlns:p14="http://schemas.microsoft.com/office/powerpoint/2010/main" val="1776155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340FC4-FD4F-4F2F-8D9D-6A89F6D8C893}"/>
              </a:ext>
            </a:extLst>
          </p:cNvPr>
          <p:cNvSpPr>
            <a:spLocks noGrp="1"/>
          </p:cNvSpPr>
          <p:nvPr>
            <p:ph idx="1"/>
          </p:nvPr>
        </p:nvSpPr>
        <p:spPr/>
        <p:txBody>
          <a:bodyPr>
            <a:normAutofit lnSpcReduction="10000"/>
          </a:bodyPr>
          <a:lstStyle/>
          <a:p>
            <a:pPr lvl="1"/>
            <a:r>
              <a:rPr lang="en-US" dirty="0">
                <a:solidFill>
                  <a:schemeClr val="tx1"/>
                </a:solidFill>
              </a:rPr>
              <a:t>Early Warning for </a:t>
            </a:r>
            <a:r>
              <a:rPr lang="en-US" dirty="0" err="1">
                <a:solidFill>
                  <a:schemeClr val="tx1"/>
                </a:solidFill>
              </a:rPr>
              <a:t>i.e</a:t>
            </a:r>
            <a:r>
              <a:rPr lang="en-US" dirty="0">
                <a:solidFill>
                  <a:schemeClr val="tx1"/>
                </a:solidFill>
              </a:rPr>
              <a:t>  floods, forest fires, drought</a:t>
            </a:r>
          </a:p>
          <a:p>
            <a:pPr lvl="1"/>
            <a:endParaRPr lang="en-US" dirty="0">
              <a:solidFill>
                <a:schemeClr val="tx1"/>
              </a:solidFill>
            </a:endParaRPr>
          </a:p>
          <a:p>
            <a:pPr lvl="1"/>
            <a:endParaRPr lang="en-US" dirty="0">
              <a:solidFill>
                <a:schemeClr val="tx1"/>
              </a:solidFill>
            </a:endParaRPr>
          </a:p>
          <a:p>
            <a:pPr lvl="1"/>
            <a:r>
              <a:rPr lang="en-US" dirty="0">
                <a:solidFill>
                  <a:schemeClr val="tx1"/>
                </a:solidFill>
              </a:rPr>
              <a:t>Rapid  Mapping with </a:t>
            </a:r>
          </a:p>
          <a:p>
            <a:pPr lvl="2"/>
            <a:r>
              <a:rPr lang="en-US" dirty="0">
                <a:solidFill>
                  <a:schemeClr val="tx1"/>
                </a:solidFill>
              </a:rPr>
              <a:t>Reference Maps</a:t>
            </a:r>
          </a:p>
          <a:p>
            <a:pPr lvl="2"/>
            <a:r>
              <a:rPr lang="en-US" dirty="0">
                <a:solidFill>
                  <a:schemeClr val="tx1"/>
                </a:solidFill>
              </a:rPr>
              <a:t>Delineation Maps</a:t>
            </a:r>
          </a:p>
          <a:p>
            <a:pPr lvl="2"/>
            <a:r>
              <a:rPr lang="en-US" dirty="0">
                <a:solidFill>
                  <a:schemeClr val="tx1"/>
                </a:solidFill>
              </a:rPr>
              <a:t>Grading Maps</a:t>
            </a:r>
          </a:p>
          <a:p>
            <a:pPr lvl="1"/>
            <a:endParaRPr lang="en-US" dirty="0">
              <a:solidFill>
                <a:schemeClr val="tx1"/>
              </a:solidFill>
            </a:endParaRPr>
          </a:p>
          <a:p>
            <a:pPr lvl="1"/>
            <a:r>
              <a:rPr lang="en-US" dirty="0">
                <a:solidFill>
                  <a:schemeClr val="tx1"/>
                </a:solidFill>
              </a:rPr>
              <a:t>Risk and recovery mapping, </a:t>
            </a:r>
          </a:p>
          <a:p>
            <a:pPr lvl="2"/>
            <a:r>
              <a:rPr lang="fr-BE" dirty="0"/>
              <a:t>Reference </a:t>
            </a:r>
            <a:r>
              <a:rPr lang="fr-BE" dirty="0" err="1"/>
              <a:t>Maps</a:t>
            </a:r>
            <a:endParaRPr lang="fr-BE" dirty="0"/>
          </a:p>
          <a:p>
            <a:pPr lvl="2"/>
            <a:r>
              <a:rPr lang="fr-BE" dirty="0"/>
              <a:t>Pre-</a:t>
            </a:r>
            <a:r>
              <a:rPr lang="fr-BE" dirty="0" err="1"/>
              <a:t>disaster</a:t>
            </a:r>
            <a:r>
              <a:rPr lang="fr-BE" dirty="0"/>
              <a:t> Situation </a:t>
            </a:r>
            <a:r>
              <a:rPr lang="fr-BE" dirty="0" err="1"/>
              <a:t>Maps</a:t>
            </a:r>
            <a:endParaRPr lang="fr-BE" dirty="0"/>
          </a:p>
          <a:p>
            <a:pPr lvl="2"/>
            <a:r>
              <a:rPr lang="fr-BE" dirty="0"/>
              <a:t>Post-</a:t>
            </a:r>
            <a:r>
              <a:rPr lang="fr-BE" dirty="0" err="1"/>
              <a:t>disaster</a:t>
            </a:r>
            <a:r>
              <a:rPr lang="fr-BE" dirty="0"/>
              <a:t> Situation </a:t>
            </a:r>
            <a:r>
              <a:rPr lang="fr-BE" dirty="0" err="1"/>
              <a:t>Maps</a:t>
            </a:r>
            <a:endParaRPr lang="LID4096" dirty="0"/>
          </a:p>
        </p:txBody>
      </p:sp>
      <p:sp>
        <p:nvSpPr>
          <p:cNvPr id="3" name="Title 2">
            <a:extLst>
              <a:ext uri="{FF2B5EF4-FFF2-40B4-BE49-F238E27FC236}">
                <a16:creationId xmlns:a16="http://schemas.microsoft.com/office/drawing/2014/main" id="{B6464442-0F38-4757-8BC0-8C6D30F81A0D}"/>
              </a:ext>
            </a:extLst>
          </p:cNvPr>
          <p:cNvSpPr>
            <a:spLocks noGrp="1"/>
          </p:cNvSpPr>
          <p:nvPr>
            <p:ph type="title"/>
          </p:nvPr>
        </p:nvSpPr>
        <p:spPr/>
        <p:txBody>
          <a:bodyPr/>
          <a:lstStyle/>
          <a:p>
            <a:r>
              <a:rPr lang="fr-FR" dirty="0"/>
              <a:t>Emergency management service </a:t>
            </a:r>
            <a:endParaRPr lang="LID4096" dirty="0"/>
          </a:p>
        </p:txBody>
      </p:sp>
      <p:pic>
        <p:nvPicPr>
          <p:cNvPr id="5" name="Picture 4">
            <a:extLst>
              <a:ext uri="{FF2B5EF4-FFF2-40B4-BE49-F238E27FC236}">
                <a16:creationId xmlns:a16="http://schemas.microsoft.com/office/drawing/2014/main" id="{218E0CF0-9B5F-485F-9670-B8497CC2115E}"/>
              </a:ext>
            </a:extLst>
          </p:cNvPr>
          <p:cNvPicPr>
            <a:picLocks noChangeAspect="1"/>
          </p:cNvPicPr>
          <p:nvPr/>
        </p:nvPicPr>
        <p:blipFill rotWithShape="1">
          <a:blip r:embed="rId2"/>
          <a:srcRect l="46499"/>
          <a:stretch/>
        </p:blipFill>
        <p:spPr>
          <a:xfrm>
            <a:off x="5699507" y="2794590"/>
            <a:ext cx="2229109" cy="2343672"/>
          </a:xfrm>
          <a:prstGeom prst="rect">
            <a:avLst/>
          </a:prstGeom>
        </p:spPr>
      </p:pic>
      <p:pic>
        <p:nvPicPr>
          <p:cNvPr id="6" name="Picture 5" descr="Map&#10;&#10;Description automatically generated">
            <a:extLst>
              <a:ext uri="{FF2B5EF4-FFF2-40B4-BE49-F238E27FC236}">
                <a16:creationId xmlns:a16="http://schemas.microsoft.com/office/drawing/2014/main" id="{92622415-72B9-471E-85BD-173D19B585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5370" y="1967707"/>
            <a:ext cx="2024960" cy="1998719"/>
          </a:xfrm>
          <a:prstGeom prst="rect">
            <a:avLst/>
          </a:prstGeom>
        </p:spPr>
      </p:pic>
      <p:pic>
        <p:nvPicPr>
          <p:cNvPr id="7" name="Picture 6">
            <a:extLst>
              <a:ext uri="{FF2B5EF4-FFF2-40B4-BE49-F238E27FC236}">
                <a16:creationId xmlns:a16="http://schemas.microsoft.com/office/drawing/2014/main" id="{D65C263A-7D3B-438B-BCFB-63E5049B0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842" y="4682489"/>
            <a:ext cx="2866008" cy="2036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58605"/>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tandard.potx" id="{A3E79B6C-EF3D-4251-8D09-05C52C05572B}" vid="{116E48F0-E9E2-43DD-993D-1C5FE32264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Presentation-normal screen</Template>
  <TotalTime>279</TotalTime>
  <Words>1066</Words>
  <Application>Microsoft Office PowerPoint</Application>
  <PresentationFormat>On-screen Show (4:3)</PresentationFormat>
  <Paragraphs>128</Paragraphs>
  <Slides>17</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MS PGothic</vt:lpstr>
      <vt:lpstr>Arial</vt:lpstr>
      <vt:lpstr>Calibri</vt:lpstr>
      <vt:lpstr>Calibri Light</vt:lpstr>
      <vt:lpstr>Exo Light</vt:lpstr>
      <vt:lpstr>Exo SemiBold</vt:lpstr>
      <vt:lpstr>Neo Sans W1G Medium</vt:lpstr>
      <vt:lpstr>Times New Roman</vt:lpstr>
      <vt:lpstr>Verdana</vt:lpstr>
      <vt:lpstr>Office Theme</vt:lpstr>
      <vt:lpstr>Copernicus and disaster management</vt:lpstr>
      <vt:lpstr>PowerPoint Presentation</vt:lpstr>
      <vt:lpstr>PowerPoint Presentation</vt:lpstr>
      <vt:lpstr>The Market for Space Data has a huge economic potential</vt:lpstr>
      <vt:lpstr>Copernicus delivers unique Earth Observation data</vt:lpstr>
      <vt:lpstr>Copernicus services</vt:lpstr>
      <vt:lpstr>Copernicus services for disaster management</vt:lpstr>
      <vt:lpstr>Emergency management service </vt:lpstr>
      <vt:lpstr>Emergency management service </vt:lpstr>
      <vt:lpstr>Land monitoring service</vt:lpstr>
      <vt:lpstr>Climate change monitoring service for mitigation, adaptation and preparedness</vt:lpstr>
      <vt:lpstr>Security service and the  Support to EU External Action </vt:lpstr>
      <vt:lpstr>More information on Copernicus</vt:lpstr>
      <vt:lpstr>You can contribute to the evaluation of the services in participating in the next User Consultation Platform.</vt:lpstr>
      <vt:lpstr>EUSPA funding tools stimulating innovation and fostering EU Space ecosystem, incl. start-ups &amp; SMEs</vt:lpstr>
      <vt:lpstr>Subscribe to our newsletter Watch This Space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Copernicus</dc:title>
  <dc:creator>MENARD Marie</dc:creator>
  <cp:lastModifiedBy>MENARD Marie</cp:lastModifiedBy>
  <cp:revision>19</cp:revision>
  <dcterms:created xsi:type="dcterms:W3CDTF">2023-11-29T15:26:18Z</dcterms:created>
  <dcterms:modified xsi:type="dcterms:W3CDTF">2023-11-30T08:08:42Z</dcterms:modified>
</cp:coreProperties>
</file>