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</p:sldMasterIdLst>
  <p:notesMasterIdLst>
    <p:notesMasterId r:id="rId22"/>
  </p:notesMasterIdLst>
  <p:handoutMasterIdLst>
    <p:handoutMasterId r:id="rId23"/>
  </p:handoutMasterIdLst>
  <p:sldIdLst>
    <p:sldId id="256" r:id="rId7"/>
    <p:sldId id="257" r:id="rId8"/>
    <p:sldId id="264" r:id="rId9"/>
    <p:sldId id="4410" r:id="rId10"/>
    <p:sldId id="265" r:id="rId11"/>
    <p:sldId id="4411" r:id="rId12"/>
    <p:sldId id="4418" r:id="rId13"/>
    <p:sldId id="4412" r:id="rId14"/>
    <p:sldId id="4423" r:id="rId15"/>
    <p:sldId id="4420" r:id="rId16"/>
    <p:sldId id="4422" r:id="rId17"/>
    <p:sldId id="4415" r:id="rId18"/>
    <p:sldId id="4416" r:id="rId19"/>
    <p:sldId id="258" r:id="rId20"/>
    <p:sldId id="4388" r:id="rId21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USPA" initials="EUSPA" lastIdx="7" clrIdx="0">
    <p:extLst>
      <p:ext uri="{19B8F6BF-5375-455C-9EA6-DF929625EA0E}">
        <p15:presenceInfo xmlns:p15="http://schemas.microsoft.com/office/powerpoint/2012/main" userId="EUSPA" providerId="None"/>
      </p:ext>
    </p:extLst>
  </p:cmAuthor>
  <p:cmAuthor id="2" name="GARCIA HERNANDEZ Cristina EXT" initials="GHCE" lastIdx="6" clrIdx="1">
    <p:extLst>
      <p:ext uri="{19B8F6BF-5375-455C-9EA6-DF929625EA0E}">
        <p15:presenceInfo xmlns:p15="http://schemas.microsoft.com/office/powerpoint/2012/main" userId="S-1-5-21-4284197286-693118974-3639419269-25612" providerId="AD"/>
      </p:ext>
    </p:extLst>
  </p:cmAuthor>
  <p:cmAuthor id="3" name="BLASI Reinhard" initials="BR" lastIdx="1" clrIdx="2">
    <p:extLst>
      <p:ext uri="{19B8F6BF-5375-455C-9EA6-DF929625EA0E}">
        <p15:presenceInfo xmlns:p15="http://schemas.microsoft.com/office/powerpoint/2012/main" userId="S-1-5-21-4284197286-693118974-3639419269-2108" providerId="AD"/>
      </p:ext>
    </p:extLst>
  </p:cmAuthor>
  <p:cmAuthor id="4" name="VERLINDEN Tania (HOME)" initials="VT(" lastIdx="2" clrIdx="3">
    <p:extLst>
      <p:ext uri="{19B8F6BF-5375-455C-9EA6-DF929625EA0E}">
        <p15:presenceInfo xmlns:p15="http://schemas.microsoft.com/office/powerpoint/2012/main" userId="S-1-5-21-1606980848-2025429265-839522115-385539" providerId="AD"/>
      </p:ext>
    </p:extLst>
  </p:cmAuthor>
  <p:cmAuthor id="5" name="JELINKOVA Nikola EXT" initials="JNE" lastIdx="1" clrIdx="4">
    <p:extLst>
      <p:ext uri="{19B8F6BF-5375-455C-9EA6-DF929625EA0E}">
        <p15:presenceInfo xmlns:p15="http://schemas.microsoft.com/office/powerpoint/2012/main" userId="S-1-5-21-4284197286-693118974-3639419269-307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2E75"/>
    <a:srgbClr val="0E4194"/>
    <a:srgbClr val="FFED00"/>
    <a:srgbClr val="573B64"/>
    <a:srgbClr val="F9A49A"/>
    <a:srgbClr val="BBC3D3"/>
    <a:srgbClr val="81567B"/>
    <a:srgbClr val="3E6CC0"/>
    <a:srgbClr val="EEDF82"/>
    <a:srgbClr val="9ECB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865" autoAdjust="0"/>
  </p:normalViewPr>
  <p:slideViewPr>
    <p:cSldViewPr snapToGrid="0">
      <p:cViewPr varScale="1">
        <p:scale>
          <a:sx n="103" d="100"/>
          <a:sy n="103" d="100"/>
        </p:scale>
        <p:origin x="8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commentAuthors" Target="commentAuthor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A2E10F-FAEF-4493-898D-DFA228FE183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150"/>
        </a:p>
      </dgm:t>
    </dgm:pt>
    <dgm:pt modelId="{DA1257AA-5013-4DA9-820C-0E10AD439160}">
      <dgm:prSet phldrT="[Text]" custT="1"/>
      <dgm:spPr/>
      <dgm:t>
        <a:bodyPr/>
        <a:lstStyle/>
        <a:p>
          <a:r>
            <a:rPr lang="en-US" sz="2400" dirty="0"/>
            <a:t>Copernicus</a:t>
          </a:r>
          <a:endParaRPr lang="en-150" sz="2400" dirty="0"/>
        </a:p>
      </dgm:t>
    </dgm:pt>
    <dgm:pt modelId="{DBC75EA7-DCCF-40DA-A3C1-1B7B9F9BFAC2}" type="parTrans" cxnId="{2BCF2FE1-E1C1-4CE1-AF53-607DD8BB792E}">
      <dgm:prSet/>
      <dgm:spPr/>
      <dgm:t>
        <a:bodyPr/>
        <a:lstStyle/>
        <a:p>
          <a:endParaRPr lang="en-150" sz="2000"/>
        </a:p>
      </dgm:t>
    </dgm:pt>
    <dgm:pt modelId="{F1EFA012-5BC4-4792-BDC1-DEE4CD6D1E9F}" type="sibTrans" cxnId="{2BCF2FE1-E1C1-4CE1-AF53-607DD8BB792E}">
      <dgm:prSet/>
      <dgm:spPr/>
      <dgm:t>
        <a:bodyPr/>
        <a:lstStyle/>
        <a:p>
          <a:endParaRPr lang="en-150" sz="2000"/>
        </a:p>
      </dgm:t>
    </dgm:pt>
    <dgm:pt modelId="{1B2216F1-CFBB-4868-96B9-B5E0583D0F14}">
      <dgm:prSet phldrT="[Text]" custT="1"/>
      <dgm:spPr/>
      <dgm:t>
        <a:bodyPr/>
        <a:lstStyle/>
        <a:p>
          <a:r>
            <a:rPr lang="en-US" sz="2400" dirty="0"/>
            <a:t>Galileo/EGNOS</a:t>
          </a:r>
          <a:endParaRPr lang="en-150" sz="2400" dirty="0"/>
        </a:p>
      </dgm:t>
    </dgm:pt>
    <dgm:pt modelId="{E75E7B99-1E3F-4172-82BE-F5268DAF784A}" type="parTrans" cxnId="{9DDE76E2-792C-403E-A385-B9FF49355ED8}">
      <dgm:prSet/>
      <dgm:spPr/>
      <dgm:t>
        <a:bodyPr/>
        <a:lstStyle/>
        <a:p>
          <a:endParaRPr lang="en-150" sz="2000"/>
        </a:p>
      </dgm:t>
    </dgm:pt>
    <dgm:pt modelId="{047A4341-878D-4387-B362-39B9E66C2381}" type="sibTrans" cxnId="{9DDE76E2-792C-403E-A385-B9FF49355ED8}">
      <dgm:prSet/>
      <dgm:spPr/>
      <dgm:t>
        <a:bodyPr/>
        <a:lstStyle/>
        <a:p>
          <a:endParaRPr lang="en-150" sz="2000"/>
        </a:p>
      </dgm:t>
    </dgm:pt>
    <dgm:pt modelId="{C56FF575-39CB-4032-A249-64C5A88E51B5}">
      <dgm:prSet phldrT="[Text]" custT="1"/>
      <dgm:spPr/>
      <dgm:t>
        <a:bodyPr/>
        <a:lstStyle/>
        <a:p>
          <a:r>
            <a:rPr lang="en-US" sz="1800" b="0" dirty="0"/>
            <a:t>Galileo Emergency Warning Satellite Service (EWSS)</a:t>
          </a:r>
          <a:endParaRPr lang="en-150" sz="1800" b="0" dirty="0"/>
        </a:p>
      </dgm:t>
    </dgm:pt>
    <dgm:pt modelId="{A49106A1-4F1D-4258-AB41-8DFE9000CB7E}" type="parTrans" cxnId="{189825B7-05A7-45C8-AB30-086F67C5D6E5}">
      <dgm:prSet/>
      <dgm:spPr/>
      <dgm:t>
        <a:bodyPr/>
        <a:lstStyle/>
        <a:p>
          <a:endParaRPr lang="en-150" sz="2000"/>
        </a:p>
      </dgm:t>
    </dgm:pt>
    <dgm:pt modelId="{7C3A78E3-3ED0-4A35-AB63-7257969E9B06}" type="sibTrans" cxnId="{189825B7-05A7-45C8-AB30-086F67C5D6E5}">
      <dgm:prSet/>
      <dgm:spPr/>
      <dgm:t>
        <a:bodyPr/>
        <a:lstStyle/>
        <a:p>
          <a:endParaRPr lang="en-150" sz="2000"/>
        </a:p>
      </dgm:t>
    </dgm:pt>
    <dgm:pt modelId="{AFAC521E-EFE1-4EAB-8EBF-2EE89D91ACC6}">
      <dgm:prSet phldrT="[Text]" custT="1"/>
      <dgm:spPr/>
      <dgm:t>
        <a:bodyPr/>
        <a:lstStyle/>
        <a:p>
          <a:r>
            <a:rPr lang="en-US" sz="1800" b="0" dirty="0"/>
            <a:t>Asset/fleet tracking and management (vehicles/drones/equipment)</a:t>
          </a:r>
          <a:endParaRPr lang="en-150" sz="1800" b="0" dirty="0"/>
        </a:p>
      </dgm:t>
    </dgm:pt>
    <dgm:pt modelId="{C5DA1048-ED19-44BE-B6BD-E71CA36ADE85}" type="parTrans" cxnId="{81E7512C-481A-433A-B5B5-6082B2D9D3C4}">
      <dgm:prSet/>
      <dgm:spPr/>
      <dgm:t>
        <a:bodyPr/>
        <a:lstStyle/>
        <a:p>
          <a:endParaRPr lang="en-150" sz="2000"/>
        </a:p>
      </dgm:t>
    </dgm:pt>
    <dgm:pt modelId="{5ECEE8DC-C427-4D5F-BFC8-3124AE8B48B2}" type="sibTrans" cxnId="{81E7512C-481A-433A-B5B5-6082B2D9D3C4}">
      <dgm:prSet/>
      <dgm:spPr/>
      <dgm:t>
        <a:bodyPr/>
        <a:lstStyle/>
        <a:p>
          <a:endParaRPr lang="en-150" sz="2000"/>
        </a:p>
      </dgm:t>
    </dgm:pt>
    <dgm:pt modelId="{A215E609-38F7-4DD2-B71C-DEA51D4862E7}">
      <dgm:prSet custT="1"/>
      <dgm:spPr/>
      <dgm:t>
        <a:bodyPr/>
        <a:lstStyle/>
        <a:p>
          <a:r>
            <a:rPr lang="en-US" sz="2400" dirty="0"/>
            <a:t>GOVSATCOM/IRIS</a:t>
          </a:r>
          <a:r>
            <a:rPr lang="en-US" sz="2400" baseline="30000" dirty="0"/>
            <a:t>2</a:t>
          </a:r>
          <a:endParaRPr lang="en-150" sz="2400" baseline="30000" dirty="0"/>
        </a:p>
      </dgm:t>
    </dgm:pt>
    <dgm:pt modelId="{7A64959E-B2F6-48FD-9147-A84A7A2551AC}" type="parTrans" cxnId="{FC3EC7CC-A801-4076-98C8-A3705613A218}">
      <dgm:prSet/>
      <dgm:spPr/>
      <dgm:t>
        <a:bodyPr/>
        <a:lstStyle/>
        <a:p>
          <a:endParaRPr lang="en-150" sz="2000"/>
        </a:p>
      </dgm:t>
    </dgm:pt>
    <dgm:pt modelId="{D6B5C8C5-806F-4717-88C0-03B370258597}" type="sibTrans" cxnId="{FC3EC7CC-A801-4076-98C8-A3705613A218}">
      <dgm:prSet/>
      <dgm:spPr/>
      <dgm:t>
        <a:bodyPr/>
        <a:lstStyle/>
        <a:p>
          <a:endParaRPr lang="en-150" sz="2000"/>
        </a:p>
      </dgm:t>
    </dgm:pt>
    <dgm:pt modelId="{EC0D2144-D208-4B06-9205-FF6F493A5288}">
      <dgm:prSet custT="1"/>
      <dgm:spPr/>
      <dgm:t>
        <a:bodyPr/>
        <a:lstStyle/>
        <a:p>
          <a:r>
            <a:rPr lang="en-US" sz="1800" b="1" i="0" dirty="0"/>
            <a:t>Secure </a:t>
          </a:r>
          <a:r>
            <a:rPr lang="en-US" sz="1800" b="0" i="0" dirty="0"/>
            <a:t>and</a:t>
          </a:r>
          <a:r>
            <a:rPr lang="en-US" sz="1800" b="1" i="0" dirty="0"/>
            <a:t> resilient Connectivity</a:t>
          </a:r>
          <a:r>
            <a:rPr lang="en-US" sz="1800" b="0" i="0" dirty="0"/>
            <a:t> to first responders in the aftermath of a crisis, in case the terrestrial network is compromised or absent (e.g. voice, data, images, IoT, ..).</a:t>
          </a:r>
          <a:br>
            <a:rPr lang="en-US" sz="2000" dirty="0"/>
          </a:br>
          <a:endParaRPr lang="en-150" sz="2000" dirty="0"/>
        </a:p>
      </dgm:t>
    </dgm:pt>
    <dgm:pt modelId="{1FE81B94-1782-4447-A7A4-1AD20FFF29F7}" type="parTrans" cxnId="{C7FF0285-CF6E-4ED2-85E2-0C2B123FD971}">
      <dgm:prSet/>
      <dgm:spPr/>
      <dgm:t>
        <a:bodyPr/>
        <a:lstStyle/>
        <a:p>
          <a:endParaRPr lang="en-150" sz="2000"/>
        </a:p>
      </dgm:t>
    </dgm:pt>
    <dgm:pt modelId="{9AA3FC1E-9335-42FA-A49C-B42DF495D120}" type="sibTrans" cxnId="{C7FF0285-CF6E-4ED2-85E2-0C2B123FD971}">
      <dgm:prSet/>
      <dgm:spPr/>
      <dgm:t>
        <a:bodyPr/>
        <a:lstStyle/>
        <a:p>
          <a:endParaRPr lang="en-150" sz="2000"/>
        </a:p>
      </dgm:t>
    </dgm:pt>
    <dgm:pt modelId="{DD1E1695-58F7-47EA-9CAC-5481966A7210}">
      <dgm:prSet phldrT="[Text]" custT="1"/>
      <dgm:spPr/>
      <dgm:t>
        <a:bodyPr/>
        <a:lstStyle/>
        <a:p>
          <a:r>
            <a:rPr lang="en-US" sz="1800" b="0" dirty="0"/>
            <a:t>Emergency Management Service</a:t>
          </a:r>
          <a:endParaRPr lang="en-150" sz="1800" b="0" dirty="0"/>
        </a:p>
      </dgm:t>
    </dgm:pt>
    <dgm:pt modelId="{01E2D244-51CB-4935-979A-9017C6C1C179}" type="parTrans" cxnId="{D6B5A378-CEBE-455E-A720-DA77C1473341}">
      <dgm:prSet/>
      <dgm:spPr/>
      <dgm:t>
        <a:bodyPr/>
        <a:lstStyle/>
        <a:p>
          <a:endParaRPr lang="en-150"/>
        </a:p>
      </dgm:t>
    </dgm:pt>
    <dgm:pt modelId="{605FD6CE-F5C9-4319-97AF-EFF73593F34B}" type="sibTrans" cxnId="{D6B5A378-CEBE-455E-A720-DA77C1473341}">
      <dgm:prSet/>
      <dgm:spPr/>
      <dgm:t>
        <a:bodyPr/>
        <a:lstStyle/>
        <a:p>
          <a:endParaRPr lang="en-150"/>
        </a:p>
      </dgm:t>
    </dgm:pt>
    <dgm:pt modelId="{630A66E3-0702-40C2-B69E-E733BE84466F}">
      <dgm:prSet phldrT="[Text]" custT="1"/>
      <dgm:spPr/>
      <dgm:t>
        <a:bodyPr/>
        <a:lstStyle/>
        <a:p>
          <a:r>
            <a:rPr lang="en-US" sz="1800" b="0" dirty="0"/>
            <a:t>Navigation for responders on the field</a:t>
          </a:r>
          <a:endParaRPr lang="en-150" sz="1800" b="0" dirty="0"/>
        </a:p>
      </dgm:t>
    </dgm:pt>
    <dgm:pt modelId="{504F741A-5F22-4EF4-900D-BAA70D94566F}" type="parTrans" cxnId="{F6197F01-F5B3-4D81-805C-1C220634192E}">
      <dgm:prSet/>
      <dgm:spPr/>
      <dgm:t>
        <a:bodyPr/>
        <a:lstStyle/>
        <a:p>
          <a:endParaRPr lang="en-150"/>
        </a:p>
      </dgm:t>
    </dgm:pt>
    <dgm:pt modelId="{374828E7-623E-4BE3-9CDA-85F52F8DCCB7}" type="sibTrans" cxnId="{F6197F01-F5B3-4D81-805C-1C220634192E}">
      <dgm:prSet/>
      <dgm:spPr/>
      <dgm:t>
        <a:bodyPr/>
        <a:lstStyle/>
        <a:p>
          <a:endParaRPr lang="en-150"/>
        </a:p>
      </dgm:t>
    </dgm:pt>
    <dgm:pt modelId="{E869B587-130E-42D5-BF00-C33BA0160026}">
      <dgm:prSet phldrT="[Text]" custT="1"/>
      <dgm:spPr/>
      <dgm:t>
        <a:bodyPr/>
        <a:lstStyle/>
        <a:p>
          <a:r>
            <a:rPr lang="en-US" sz="1800" b="0" dirty="0"/>
            <a:t>Free, open and accessible Copernicus data to assess the risk, detect &amp; monitor hazards</a:t>
          </a:r>
          <a:endParaRPr lang="en-150" sz="1800" b="0" dirty="0"/>
        </a:p>
      </dgm:t>
    </dgm:pt>
    <dgm:pt modelId="{1A7DCD4A-1902-49EC-88EF-479E8F8FBD90}" type="parTrans" cxnId="{CC422168-F5D7-4495-8B1C-88808F0D58EB}">
      <dgm:prSet/>
      <dgm:spPr/>
      <dgm:t>
        <a:bodyPr/>
        <a:lstStyle/>
        <a:p>
          <a:endParaRPr lang="en-150"/>
        </a:p>
      </dgm:t>
    </dgm:pt>
    <dgm:pt modelId="{7792139D-CCD9-4EC3-9499-CD6DF6381A82}" type="sibTrans" cxnId="{CC422168-F5D7-4495-8B1C-88808F0D58EB}">
      <dgm:prSet/>
      <dgm:spPr/>
      <dgm:t>
        <a:bodyPr/>
        <a:lstStyle/>
        <a:p>
          <a:endParaRPr lang="en-150"/>
        </a:p>
      </dgm:t>
    </dgm:pt>
    <dgm:pt modelId="{584DD43D-31A0-4377-BA2C-15B383E6C9BA}">
      <dgm:prSet phldrT="[Text]" custT="1"/>
      <dgm:spPr/>
      <dgm:t>
        <a:bodyPr/>
        <a:lstStyle/>
        <a:p>
          <a:r>
            <a:rPr lang="en-US" sz="1800" b="0" dirty="0"/>
            <a:t>Climate Change Service </a:t>
          </a:r>
          <a:endParaRPr lang="en-150" sz="1800" b="0" dirty="0"/>
        </a:p>
      </dgm:t>
    </dgm:pt>
    <dgm:pt modelId="{966E012E-58DD-4414-9BE8-F8894E136DE5}" type="parTrans" cxnId="{0F68D28E-0316-46FF-A8BF-F0AD4F134CC5}">
      <dgm:prSet/>
      <dgm:spPr/>
      <dgm:t>
        <a:bodyPr/>
        <a:lstStyle/>
        <a:p>
          <a:endParaRPr lang="en-150"/>
        </a:p>
      </dgm:t>
    </dgm:pt>
    <dgm:pt modelId="{75FF295A-921C-4B7A-89D2-DCB605EA9B48}" type="sibTrans" cxnId="{0F68D28E-0316-46FF-A8BF-F0AD4F134CC5}">
      <dgm:prSet/>
      <dgm:spPr/>
      <dgm:t>
        <a:bodyPr/>
        <a:lstStyle/>
        <a:p>
          <a:endParaRPr lang="en-150"/>
        </a:p>
      </dgm:t>
    </dgm:pt>
    <dgm:pt modelId="{C943F46C-0B09-45BF-9401-2D98E396A48F}">
      <dgm:prSet phldrT="[Text]" custT="1"/>
      <dgm:spPr/>
      <dgm:t>
        <a:bodyPr/>
        <a:lstStyle/>
        <a:p>
          <a:r>
            <a:rPr lang="en-US" sz="1800" b="0" dirty="0"/>
            <a:t>Land Monitoring Service (e.g. ground motion)</a:t>
          </a:r>
          <a:endParaRPr lang="en-150" sz="1800" b="0" dirty="0"/>
        </a:p>
      </dgm:t>
    </dgm:pt>
    <dgm:pt modelId="{CC03ACC8-9237-4EC3-92EE-3B808D2D9EDB}" type="parTrans" cxnId="{CE685467-F9A4-459E-B8CB-4FF0B6826AC7}">
      <dgm:prSet/>
      <dgm:spPr/>
      <dgm:t>
        <a:bodyPr/>
        <a:lstStyle/>
        <a:p>
          <a:endParaRPr lang="en-150"/>
        </a:p>
      </dgm:t>
    </dgm:pt>
    <dgm:pt modelId="{7F47063E-B5EF-48C2-8B02-8704385915E6}" type="sibTrans" cxnId="{CE685467-F9A4-459E-B8CB-4FF0B6826AC7}">
      <dgm:prSet/>
      <dgm:spPr/>
      <dgm:t>
        <a:bodyPr/>
        <a:lstStyle/>
        <a:p>
          <a:endParaRPr lang="en-150"/>
        </a:p>
      </dgm:t>
    </dgm:pt>
    <dgm:pt modelId="{E61C1410-EAE0-44F1-A81E-E7C6F5121904}">
      <dgm:prSet phldrT="[Text]" custT="1"/>
      <dgm:spPr/>
      <dgm:t>
        <a:bodyPr/>
        <a:lstStyle/>
        <a:p>
          <a:r>
            <a:rPr lang="en-US" sz="1800" b="0" i="0" dirty="0"/>
            <a:t>Receivers accurately detect earthquakes, landslides, land deformations etc.</a:t>
          </a:r>
          <a:endParaRPr lang="en-150" sz="1800" b="0" dirty="0"/>
        </a:p>
      </dgm:t>
    </dgm:pt>
    <dgm:pt modelId="{DDC4A9AC-A4E4-4A6D-BC7C-87778D8DAF1C}" type="parTrans" cxnId="{DEF4BD8F-EA62-4E8C-B4AC-1C0837E3FECF}">
      <dgm:prSet/>
      <dgm:spPr/>
      <dgm:t>
        <a:bodyPr/>
        <a:lstStyle/>
        <a:p>
          <a:endParaRPr lang="en-150"/>
        </a:p>
      </dgm:t>
    </dgm:pt>
    <dgm:pt modelId="{F55C8CF2-1555-44B8-8AD5-9D522DE8B096}" type="sibTrans" cxnId="{DEF4BD8F-EA62-4E8C-B4AC-1C0837E3FECF}">
      <dgm:prSet/>
      <dgm:spPr/>
      <dgm:t>
        <a:bodyPr/>
        <a:lstStyle/>
        <a:p>
          <a:endParaRPr lang="en-150"/>
        </a:p>
      </dgm:t>
    </dgm:pt>
    <dgm:pt modelId="{A7956E12-35C1-4D2B-8E75-ABB3154BD365}">
      <dgm:prSet phldrT="[Text]" custT="1"/>
      <dgm:spPr/>
      <dgm:t>
        <a:bodyPr/>
        <a:lstStyle/>
        <a:p>
          <a:r>
            <a:rPr lang="en-US" sz="1800" b="0" dirty="0"/>
            <a:t>Crowdsourcing applications (geo-tagged images)</a:t>
          </a:r>
          <a:endParaRPr lang="en-150" sz="1800" b="0" dirty="0"/>
        </a:p>
      </dgm:t>
    </dgm:pt>
    <dgm:pt modelId="{1A89F2B7-CD82-4AFA-A3BE-97773CB8B5ED}" type="parTrans" cxnId="{3C6700F9-C998-44A4-AF3B-AEB2CFDC4BB9}">
      <dgm:prSet/>
      <dgm:spPr/>
      <dgm:t>
        <a:bodyPr/>
        <a:lstStyle/>
        <a:p>
          <a:endParaRPr lang="en-150"/>
        </a:p>
      </dgm:t>
    </dgm:pt>
    <dgm:pt modelId="{5DB0DA6D-2C85-4C2C-901B-19D8F3C21C96}" type="sibTrans" cxnId="{3C6700F9-C998-44A4-AF3B-AEB2CFDC4BB9}">
      <dgm:prSet/>
      <dgm:spPr/>
      <dgm:t>
        <a:bodyPr/>
        <a:lstStyle/>
        <a:p>
          <a:endParaRPr lang="en-150"/>
        </a:p>
      </dgm:t>
    </dgm:pt>
    <dgm:pt modelId="{FB657FC4-6399-4D6A-9612-E0013BEE9CF3}" type="pres">
      <dgm:prSet presAssocID="{2EA2E10F-FAEF-4493-898D-DFA228FE1837}" presName="linear" presStyleCnt="0">
        <dgm:presLayoutVars>
          <dgm:animLvl val="lvl"/>
          <dgm:resizeHandles val="exact"/>
        </dgm:presLayoutVars>
      </dgm:prSet>
      <dgm:spPr/>
    </dgm:pt>
    <dgm:pt modelId="{0CCB9BBC-546A-464C-A394-BE99FC422A6E}" type="pres">
      <dgm:prSet presAssocID="{DA1257AA-5013-4DA9-820C-0E10AD43916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0D15DCB-A85C-4641-ABF4-7804D814A31A}" type="pres">
      <dgm:prSet presAssocID="{DA1257AA-5013-4DA9-820C-0E10AD439160}" presName="childText" presStyleLbl="revTx" presStyleIdx="0" presStyleCnt="3">
        <dgm:presLayoutVars>
          <dgm:bulletEnabled val="1"/>
        </dgm:presLayoutVars>
      </dgm:prSet>
      <dgm:spPr/>
    </dgm:pt>
    <dgm:pt modelId="{E4B683AA-1AE5-451F-8DB5-5AA34BC97D7F}" type="pres">
      <dgm:prSet presAssocID="{1B2216F1-CFBB-4868-96B9-B5E0583D0F1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56A9A9F-D672-459D-8BDE-27948BF220DD}" type="pres">
      <dgm:prSet presAssocID="{1B2216F1-CFBB-4868-96B9-B5E0583D0F14}" presName="childText" presStyleLbl="revTx" presStyleIdx="1" presStyleCnt="3">
        <dgm:presLayoutVars>
          <dgm:bulletEnabled val="1"/>
        </dgm:presLayoutVars>
      </dgm:prSet>
      <dgm:spPr/>
    </dgm:pt>
    <dgm:pt modelId="{2CAFFDE7-97F4-4866-AF9D-8C12BC1D950F}" type="pres">
      <dgm:prSet presAssocID="{A215E609-38F7-4DD2-B71C-DEA51D4862E7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F210DEA1-A711-4A5E-8ECA-A6F58AA73A48}" type="pres">
      <dgm:prSet presAssocID="{A215E609-38F7-4DD2-B71C-DEA51D4862E7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F6197F01-F5B3-4D81-805C-1C220634192E}" srcId="{1B2216F1-CFBB-4868-96B9-B5E0583D0F14}" destId="{630A66E3-0702-40C2-B69E-E733BE84466F}" srcOrd="1" destOrd="0" parTransId="{504F741A-5F22-4EF4-900D-BAA70D94566F}" sibTransId="{374828E7-623E-4BE3-9CDA-85F52F8DCCB7}"/>
    <dgm:cxn modelId="{96ADEA0A-159E-406B-834F-F53360CAB7A8}" type="presOf" srcId="{584DD43D-31A0-4377-BA2C-15B383E6C9BA}" destId="{E0D15DCB-A85C-4641-ABF4-7804D814A31A}" srcOrd="0" destOrd="1" presId="urn:microsoft.com/office/officeart/2005/8/layout/vList2"/>
    <dgm:cxn modelId="{81E7512C-481A-433A-B5B5-6082B2D9D3C4}" srcId="{1B2216F1-CFBB-4868-96B9-B5E0583D0F14}" destId="{AFAC521E-EFE1-4EAB-8EBF-2EE89D91ACC6}" srcOrd="2" destOrd="0" parTransId="{C5DA1048-ED19-44BE-B6BD-E71CA36ADE85}" sibTransId="{5ECEE8DC-C427-4D5F-BFC8-3124AE8B48B2}"/>
    <dgm:cxn modelId="{BC2CAE3C-8F15-42A2-BC45-13BB15656755}" type="presOf" srcId="{AFAC521E-EFE1-4EAB-8EBF-2EE89D91ACC6}" destId="{556A9A9F-D672-459D-8BDE-27948BF220DD}" srcOrd="0" destOrd="2" presId="urn:microsoft.com/office/officeart/2005/8/layout/vList2"/>
    <dgm:cxn modelId="{4AADD140-2D98-4CD5-AFAB-E6DE8AC8E4A1}" type="presOf" srcId="{E869B587-130E-42D5-BF00-C33BA0160026}" destId="{E0D15DCB-A85C-4641-ABF4-7804D814A31A}" srcOrd="0" destOrd="3" presId="urn:microsoft.com/office/officeart/2005/8/layout/vList2"/>
    <dgm:cxn modelId="{B1330B66-31DA-4A7A-BF51-76546EA6D47C}" type="presOf" srcId="{DA1257AA-5013-4DA9-820C-0E10AD439160}" destId="{0CCB9BBC-546A-464C-A394-BE99FC422A6E}" srcOrd="0" destOrd="0" presId="urn:microsoft.com/office/officeart/2005/8/layout/vList2"/>
    <dgm:cxn modelId="{CE685467-F9A4-459E-B8CB-4FF0B6826AC7}" srcId="{DA1257AA-5013-4DA9-820C-0E10AD439160}" destId="{C943F46C-0B09-45BF-9401-2D98E396A48F}" srcOrd="2" destOrd="0" parTransId="{CC03ACC8-9237-4EC3-92EE-3B808D2D9EDB}" sibTransId="{7F47063E-B5EF-48C2-8B02-8704385915E6}"/>
    <dgm:cxn modelId="{294BFB67-3F35-4CF5-84B4-8AEC9784D5F5}" type="presOf" srcId="{E61C1410-EAE0-44F1-A81E-E7C6F5121904}" destId="{556A9A9F-D672-459D-8BDE-27948BF220DD}" srcOrd="0" destOrd="3" presId="urn:microsoft.com/office/officeart/2005/8/layout/vList2"/>
    <dgm:cxn modelId="{CC422168-F5D7-4495-8B1C-88808F0D58EB}" srcId="{DA1257AA-5013-4DA9-820C-0E10AD439160}" destId="{E869B587-130E-42D5-BF00-C33BA0160026}" srcOrd="3" destOrd="0" parTransId="{1A7DCD4A-1902-49EC-88EF-479E8F8FBD90}" sibTransId="{7792139D-CCD9-4EC3-9499-CD6DF6381A82}"/>
    <dgm:cxn modelId="{9EBA1F6A-D5C7-4F9A-85B1-D65648DEA3F8}" type="presOf" srcId="{C56FF575-39CB-4032-A249-64C5A88E51B5}" destId="{556A9A9F-D672-459D-8BDE-27948BF220DD}" srcOrd="0" destOrd="0" presId="urn:microsoft.com/office/officeart/2005/8/layout/vList2"/>
    <dgm:cxn modelId="{0AED0275-B3E9-415C-B07B-74B3FA661AFD}" type="presOf" srcId="{C943F46C-0B09-45BF-9401-2D98E396A48F}" destId="{E0D15DCB-A85C-4641-ABF4-7804D814A31A}" srcOrd="0" destOrd="2" presId="urn:microsoft.com/office/officeart/2005/8/layout/vList2"/>
    <dgm:cxn modelId="{8D8EAC55-05CF-4895-B7A6-04D5BEF18C7A}" type="presOf" srcId="{1B2216F1-CFBB-4868-96B9-B5E0583D0F14}" destId="{E4B683AA-1AE5-451F-8DB5-5AA34BC97D7F}" srcOrd="0" destOrd="0" presId="urn:microsoft.com/office/officeart/2005/8/layout/vList2"/>
    <dgm:cxn modelId="{D6B5A378-CEBE-455E-A720-DA77C1473341}" srcId="{DA1257AA-5013-4DA9-820C-0E10AD439160}" destId="{DD1E1695-58F7-47EA-9CAC-5481966A7210}" srcOrd="0" destOrd="0" parTransId="{01E2D244-51CB-4935-979A-9017C6C1C179}" sibTransId="{605FD6CE-F5C9-4319-97AF-EFF73593F34B}"/>
    <dgm:cxn modelId="{15144983-3E4D-473C-ACEA-44DD8C6E6049}" type="presOf" srcId="{2EA2E10F-FAEF-4493-898D-DFA228FE1837}" destId="{FB657FC4-6399-4D6A-9612-E0013BEE9CF3}" srcOrd="0" destOrd="0" presId="urn:microsoft.com/office/officeart/2005/8/layout/vList2"/>
    <dgm:cxn modelId="{C7FF0285-CF6E-4ED2-85E2-0C2B123FD971}" srcId="{A215E609-38F7-4DD2-B71C-DEA51D4862E7}" destId="{EC0D2144-D208-4B06-9205-FF6F493A5288}" srcOrd="0" destOrd="0" parTransId="{1FE81B94-1782-4447-A7A4-1AD20FFF29F7}" sibTransId="{9AA3FC1E-9335-42FA-A49C-B42DF495D120}"/>
    <dgm:cxn modelId="{18950487-B731-4D16-ACD0-FD0EA1A28581}" type="presOf" srcId="{630A66E3-0702-40C2-B69E-E733BE84466F}" destId="{556A9A9F-D672-459D-8BDE-27948BF220DD}" srcOrd="0" destOrd="1" presId="urn:microsoft.com/office/officeart/2005/8/layout/vList2"/>
    <dgm:cxn modelId="{0F68D28E-0316-46FF-A8BF-F0AD4F134CC5}" srcId="{DA1257AA-5013-4DA9-820C-0E10AD439160}" destId="{584DD43D-31A0-4377-BA2C-15B383E6C9BA}" srcOrd="1" destOrd="0" parTransId="{966E012E-58DD-4414-9BE8-F8894E136DE5}" sibTransId="{75FF295A-921C-4B7A-89D2-DCB605EA9B48}"/>
    <dgm:cxn modelId="{DEF4BD8F-EA62-4E8C-B4AC-1C0837E3FECF}" srcId="{1B2216F1-CFBB-4868-96B9-B5E0583D0F14}" destId="{E61C1410-EAE0-44F1-A81E-E7C6F5121904}" srcOrd="3" destOrd="0" parTransId="{DDC4A9AC-A4E4-4A6D-BC7C-87778D8DAF1C}" sibTransId="{F55C8CF2-1555-44B8-8AD5-9D522DE8B096}"/>
    <dgm:cxn modelId="{1D7C16B2-EBD5-4385-89E9-9FF127747F0D}" type="presOf" srcId="{EC0D2144-D208-4B06-9205-FF6F493A5288}" destId="{F210DEA1-A711-4A5E-8ECA-A6F58AA73A48}" srcOrd="0" destOrd="0" presId="urn:microsoft.com/office/officeart/2005/8/layout/vList2"/>
    <dgm:cxn modelId="{189825B7-05A7-45C8-AB30-086F67C5D6E5}" srcId="{1B2216F1-CFBB-4868-96B9-B5E0583D0F14}" destId="{C56FF575-39CB-4032-A249-64C5A88E51B5}" srcOrd="0" destOrd="0" parTransId="{A49106A1-4F1D-4258-AB41-8DFE9000CB7E}" sibTransId="{7C3A78E3-3ED0-4A35-AB63-7257969E9B06}"/>
    <dgm:cxn modelId="{BD50B0CC-3FB1-4ACD-8A03-9C5AD6F5EAD8}" type="presOf" srcId="{A215E609-38F7-4DD2-B71C-DEA51D4862E7}" destId="{2CAFFDE7-97F4-4866-AF9D-8C12BC1D950F}" srcOrd="0" destOrd="0" presId="urn:microsoft.com/office/officeart/2005/8/layout/vList2"/>
    <dgm:cxn modelId="{FC3EC7CC-A801-4076-98C8-A3705613A218}" srcId="{2EA2E10F-FAEF-4493-898D-DFA228FE1837}" destId="{A215E609-38F7-4DD2-B71C-DEA51D4862E7}" srcOrd="2" destOrd="0" parTransId="{7A64959E-B2F6-48FD-9147-A84A7A2551AC}" sibTransId="{D6B5C8C5-806F-4717-88C0-03B370258597}"/>
    <dgm:cxn modelId="{2BCF2FE1-E1C1-4CE1-AF53-607DD8BB792E}" srcId="{2EA2E10F-FAEF-4493-898D-DFA228FE1837}" destId="{DA1257AA-5013-4DA9-820C-0E10AD439160}" srcOrd="0" destOrd="0" parTransId="{DBC75EA7-DCCF-40DA-A3C1-1B7B9F9BFAC2}" sibTransId="{F1EFA012-5BC4-4792-BDC1-DEE4CD6D1E9F}"/>
    <dgm:cxn modelId="{9DDE76E2-792C-403E-A385-B9FF49355ED8}" srcId="{2EA2E10F-FAEF-4493-898D-DFA228FE1837}" destId="{1B2216F1-CFBB-4868-96B9-B5E0583D0F14}" srcOrd="1" destOrd="0" parTransId="{E75E7B99-1E3F-4172-82BE-F5268DAF784A}" sibTransId="{047A4341-878D-4387-B362-39B9E66C2381}"/>
    <dgm:cxn modelId="{3C6700F9-C998-44A4-AF3B-AEB2CFDC4BB9}" srcId="{1B2216F1-CFBB-4868-96B9-B5E0583D0F14}" destId="{A7956E12-35C1-4D2B-8E75-ABB3154BD365}" srcOrd="4" destOrd="0" parTransId="{1A89F2B7-CD82-4AFA-A3BE-97773CB8B5ED}" sibTransId="{5DB0DA6D-2C85-4C2C-901B-19D8F3C21C96}"/>
    <dgm:cxn modelId="{27B4B8FA-AEE5-40B6-951D-A5921602617D}" type="presOf" srcId="{A7956E12-35C1-4D2B-8E75-ABB3154BD365}" destId="{556A9A9F-D672-459D-8BDE-27948BF220DD}" srcOrd="0" destOrd="4" presId="urn:microsoft.com/office/officeart/2005/8/layout/vList2"/>
    <dgm:cxn modelId="{B14A91FC-4162-490A-9860-F50D6F1DD8A3}" type="presOf" srcId="{DD1E1695-58F7-47EA-9CAC-5481966A7210}" destId="{E0D15DCB-A85C-4641-ABF4-7804D814A31A}" srcOrd="0" destOrd="0" presId="urn:microsoft.com/office/officeart/2005/8/layout/vList2"/>
    <dgm:cxn modelId="{EEF65E9F-D3A8-4A32-B8E6-C74AF72A4C9A}" type="presParOf" srcId="{FB657FC4-6399-4D6A-9612-E0013BEE9CF3}" destId="{0CCB9BBC-546A-464C-A394-BE99FC422A6E}" srcOrd="0" destOrd="0" presId="urn:microsoft.com/office/officeart/2005/8/layout/vList2"/>
    <dgm:cxn modelId="{E622CC1E-9EBF-4BE5-8C4D-6D46145CA152}" type="presParOf" srcId="{FB657FC4-6399-4D6A-9612-E0013BEE9CF3}" destId="{E0D15DCB-A85C-4641-ABF4-7804D814A31A}" srcOrd="1" destOrd="0" presId="urn:microsoft.com/office/officeart/2005/8/layout/vList2"/>
    <dgm:cxn modelId="{A4B34DB6-B2BF-4E3D-A20F-BE5EDFB5518A}" type="presParOf" srcId="{FB657FC4-6399-4D6A-9612-E0013BEE9CF3}" destId="{E4B683AA-1AE5-451F-8DB5-5AA34BC97D7F}" srcOrd="2" destOrd="0" presId="urn:microsoft.com/office/officeart/2005/8/layout/vList2"/>
    <dgm:cxn modelId="{88E291A9-13E7-4B01-884F-A86E7EBA1B57}" type="presParOf" srcId="{FB657FC4-6399-4D6A-9612-E0013BEE9CF3}" destId="{556A9A9F-D672-459D-8BDE-27948BF220DD}" srcOrd="3" destOrd="0" presId="urn:microsoft.com/office/officeart/2005/8/layout/vList2"/>
    <dgm:cxn modelId="{147940DE-2AB9-44E5-859B-EE061AF36A9C}" type="presParOf" srcId="{FB657FC4-6399-4D6A-9612-E0013BEE9CF3}" destId="{2CAFFDE7-97F4-4866-AF9D-8C12BC1D950F}" srcOrd="4" destOrd="0" presId="urn:microsoft.com/office/officeart/2005/8/layout/vList2"/>
    <dgm:cxn modelId="{F6112AC5-C4DE-4147-B83D-62E8CA2214C7}" type="presParOf" srcId="{FB657FC4-6399-4D6A-9612-E0013BEE9CF3}" destId="{F210DEA1-A711-4A5E-8ECA-A6F58AA73A48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CB9BBC-546A-464C-A394-BE99FC422A6E}">
      <dsp:nvSpPr>
        <dsp:cNvPr id="0" name=""/>
        <dsp:cNvSpPr/>
      </dsp:nvSpPr>
      <dsp:spPr>
        <a:xfrm>
          <a:off x="0" y="2969"/>
          <a:ext cx="9037152" cy="56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Copernicus</a:t>
          </a:r>
          <a:endParaRPr lang="en-150" sz="2400" kern="1200" dirty="0"/>
        </a:p>
      </dsp:txBody>
      <dsp:txXfrm>
        <a:off x="27415" y="30384"/>
        <a:ext cx="8982322" cy="506769"/>
      </dsp:txXfrm>
    </dsp:sp>
    <dsp:sp modelId="{E0D15DCB-A85C-4641-ABF4-7804D814A31A}">
      <dsp:nvSpPr>
        <dsp:cNvPr id="0" name=""/>
        <dsp:cNvSpPr/>
      </dsp:nvSpPr>
      <dsp:spPr>
        <a:xfrm>
          <a:off x="0" y="564569"/>
          <a:ext cx="9037152" cy="1172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6930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0" kern="1200" dirty="0"/>
            <a:t>Emergency Management Service</a:t>
          </a:r>
          <a:endParaRPr lang="en-150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0" kern="1200" dirty="0"/>
            <a:t>Climate Change Service </a:t>
          </a:r>
          <a:endParaRPr lang="en-150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0" kern="1200" dirty="0"/>
            <a:t>Land Monitoring Service (e.g. ground motion)</a:t>
          </a:r>
          <a:endParaRPr lang="en-150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0" kern="1200" dirty="0"/>
            <a:t>Free, open and accessible Copernicus data to assess the risk, detect &amp; monitor hazards</a:t>
          </a:r>
          <a:endParaRPr lang="en-150" sz="1800" b="0" kern="1200" dirty="0"/>
        </a:p>
      </dsp:txBody>
      <dsp:txXfrm>
        <a:off x="0" y="564569"/>
        <a:ext cx="9037152" cy="1172446"/>
      </dsp:txXfrm>
    </dsp:sp>
    <dsp:sp modelId="{E4B683AA-1AE5-451F-8DB5-5AA34BC97D7F}">
      <dsp:nvSpPr>
        <dsp:cNvPr id="0" name=""/>
        <dsp:cNvSpPr/>
      </dsp:nvSpPr>
      <dsp:spPr>
        <a:xfrm>
          <a:off x="0" y="1737016"/>
          <a:ext cx="9037152" cy="56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Galileo/EGNOS</a:t>
          </a:r>
          <a:endParaRPr lang="en-150" sz="2400" kern="1200" dirty="0"/>
        </a:p>
      </dsp:txBody>
      <dsp:txXfrm>
        <a:off x="27415" y="1764431"/>
        <a:ext cx="8982322" cy="506769"/>
      </dsp:txXfrm>
    </dsp:sp>
    <dsp:sp modelId="{556A9A9F-D672-459D-8BDE-27948BF220DD}">
      <dsp:nvSpPr>
        <dsp:cNvPr id="0" name=""/>
        <dsp:cNvSpPr/>
      </dsp:nvSpPr>
      <dsp:spPr>
        <a:xfrm>
          <a:off x="0" y="2298615"/>
          <a:ext cx="9037152" cy="14705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6930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0" kern="1200" dirty="0"/>
            <a:t>Galileo Emergency Warning Satellite Service (EWSS)</a:t>
          </a:r>
          <a:endParaRPr lang="en-150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0" kern="1200" dirty="0"/>
            <a:t>Navigation for responders on the field</a:t>
          </a:r>
          <a:endParaRPr lang="en-150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0" kern="1200" dirty="0"/>
            <a:t>Asset/fleet tracking and management (vehicles/drones/equipment)</a:t>
          </a:r>
          <a:endParaRPr lang="en-150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0" i="0" kern="1200" dirty="0"/>
            <a:t>Receivers accurately detect earthquakes, landslides, land deformations etc.</a:t>
          </a:r>
          <a:endParaRPr lang="en-150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0" kern="1200" dirty="0"/>
            <a:t>Crowdsourcing applications (geo-tagged images)</a:t>
          </a:r>
          <a:endParaRPr lang="en-150" sz="1800" b="0" kern="1200" dirty="0"/>
        </a:p>
      </dsp:txBody>
      <dsp:txXfrm>
        <a:off x="0" y="2298615"/>
        <a:ext cx="9037152" cy="1470526"/>
      </dsp:txXfrm>
    </dsp:sp>
    <dsp:sp modelId="{2CAFFDE7-97F4-4866-AF9D-8C12BC1D950F}">
      <dsp:nvSpPr>
        <dsp:cNvPr id="0" name=""/>
        <dsp:cNvSpPr/>
      </dsp:nvSpPr>
      <dsp:spPr>
        <a:xfrm>
          <a:off x="0" y="3769142"/>
          <a:ext cx="9037152" cy="56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GOVSATCOM/IRIS</a:t>
          </a:r>
          <a:r>
            <a:rPr lang="en-US" sz="2400" kern="1200" baseline="30000" dirty="0"/>
            <a:t>2</a:t>
          </a:r>
          <a:endParaRPr lang="en-150" sz="2400" kern="1200" baseline="30000" dirty="0"/>
        </a:p>
      </dsp:txBody>
      <dsp:txXfrm>
        <a:off x="27415" y="3796557"/>
        <a:ext cx="8982322" cy="506769"/>
      </dsp:txXfrm>
    </dsp:sp>
    <dsp:sp modelId="{F210DEA1-A711-4A5E-8ECA-A6F58AA73A48}">
      <dsp:nvSpPr>
        <dsp:cNvPr id="0" name=""/>
        <dsp:cNvSpPr/>
      </dsp:nvSpPr>
      <dsp:spPr>
        <a:xfrm>
          <a:off x="0" y="4330741"/>
          <a:ext cx="9037152" cy="7948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6930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1" i="0" kern="1200" dirty="0"/>
            <a:t>Secure </a:t>
          </a:r>
          <a:r>
            <a:rPr lang="en-US" sz="1800" b="0" i="0" kern="1200" dirty="0"/>
            <a:t>and</a:t>
          </a:r>
          <a:r>
            <a:rPr lang="en-US" sz="1800" b="1" i="0" kern="1200" dirty="0"/>
            <a:t> resilient Connectivity</a:t>
          </a:r>
          <a:r>
            <a:rPr lang="en-US" sz="1800" b="0" i="0" kern="1200" dirty="0"/>
            <a:t> to first responders in the aftermath of a crisis, in case the terrestrial network is compromised or absent (e.g. voice, data, images, IoT, ..).</a:t>
          </a:r>
          <a:br>
            <a:rPr lang="en-US" sz="2000" kern="1200" dirty="0"/>
          </a:br>
          <a:endParaRPr lang="en-150" sz="2000" kern="1200" dirty="0"/>
        </a:p>
      </dsp:txBody>
      <dsp:txXfrm>
        <a:off x="0" y="4330741"/>
        <a:ext cx="9037152" cy="7948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579AA66-5B7E-47E7-BAE8-513C3F9D2B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2A53B0-C9B9-4938-B0CF-8B9943726F6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E3BEB3-976A-40A6-BFA0-1FABB5FC58D6}" type="datetimeFigureOut">
              <a:rPr lang="LID4096" smtClean="0"/>
              <a:t>11/29/2023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2EF7F3-05F5-44E6-93C1-3ABEEB212B9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CBAF0-9801-48DB-B840-B9F8EBF80D4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FB53CE-859E-44D7-8870-A9B7B5A2EF6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0763962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6D2626-451F-4550-ACE5-3BD3BCC5E9B4}" type="datetimeFigureOut">
              <a:rPr lang="x-none" smtClean="0"/>
              <a:t>29/11/2023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CBBC58-D4A7-44C2-A40C-F3147D9A8D9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3138997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hyperlink" Target="https://www.facebook.com/EuropeanGnssAgency" TargetMode="External"/><Relationship Id="rId3" Type="http://schemas.openxmlformats.org/officeDocument/2006/relationships/image" Target="../media/image12.png"/><Relationship Id="rId7" Type="http://schemas.openxmlformats.org/officeDocument/2006/relationships/hyperlink" Target="https://www.linkedin.com/company/european-gnss-agency" TargetMode="External"/><Relationship Id="rId12" Type="http://schemas.openxmlformats.org/officeDocument/2006/relationships/image" Target="../media/image16.png"/><Relationship Id="rId2" Type="http://schemas.openxmlformats.org/officeDocument/2006/relationships/image" Target="../media/image11.jpeg"/><Relationship Id="rId16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hyperlink" Target="https://www.youtube.com/user/egnos1" TargetMode="External"/><Relationship Id="rId5" Type="http://schemas.openxmlformats.org/officeDocument/2006/relationships/hyperlink" Target="https://www.instagram.com/space4eu/" TargetMode="External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hyperlink" Target="http://www.euspa.europa.eu/" TargetMode="External"/><Relationship Id="rId9" Type="http://schemas.openxmlformats.org/officeDocument/2006/relationships/hyperlink" Target="https://twitter.com/EU_GNSS" TargetMode="External"/><Relationship Id="rId14" Type="http://schemas.openxmlformats.org/officeDocument/2006/relationships/image" Target="../media/image17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7145558-8246-456E-B8CD-967F661A66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6" y="-9054"/>
            <a:ext cx="12192000" cy="40660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C12994-F954-4CC5-8EB2-187D6F3AEA0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206" y="4437008"/>
            <a:ext cx="6546194" cy="888812"/>
          </a:xfrm>
        </p:spPr>
        <p:txBody>
          <a:bodyPr anchor="b">
            <a:noAutofit/>
          </a:bodyPr>
          <a:lstStyle>
            <a:lvl1pPr algn="l">
              <a:defRPr sz="3600" b="0">
                <a:solidFill>
                  <a:srgbClr val="0E4194"/>
                </a:solidFill>
                <a:latin typeface="Exo SemiBold" pitchFamily="2" charset="0"/>
              </a:defRPr>
            </a:lvl1pPr>
          </a:lstStyle>
          <a:p>
            <a:r>
              <a:rPr lang="en-US" dirty="0"/>
              <a:t>Presentation Title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943214-538D-4338-995B-95C0A0E412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5204" y="5436054"/>
            <a:ext cx="6546193" cy="377497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Place / Conference Name</a:t>
            </a:r>
            <a:endParaRPr lang="x-non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BA7B9-92A9-4AC2-8BC2-886EE81DB0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5205" y="6260362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EF7968EF-8B58-40DD-98E3-1940FC397E50}" type="datetime1">
              <a:rPr lang="x-none" smtClean="0"/>
              <a:pPr/>
              <a:t>29/11/2023</a:t>
            </a:fld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6728F9-1C9F-449C-8C6B-24341B7145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587" y="4942522"/>
            <a:ext cx="3348433" cy="1317840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5391F1B2-943D-4C7F-B700-C80A3FD5BBC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45205" y="5867942"/>
            <a:ext cx="6546192" cy="3651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  <a:endParaRPr lang="x-none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5CCAA0-90D6-4408-A0FF-F8A4B40127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7365" y="325224"/>
            <a:ext cx="1880702" cy="81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28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4E6618-7400-4716-8CC5-811EB31262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001" y="-2666998"/>
            <a:ext cx="6858000" cy="12192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E4B5C3-1954-4836-A740-49FB4B655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06619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4006-3564-4BC9-A642-4575A048E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27793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E19788-4531-4439-90B5-208E256919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470" y="253295"/>
            <a:ext cx="1267320" cy="545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110649-030B-415B-96D1-4A434EC32AE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470" y="6191308"/>
            <a:ext cx="1354064" cy="58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74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6C0AB09-3DC9-4475-9294-09FA107F7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470" y="253295"/>
            <a:ext cx="1267320" cy="5458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89E8A8-0CE0-41D3-B10A-28C36CF760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470" y="6191308"/>
            <a:ext cx="1354064" cy="58323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2AF29E4-149F-44EA-AE5C-A5D7D75FD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687164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x-none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D5804C1-46F6-402A-8004-E70D603F9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27793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4706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3DE9A-A776-4884-AB73-2CDE3E0FC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3B0C1-19B7-417E-A421-9DBCD28BF2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30450"/>
            <a:ext cx="5181600" cy="352549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F0377E-104B-44F9-ADD6-39E7D7C0CD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24099"/>
            <a:ext cx="5181600" cy="35433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190937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D7D17-E66A-4268-9494-3E0591471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03300"/>
            <a:ext cx="77708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B20860-6ACE-44FF-976D-C004CDAD1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31933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E4194"/>
                </a:solidFill>
                <a:latin typeface="Exo SemiBol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31E8B0-3A0B-4E90-835C-D0B14C0E4E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248025"/>
            <a:ext cx="5157787" cy="261937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3048AE-0FC1-4CE2-912F-76D9FF4EDE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31933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E4194"/>
                </a:solidFill>
                <a:latin typeface="Exo SemiBol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3663BD-0D76-4510-BFF0-E36B468DEC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248024"/>
            <a:ext cx="5183188" cy="261937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606214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958CA-2FC7-4F33-BAE5-4E2626C3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5525" y="990600"/>
            <a:ext cx="6900949" cy="12021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239563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BDC5EBA-5F1E-4148-9034-8FB9288770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001" y="-2666998"/>
            <a:ext cx="6858000" cy="121920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C6CBB6-DA50-4DB8-9451-A6B95D0943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470" y="253295"/>
            <a:ext cx="1267320" cy="5458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B4F2F3-3A85-426D-BDB0-F4FD7B2C595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470" y="6191308"/>
            <a:ext cx="1354064" cy="58323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D037027-D50C-43B2-839B-B44B7CC4B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5525" y="990600"/>
            <a:ext cx="6900949" cy="12021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1903752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BDC5EBA-5F1E-4148-9034-8FB9288770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C6CBB6-DA50-4DB8-9451-A6B95D0943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470" y="253295"/>
            <a:ext cx="1267320" cy="5458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241A4F-7298-4E2D-9729-F7A4389F409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470" y="6191308"/>
            <a:ext cx="1354064" cy="58323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289B139-208C-4B7C-8D06-ECAE8D652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5521" y="996352"/>
            <a:ext cx="6900949" cy="120215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0934338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4C521-E455-4664-8140-A2AA49ED2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00124"/>
            <a:ext cx="3932237" cy="117816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E89A1-0815-4810-AA1B-81F0C4F1B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324100"/>
            <a:ext cx="6172200" cy="35369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6D06A7-20A0-44E2-844E-C07CE5BF02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24100"/>
            <a:ext cx="3932237" cy="35448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86222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8CDDE-439B-4495-9DC1-71B3FAB8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03126"/>
            <a:ext cx="3932237" cy="117613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AECC46-43A1-4334-AEAD-2344980559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324100"/>
            <a:ext cx="6172200" cy="3536950"/>
          </a:xfrm>
          <a:noFill/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19DAC1-5336-46BD-B674-5233FD07E2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24100"/>
            <a:ext cx="3932237" cy="35448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93352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048EC-5E70-47D4-B103-6821FAFB3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4E5C98-E6D5-4C2B-A769-8AF4171588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5226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C59E-69C2-4460-AE55-7C0F887D7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483A3-E672-4907-A209-694A77746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7691629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CDC09B-F14B-472E-86FC-BB7DE0B60E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4" y="5150824"/>
            <a:ext cx="12192000" cy="17162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C49563-FB13-48C9-AF95-E3BEA493D6E8}"/>
              </a:ext>
            </a:extLst>
          </p:cNvPr>
          <p:cNvSpPr txBox="1"/>
          <p:nvPr userDrawn="1"/>
        </p:nvSpPr>
        <p:spPr>
          <a:xfrm>
            <a:off x="838200" y="5463521"/>
            <a:ext cx="2339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0" spc="100" baseline="0" dirty="0">
                <a:solidFill>
                  <a:schemeClr val="bg1"/>
                </a:solidFill>
                <a:latin typeface="+mn-lt"/>
              </a:rPr>
              <a:t>EUSPA is hiring!</a:t>
            </a:r>
            <a:endParaRPr lang="x-none" sz="1800" b="0" spc="100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89AB05-DE83-4DFB-9787-33514F617D52}"/>
              </a:ext>
            </a:extLst>
          </p:cNvPr>
          <p:cNvSpPr txBox="1"/>
          <p:nvPr userDrawn="1"/>
        </p:nvSpPr>
        <p:spPr>
          <a:xfrm>
            <a:off x="838200" y="5865116"/>
            <a:ext cx="45033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0" spc="40" baseline="0" dirty="0">
                <a:solidFill>
                  <a:schemeClr val="bg1"/>
                </a:solidFill>
                <a:latin typeface="+mn-lt"/>
              </a:rPr>
              <a:t>Apply today and help shape the future of #EUSpace!</a:t>
            </a:r>
            <a:endParaRPr lang="x-none" sz="1400" b="0" spc="40" baseline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1BA745-A349-44DB-B121-31B93B1351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975" y="670389"/>
            <a:ext cx="2384255" cy="93836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05A8525-F1BC-45C7-9CC9-732D10920A9D}"/>
              </a:ext>
            </a:extLst>
          </p:cNvPr>
          <p:cNvSpPr txBox="1">
            <a:spLocks/>
          </p:cNvSpPr>
          <p:nvPr userDrawn="1"/>
        </p:nvSpPr>
        <p:spPr>
          <a:xfrm>
            <a:off x="3970417" y="3179776"/>
            <a:ext cx="4251159" cy="298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/>
              <a:t>Get in touch with us</a:t>
            </a:r>
            <a:endParaRPr lang="x-none" sz="14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EB64B9-3D50-4BF2-BB6B-A7178B16DA3F}"/>
              </a:ext>
            </a:extLst>
          </p:cNvPr>
          <p:cNvSpPr txBox="1">
            <a:spLocks/>
          </p:cNvSpPr>
          <p:nvPr userDrawn="1"/>
        </p:nvSpPr>
        <p:spPr>
          <a:xfrm>
            <a:off x="3970417" y="3620214"/>
            <a:ext cx="4251159" cy="298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spc="110" baseline="0" dirty="0">
                <a:solidFill>
                  <a:srgbClr val="0E4194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www.euspa.europa.eu</a:t>
            </a:r>
            <a:endParaRPr lang="x-none" sz="2000" b="1" spc="110" baseline="0" dirty="0">
              <a:solidFill>
                <a:srgbClr val="0E4194"/>
              </a:solidFill>
              <a:latin typeface="+mn-lt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C1EB419-E817-4584-87D0-7B8FFB0A56FB}"/>
              </a:ext>
            </a:extLst>
          </p:cNvPr>
          <p:cNvSpPr txBox="1">
            <a:spLocks/>
          </p:cNvSpPr>
          <p:nvPr userDrawn="1"/>
        </p:nvSpPr>
        <p:spPr>
          <a:xfrm>
            <a:off x="4024109" y="2121249"/>
            <a:ext cx="4251159" cy="298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spc="1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Exo Light" pitchFamily="2" charset="0"/>
              </a:rPr>
              <a:t>Linking space to user needs</a:t>
            </a:r>
            <a:endParaRPr lang="x-none" sz="1600" spc="100" baseline="0" dirty="0">
              <a:solidFill>
                <a:schemeClr val="tx1">
                  <a:lumMod val="65000"/>
                  <a:lumOff val="35000"/>
                </a:schemeClr>
              </a:solidFill>
              <a:latin typeface="Exo Light" pitchFamily="2" charset="0"/>
            </a:endParaRPr>
          </a:p>
        </p:txBody>
      </p:sp>
      <p:pic>
        <p:nvPicPr>
          <p:cNvPr id="27" name="Picture 26">
            <a:hlinkClick r:id="rId5"/>
            <a:extLst>
              <a:ext uri="{FF2B5EF4-FFF2-40B4-BE49-F238E27FC236}">
                <a16:creationId xmlns:a16="http://schemas.microsoft.com/office/drawing/2014/main" id="{5DCD0423-0ED1-41A0-AA02-158CE05C13B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137" y="4278667"/>
            <a:ext cx="482708" cy="482708"/>
          </a:xfrm>
          <a:prstGeom prst="rect">
            <a:avLst/>
          </a:prstGeom>
        </p:spPr>
      </p:pic>
      <p:pic>
        <p:nvPicPr>
          <p:cNvPr id="28" name="Picture 27">
            <a:hlinkClick r:id="rId7"/>
            <a:extLst>
              <a:ext uri="{FF2B5EF4-FFF2-40B4-BE49-F238E27FC236}">
                <a16:creationId xmlns:a16="http://schemas.microsoft.com/office/drawing/2014/main" id="{A6B9A15E-0BA2-402E-AF69-287F28EF3AC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776" y="4255271"/>
            <a:ext cx="482708" cy="482708"/>
          </a:xfrm>
          <a:prstGeom prst="rect">
            <a:avLst/>
          </a:prstGeom>
        </p:spPr>
      </p:pic>
      <p:pic>
        <p:nvPicPr>
          <p:cNvPr id="29" name="Picture 28">
            <a:hlinkClick r:id="rId9"/>
            <a:extLst>
              <a:ext uri="{FF2B5EF4-FFF2-40B4-BE49-F238E27FC236}">
                <a16:creationId xmlns:a16="http://schemas.microsoft.com/office/drawing/2014/main" id="{4EFDE00B-5BBE-4A90-AD11-190CFA97826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635" y="4392269"/>
            <a:ext cx="227683" cy="232738"/>
          </a:xfrm>
          <a:prstGeom prst="rect">
            <a:avLst/>
          </a:prstGeom>
        </p:spPr>
      </p:pic>
      <p:pic>
        <p:nvPicPr>
          <p:cNvPr id="30" name="Picture 29">
            <a:hlinkClick r:id="rId11"/>
            <a:extLst>
              <a:ext uri="{FF2B5EF4-FFF2-40B4-BE49-F238E27FC236}">
                <a16:creationId xmlns:a16="http://schemas.microsoft.com/office/drawing/2014/main" id="{0195C0E3-05EC-45D2-A311-7A66EDBB9D5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495" y="4419257"/>
            <a:ext cx="293115" cy="206904"/>
          </a:xfrm>
          <a:prstGeom prst="rect">
            <a:avLst/>
          </a:prstGeom>
        </p:spPr>
      </p:pic>
      <p:pic>
        <p:nvPicPr>
          <p:cNvPr id="31" name="Picture 30">
            <a:hlinkClick r:id="rId13"/>
            <a:extLst>
              <a:ext uri="{FF2B5EF4-FFF2-40B4-BE49-F238E27FC236}">
                <a16:creationId xmlns:a16="http://schemas.microsoft.com/office/drawing/2014/main" id="{EB4D47A0-C570-49EB-A1D6-095E5E5A91F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02" y="4278667"/>
            <a:ext cx="423276" cy="423276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C3532D38-92DB-4C0E-BA7E-AB1D2653B05D}"/>
              </a:ext>
            </a:extLst>
          </p:cNvPr>
          <p:cNvSpPr txBox="1">
            <a:spLocks/>
          </p:cNvSpPr>
          <p:nvPr userDrawn="1"/>
        </p:nvSpPr>
        <p:spPr>
          <a:xfrm>
            <a:off x="7699416" y="4369716"/>
            <a:ext cx="894967" cy="298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/>
              <a:t>EUSPA</a:t>
            </a:r>
            <a:endParaRPr lang="x-none" sz="1200" dirty="0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7D4732ED-2D96-46B3-813F-6A9F9EF44215}"/>
              </a:ext>
            </a:extLst>
          </p:cNvPr>
          <p:cNvSpPr txBox="1">
            <a:spLocks/>
          </p:cNvSpPr>
          <p:nvPr userDrawn="1"/>
        </p:nvSpPr>
        <p:spPr>
          <a:xfrm>
            <a:off x="6097600" y="4363106"/>
            <a:ext cx="1145698" cy="298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dirty="0"/>
              <a:t>@space4eu</a:t>
            </a:r>
            <a:endParaRPr lang="x-none" sz="1200" dirty="0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1BCBEA2C-B700-4C11-B313-1EA19C52E089}"/>
              </a:ext>
            </a:extLst>
          </p:cNvPr>
          <p:cNvSpPr txBox="1">
            <a:spLocks/>
          </p:cNvSpPr>
          <p:nvPr userDrawn="1"/>
        </p:nvSpPr>
        <p:spPr>
          <a:xfrm>
            <a:off x="4457221" y="4376170"/>
            <a:ext cx="1098352" cy="298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dirty="0"/>
              <a:t>@EU4Space</a:t>
            </a:r>
            <a:endParaRPr lang="x-none" sz="1200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94A1F614-8D0D-4B17-B727-F22395CA9342}"/>
              </a:ext>
            </a:extLst>
          </p:cNvPr>
          <p:cNvSpPr txBox="1">
            <a:spLocks/>
          </p:cNvSpPr>
          <p:nvPr userDrawn="1"/>
        </p:nvSpPr>
        <p:spPr>
          <a:xfrm>
            <a:off x="2950920" y="4360091"/>
            <a:ext cx="1350065" cy="298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dirty="0"/>
              <a:t>EUSPA</a:t>
            </a:r>
            <a:endParaRPr lang="x-none" sz="1200" dirty="0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69CD1DAC-539B-44B4-BB82-1F6457D17217}"/>
              </a:ext>
            </a:extLst>
          </p:cNvPr>
          <p:cNvSpPr txBox="1">
            <a:spLocks/>
          </p:cNvSpPr>
          <p:nvPr userDrawn="1"/>
        </p:nvSpPr>
        <p:spPr>
          <a:xfrm>
            <a:off x="1218585" y="4355738"/>
            <a:ext cx="894967" cy="298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dirty="0"/>
              <a:t>EU4Space</a:t>
            </a:r>
            <a:endParaRPr lang="x-none" sz="1200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F65287F-F04E-4B7E-A244-23B0179596E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694" y="4369716"/>
            <a:ext cx="370487" cy="310578"/>
          </a:xfrm>
          <a:prstGeom prst="rect">
            <a:avLst/>
          </a:prstGeom>
        </p:spPr>
      </p:pic>
      <p:sp>
        <p:nvSpPr>
          <p:cNvPr id="38" name="Title 1">
            <a:extLst>
              <a:ext uri="{FF2B5EF4-FFF2-40B4-BE49-F238E27FC236}">
                <a16:creationId xmlns:a16="http://schemas.microsoft.com/office/drawing/2014/main" id="{E774BF58-EDAD-49FB-ACBF-A14E5CE258C5}"/>
              </a:ext>
            </a:extLst>
          </p:cNvPr>
          <p:cNvSpPr txBox="1">
            <a:spLocks/>
          </p:cNvSpPr>
          <p:nvPr userDrawn="1"/>
        </p:nvSpPr>
        <p:spPr>
          <a:xfrm>
            <a:off x="9268022" y="4342728"/>
            <a:ext cx="2495353" cy="298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/>
              <a:t>@EUSPA@social.network.europa.eu</a:t>
            </a:r>
            <a:endParaRPr lang="x-none" sz="12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56E362F-27BE-4427-B176-A87F10EB5EF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9661" y="602433"/>
            <a:ext cx="2524073" cy="108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829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49E67-46FF-4893-BACE-9B843C351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6A56-A5FF-4D47-A7F7-2C09231EA42C}" type="datetime1">
              <a:rPr lang="x-none" smtClean="0"/>
              <a:t>29/11/2023</a:t>
            </a:fld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414E3-B5A0-4664-B1B3-6D951790A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D733E-3264-41AF-819B-F4786F848FED}" type="slidenum">
              <a:rPr lang="x-none" smtClean="0"/>
              <a:t>‹#›</a:t>
            </a:fld>
            <a:endParaRPr lang="x-none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86049D5-97FD-4A55-91DD-EE931D15D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3925"/>
            <a:ext cx="10515600" cy="39830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9DB5E1C-7027-4F5B-8F8C-49A68AA87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7724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07850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C59E-69C2-4460-AE55-7C0F887D7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483A3-E672-4907-A209-694A77746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4911"/>
            <a:ext cx="4955771" cy="35424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A1A82BD5-6251-4706-AFC8-4032023B2F6E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6096000" y="2330450"/>
            <a:ext cx="4957357" cy="3536950"/>
          </a:xfrm>
          <a:noFill/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225065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C59E-69C2-4460-AE55-7C0F887D7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1B9D39D-E6AB-4A77-A120-736E97C0E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2319338"/>
            <a:ext cx="293812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E4194"/>
                </a:solidFill>
                <a:latin typeface="Exo SemiBol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3B63126-B278-4EE7-8B08-C3F118B1DB13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156497" y="2319338"/>
            <a:ext cx="293812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E4194"/>
                </a:solidFill>
                <a:latin typeface="Exo SemiBol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76E87D-CEDE-4E9D-8B8B-F683102A0E69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7473205" y="2319338"/>
            <a:ext cx="293812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E4194"/>
                </a:solidFill>
                <a:latin typeface="Exo SemiBol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D1A9C22B-D120-41A1-BE25-C33806F79F0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7473204" y="3269838"/>
            <a:ext cx="2938129" cy="2597562"/>
          </a:xfrm>
          <a:noFill/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x-none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2292FDB-3421-493E-B1B5-1D7819AFE59C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4154908" y="3269838"/>
            <a:ext cx="2938129" cy="2597562"/>
          </a:xfrm>
          <a:noFill/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x-none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8CCC744-9FA8-4FBB-AC06-6CB721D50609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839788" y="3258385"/>
            <a:ext cx="2938129" cy="2597562"/>
          </a:xfrm>
          <a:noFill/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7860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C59E-69C2-4460-AE55-7C0F887D7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2053"/>
            <a:ext cx="10519611" cy="12021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x-none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1B9D39D-E6AB-4A77-A120-736E97C0E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2319338"/>
            <a:ext cx="2362189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  <a:latin typeface="Exo SemiBol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3B63126-B278-4EE7-8B08-C3F118B1DB13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3554923" y="2319338"/>
            <a:ext cx="2362190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  <a:latin typeface="Exo SemiBol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76E87D-CEDE-4E9D-8B8B-F683102A0E69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74887" y="2319338"/>
            <a:ext cx="2362190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  <a:latin typeface="Exo SemiBol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75F4DDA-10E8-4E23-AD28-CDD4CFB0A6A2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990021" y="2319338"/>
            <a:ext cx="2362190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  <a:latin typeface="Exo SemiBol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E8DCD0C-1D20-4F2F-8083-B92D46A116C3}"/>
              </a:ext>
            </a:extLst>
          </p:cNvPr>
          <p:cNvSpPr/>
          <p:nvPr userDrawn="1"/>
        </p:nvSpPr>
        <p:spPr>
          <a:xfrm>
            <a:off x="838200" y="3258385"/>
            <a:ext cx="2363778" cy="2597562"/>
          </a:xfrm>
          <a:prstGeom prst="roundRect">
            <a:avLst>
              <a:gd name="adj" fmla="val 7145"/>
            </a:avLst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06C23DF-3499-4831-B525-E95261361D4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111250" y="3544888"/>
            <a:ext cx="1785938" cy="2025918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A3F77A2-CF3D-4D65-BCA9-31F5ABBAF8C6}"/>
              </a:ext>
            </a:extLst>
          </p:cNvPr>
          <p:cNvSpPr/>
          <p:nvPr userDrawn="1"/>
        </p:nvSpPr>
        <p:spPr>
          <a:xfrm>
            <a:off x="3553335" y="3258385"/>
            <a:ext cx="2363778" cy="2597562"/>
          </a:xfrm>
          <a:prstGeom prst="roundRect">
            <a:avLst>
              <a:gd name="adj" fmla="val 7145"/>
            </a:avLst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2F5B2AB-0FD2-4B44-8C4B-F9B345AE0D7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26385" y="3544888"/>
            <a:ext cx="1785938" cy="2025918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78A3BE3-2A58-4298-BBD8-0EF33B8BC535}"/>
              </a:ext>
            </a:extLst>
          </p:cNvPr>
          <p:cNvSpPr/>
          <p:nvPr userDrawn="1"/>
        </p:nvSpPr>
        <p:spPr>
          <a:xfrm>
            <a:off x="6274887" y="3258385"/>
            <a:ext cx="2363778" cy="2597562"/>
          </a:xfrm>
          <a:prstGeom prst="roundRect">
            <a:avLst>
              <a:gd name="adj" fmla="val 7145"/>
            </a:avLst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9" name="Content Placeholder 14">
            <a:extLst>
              <a:ext uri="{FF2B5EF4-FFF2-40B4-BE49-F238E27FC236}">
                <a16:creationId xmlns:a16="http://schemas.microsoft.com/office/drawing/2014/main" id="{9CE5858C-E3B0-406D-B2D1-F41C691FC97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547937" y="3544888"/>
            <a:ext cx="1785938" cy="2025918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214D0BB-4A2B-4C31-9B74-1CA95BB2821A}"/>
              </a:ext>
            </a:extLst>
          </p:cNvPr>
          <p:cNvSpPr/>
          <p:nvPr userDrawn="1"/>
        </p:nvSpPr>
        <p:spPr>
          <a:xfrm>
            <a:off x="8988433" y="3258385"/>
            <a:ext cx="2363778" cy="2597562"/>
          </a:xfrm>
          <a:prstGeom prst="roundRect">
            <a:avLst>
              <a:gd name="adj" fmla="val 7145"/>
            </a:avLst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1" name="Content Placeholder 14">
            <a:extLst>
              <a:ext uri="{FF2B5EF4-FFF2-40B4-BE49-F238E27FC236}">
                <a16:creationId xmlns:a16="http://schemas.microsoft.com/office/drawing/2014/main" id="{395A2A8D-2657-4E33-9548-AFB74DB0027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261483" y="3544888"/>
            <a:ext cx="1785938" cy="2025918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2828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FB23E9-58BC-4102-881C-E68D0CEE5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001" y="-2666998"/>
            <a:ext cx="6858000" cy="12192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5CC59E-69C2-4460-AE55-7C0F887D7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483A3-E672-4907-A209-694A77746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E7686F-D7E3-4B19-9CC8-D8768253A7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470" y="253295"/>
            <a:ext cx="1267320" cy="545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9705C4-FA1F-4D4F-B49D-6E6FC081D2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470" y="6191308"/>
            <a:ext cx="1354064" cy="58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587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C59E-69C2-4460-AE55-7C0F887D7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483A3-E672-4907-A209-694A77746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4911"/>
            <a:ext cx="10515600" cy="35424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C0AB09-3DC9-4475-9294-09FA107F7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470" y="253295"/>
            <a:ext cx="1267320" cy="5458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89E8A8-0CE0-41D3-B10A-28C36CF760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470" y="6191308"/>
            <a:ext cx="1354064" cy="58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55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69F72AE-D6D5-40FC-AA73-91D214051F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7999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483A3-E672-4907-A209-694A77746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4487" y="2310304"/>
            <a:ext cx="4639313" cy="3557096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5CC59E-69C2-4460-AE55-7C0F887D7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10304"/>
            <a:ext cx="4619017" cy="22373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47192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4B5C3-1954-4836-A740-49FB4B655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06619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4006-3564-4BC9-A642-4575A048E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27793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7414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05673D-84F3-4356-A429-7E8748EE4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2053"/>
            <a:ext cx="6900949" cy="1202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6CF2DB-9D68-4A2D-8503-2EEA8B2DC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24911"/>
            <a:ext cx="10515600" cy="35424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x-non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775BF7-D759-47AF-9BED-A7852014DEB7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470" y="253295"/>
            <a:ext cx="1267320" cy="5458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AB27CC-B733-4B65-B9FD-DA77CCC17BA2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470" y="6191308"/>
            <a:ext cx="1354064" cy="58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14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50" r:id="rId2"/>
    <p:sldLayoutId id="2147483719" r:id="rId3"/>
    <p:sldLayoutId id="2147483720" r:id="rId4"/>
    <p:sldLayoutId id="2147483721" r:id="rId5"/>
    <p:sldLayoutId id="2147483715" r:id="rId6"/>
    <p:sldLayoutId id="2147483687" r:id="rId7"/>
    <p:sldLayoutId id="2147483688" r:id="rId8"/>
    <p:sldLayoutId id="2147483651" r:id="rId9"/>
    <p:sldLayoutId id="2147483717" r:id="rId10"/>
    <p:sldLayoutId id="2147483718" r:id="rId11"/>
    <p:sldLayoutId id="2147483652" r:id="rId12"/>
    <p:sldLayoutId id="2147483653" r:id="rId13"/>
    <p:sldLayoutId id="2147483654" r:id="rId14"/>
    <p:sldLayoutId id="2147483655" r:id="rId15"/>
    <p:sldLayoutId id="2147483716" r:id="rId16"/>
    <p:sldLayoutId id="2147483656" r:id="rId17"/>
    <p:sldLayoutId id="2147483657" r:id="rId18"/>
    <p:sldLayoutId id="2147483658" r:id="rId19"/>
    <p:sldLayoutId id="2147483663" r:id="rId20"/>
    <p:sldLayoutId id="2147483722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rgbClr val="0E4194"/>
          </a:solidFill>
          <a:latin typeface="Exo Semi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464" userDrawn="1">
          <p15:clr>
            <a:srgbClr val="F26B43"/>
          </p15:clr>
        </p15:guide>
        <p15:guide id="2" pos="528" userDrawn="1">
          <p15:clr>
            <a:srgbClr val="F26B43"/>
          </p15:clr>
        </p15:guide>
        <p15:guide id="3" orient="horz" pos="624" userDrawn="1">
          <p15:clr>
            <a:srgbClr val="F26B43"/>
          </p15:clr>
        </p15:guide>
        <p15:guide id="4" pos="7152" userDrawn="1">
          <p15:clr>
            <a:srgbClr val="F26B43"/>
          </p15:clr>
        </p15:guide>
        <p15:guide id="5" orient="horz" pos="36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8.png"/><Relationship Id="rId10" Type="http://schemas.openxmlformats.org/officeDocument/2006/relationships/image" Target="../media/image70.jpeg"/><Relationship Id="rId4" Type="http://schemas.openxmlformats.org/officeDocument/2006/relationships/image" Target="../media/image67.jpeg"/><Relationship Id="rId9" Type="http://schemas.openxmlformats.org/officeDocument/2006/relationships/hyperlink" Target="mailto:emaid@euspa.europa.eu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31.png"/><Relationship Id="rId7" Type="http://schemas.openxmlformats.org/officeDocument/2006/relationships/image" Target="../media/image80.jpeg"/><Relationship Id="rId12" Type="http://schemas.openxmlformats.org/officeDocument/2006/relationships/image" Target="../media/image3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9.png"/><Relationship Id="rId11" Type="http://schemas.openxmlformats.org/officeDocument/2006/relationships/image" Target="../media/image32.png"/><Relationship Id="rId5" Type="http://schemas.openxmlformats.org/officeDocument/2006/relationships/image" Target="../media/image78.png"/><Relationship Id="rId10" Type="http://schemas.openxmlformats.org/officeDocument/2006/relationships/image" Target="../media/image28.png"/><Relationship Id="rId4" Type="http://schemas.openxmlformats.org/officeDocument/2006/relationships/image" Target="../media/image77.jpeg"/><Relationship Id="rId9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23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27.png"/><Relationship Id="rId5" Type="http://schemas.openxmlformats.org/officeDocument/2006/relationships/image" Target="../media/image26.png"/><Relationship Id="rId15" Type="http://schemas.openxmlformats.org/officeDocument/2006/relationships/image" Target="../media/image31.png"/><Relationship Id="rId10" Type="http://schemas.microsoft.com/office/2007/relationships/diagramDrawing" Target="../diagrams/drawing1.xml"/><Relationship Id="rId4" Type="http://schemas.openxmlformats.org/officeDocument/2006/relationships/image" Target="../media/image25.png"/><Relationship Id="rId9" Type="http://schemas.openxmlformats.org/officeDocument/2006/relationships/diagramColors" Target="../diagrams/colors1.xml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hyperlink" Target="https://swiftt.eu/" TargetMode="External"/><Relationship Id="rId9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jpeg"/><Relationship Id="rId7" Type="http://schemas.openxmlformats.org/officeDocument/2006/relationships/image" Target="../media/image3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mailto:ENTRUSTED@euspa.europa.e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JPG"/><Relationship Id="rId3" Type="http://schemas.openxmlformats.org/officeDocument/2006/relationships/image" Target="../media/image55.svg"/><Relationship Id="rId7" Type="http://schemas.openxmlformats.org/officeDocument/2006/relationships/image" Target="../media/image59.png"/><Relationship Id="rId12" Type="http://schemas.openxmlformats.org/officeDocument/2006/relationships/image" Target="../media/image6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microsoft.com/office/2007/relationships/hdphoto" Target="../media/hdphoto1.wdp"/><Relationship Id="rId5" Type="http://schemas.openxmlformats.org/officeDocument/2006/relationships/image" Target="../media/image57.sv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6B50F-D835-4C1C-ADA0-6005E2E617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Satellite-based Services for Disaster Risk Management </a:t>
            </a:r>
            <a:endParaRPr lang="LID4096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C196FD-0CB9-42CA-BB22-DB6C07C4A0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Eurisy</a:t>
            </a:r>
            <a:r>
              <a:rPr lang="en-US" dirty="0"/>
              <a:t> Workshop in Slovakia, 30 November 2023 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95CDA8-99FD-43ED-991B-5B6FFBBC49C6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Flavio SBARDELLATI, Market Downstream and Innovation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947766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A98791-8EFD-479F-8279-19B12575229A}"/>
              </a:ext>
            </a:extLst>
          </p:cNvPr>
          <p:cNvSpPr txBox="1"/>
          <p:nvPr/>
        </p:nvSpPr>
        <p:spPr>
          <a:xfrm>
            <a:off x="119330" y="2569895"/>
            <a:ext cx="8610600" cy="340290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571500" indent="-3048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Copernicus EMS service well-known and used, but users can exploit beyond Earth Observation (i.e. GNSS and SatCom)</a:t>
            </a:r>
          </a:p>
          <a:p>
            <a:pPr marL="571500" indent="-3048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Coordination and collaboration with the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national authorities in MS is essential (favoring regional approach)</a:t>
            </a:r>
          </a:p>
          <a:p>
            <a:pPr marL="571500" indent="-3048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National initiatives and capabilities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, as well as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industry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solutions need to be taken into account and leveraged</a:t>
            </a:r>
          </a:p>
          <a:p>
            <a:pPr marL="571500" indent="-3048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Consideration of existing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best practices, guidelines &amp; procedures</a:t>
            </a:r>
          </a:p>
          <a:p>
            <a:pPr marL="571500" indent="-3048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DG ECHO interested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to follow up on how EU Space can support the Disaster Resilience Goals and their corresponding flagships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bg1"/>
              </a:solidFill>
              <a:highlight>
                <a:srgbClr val="000080"/>
              </a:highlight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6C9E2F-2196-4763-9B15-8169946CCF3B}"/>
              </a:ext>
            </a:extLst>
          </p:cNvPr>
          <p:cNvSpPr txBox="1"/>
          <p:nvPr/>
        </p:nvSpPr>
        <p:spPr>
          <a:xfrm>
            <a:off x="9072829" y="2569895"/>
            <a:ext cx="2992821" cy="784008"/>
          </a:xfrm>
          <a:prstGeom prst="rect">
            <a:avLst/>
          </a:prstGeom>
          <a:ln>
            <a:solidFill>
              <a:srgbClr val="164194"/>
            </a:solidFill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200" b="1" dirty="0">
                <a:solidFill>
                  <a:srgbClr val="164194"/>
                </a:solidFill>
                <a:latin typeface="Neo Sans W1G" panose="020B0504030504040204" pitchFamily="34" charset="0"/>
              </a:rPr>
              <a:t>Exploit synergies</a:t>
            </a:r>
            <a:endParaRPr lang="en-150" sz="2200" b="1" dirty="0">
              <a:solidFill>
                <a:srgbClr val="164194"/>
              </a:solidFill>
              <a:latin typeface="Neo Sans W1G" panose="020B05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BE9402-707C-42D1-B414-C61BF3779AA1}"/>
              </a:ext>
            </a:extLst>
          </p:cNvPr>
          <p:cNvSpPr txBox="1"/>
          <p:nvPr/>
        </p:nvSpPr>
        <p:spPr>
          <a:xfrm>
            <a:off x="9072829" y="3903671"/>
            <a:ext cx="2992820" cy="784008"/>
          </a:xfrm>
          <a:prstGeom prst="rect">
            <a:avLst/>
          </a:prstGeom>
          <a:ln>
            <a:solidFill>
              <a:srgbClr val="164194"/>
            </a:solidFill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200" b="1" dirty="0">
                <a:solidFill>
                  <a:srgbClr val="164194"/>
                </a:solidFill>
                <a:latin typeface="Neo Sans W1G" panose="020B0504030504040204" pitchFamily="34" charset="0"/>
              </a:rPr>
              <a:t>Engage MS practitioners</a:t>
            </a:r>
            <a:endParaRPr lang="en-150" sz="2200" b="1" dirty="0">
              <a:solidFill>
                <a:srgbClr val="164194"/>
              </a:solidFill>
              <a:latin typeface="Neo Sans W1G" panose="020B05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715EE8-35E7-424B-AA8D-833AFF501228}"/>
              </a:ext>
            </a:extLst>
          </p:cNvPr>
          <p:cNvSpPr txBox="1"/>
          <p:nvPr/>
        </p:nvSpPr>
        <p:spPr>
          <a:xfrm>
            <a:off x="2707501" y="1718654"/>
            <a:ext cx="3242443" cy="69893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3600" b="1" dirty="0">
                <a:solidFill>
                  <a:srgbClr val="164194"/>
                </a:solidFill>
                <a:latin typeface="Neo Sans W1G" panose="020B0504030504040204" pitchFamily="34" charset="0"/>
              </a:rPr>
              <a:t>Outcomes</a:t>
            </a:r>
            <a:endParaRPr lang="en-150" sz="3600" b="1" dirty="0">
              <a:solidFill>
                <a:srgbClr val="164194"/>
              </a:solidFill>
              <a:latin typeface="Neo Sans W1G" panose="020B05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B0FA96-16B0-4817-82CA-18CB08B86B2F}"/>
              </a:ext>
            </a:extLst>
          </p:cNvPr>
          <p:cNvSpPr txBox="1"/>
          <p:nvPr/>
        </p:nvSpPr>
        <p:spPr>
          <a:xfrm>
            <a:off x="8871819" y="1718654"/>
            <a:ext cx="3242443" cy="69893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3600" b="1" dirty="0">
                <a:solidFill>
                  <a:srgbClr val="164194"/>
                </a:solidFill>
                <a:latin typeface="Neo Sans W1G" panose="020B0504030504040204" pitchFamily="34" charset="0"/>
              </a:rPr>
              <a:t>Conclusions</a:t>
            </a:r>
            <a:endParaRPr lang="en-150" sz="3600" b="1" dirty="0">
              <a:solidFill>
                <a:srgbClr val="164194"/>
              </a:solidFill>
              <a:latin typeface="Neo Sans W1G" panose="020B05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DCB61B-AC71-4ABF-AAC1-9B64D84B1FF7}"/>
              </a:ext>
            </a:extLst>
          </p:cNvPr>
          <p:cNvSpPr txBox="1"/>
          <p:nvPr/>
        </p:nvSpPr>
        <p:spPr>
          <a:xfrm>
            <a:off x="9072829" y="5188793"/>
            <a:ext cx="2992820" cy="784008"/>
          </a:xfrm>
          <a:prstGeom prst="rect">
            <a:avLst/>
          </a:prstGeom>
          <a:ln>
            <a:solidFill>
              <a:srgbClr val="164194"/>
            </a:solidFill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r-FR" sz="2200" b="1" dirty="0" err="1">
                <a:solidFill>
                  <a:srgbClr val="164194"/>
                </a:solidFill>
                <a:latin typeface="Neo Sans W1G" panose="020B0504030504040204" pitchFamily="34" charset="0"/>
              </a:rPr>
              <a:t>Involve</a:t>
            </a:r>
            <a:r>
              <a:rPr lang="fr-FR" sz="2200" b="1" dirty="0">
                <a:solidFill>
                  <a:srgbClr val="164194"/>
                </a:solidFill>
                <a:latin typeface="Neo Sans W1G" panose="020B0504030504040204" pitchFamily="34" charset="0"/>
              </a:rPr>
              <a:t> EU Policy </a:t>
            </a:r>
            <a:r>
              <a:rPr lang="fr-FR" sz="2200" b="1" dirty="0" err="1">
                <a:solidFill>
                  <a:srgbClr val="164194"/>
                </a:solidFill>
                <a:latin typeface="Neo Sans W1G" panose="020B0504030504040204" pitchFamily="34" charset="0"/>
              </a:rPr>
              <a:t>makers</a:t>
            </a:r>
            <a:endParaRPr lang="fr-FR" sz="2200" b="1" dirty="0">
              <a:solidFill>
                <a:srgbClr val="164194"/>
              </a:solidFill>
              <a:latin typeface="Neo Sans W1G" panose="020B0504030504040204" pitchFamily="34" charset="0"/>
            </a:endParaRP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27217F8F-14F1-40E6-BABA-F7B2AF8FBC65}"/>
              </a:ext>
            </a:extLst>
          </p:cNvPr>
          <p:cNvSpPr/>
          <p:nvPr/>
        </p:nvSpPr>
        <p:spPr>
          <a:xfrm>
            <a:off x="8674747" y="3446802"/>
            <a:ext cx="136633" cy="1639614"/>
          </a:xfrm>
          <a:prstGeom prst="rightBrace">
            <a:avLst>
              <a:gd name="adj1" fmla="val 8333"/>
              <a:gd name="adj2" fmla="val 48718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05D9C2C-F282-4140-A904-B1E5B82EE889}"/>
              </a:ext>
            </a:extLst>
          </p:cNvPr>
          <p:cNvCxnSpPr/>
          <p:nvPr/>
        </p:nvCxnSpPr>
        <p:spPr>
          <a:xfrm>
            <a:off x="8590667" y="2952816"/>
            <a:ext cx="35735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3A588A8-6BEE-41A0-8EA0-8B251C490184}"/>
              </a:ext>
            </a:extLst>
          </p:cNvPr>
          <p:cNvCxnSpPr/>
          <p:nvPr/>
        </p:nvCxnSpPr>
        <p:spPr>
          <a:xfrm>
            <a:off x="8590667" y="5543616"/>
            <a:ext cx="35735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D0EC34B7-7794-49AE-8481-D4E14020350F}"/>
              </a:ext>
            </a:extLst>
          </p:cNvPr>
          <p:cNvSpPr txBox="1">
            <a:spLocks/>
          </p:cNvSpPr>
          <p:nvPr/>
        </p:nvSpPr>
        <p:spPr>
          <a:xfrm>
            <a:off x="737532" y="358871"/>
            <a:ext cx="8221909" cy="1276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rgbClr val="0E4194"/>
                </a:solidFill>
                <a:latin typeface="Exo SemiBold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EUSPA Workshop on Emergency Management 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263161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5A363-360B-4072-BD6C-05FE026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532" y="358871"/>
            <a:ext cx="8221909" cy="1276981"/>
          </a:xfrm>
        </p:spPr>
        <p:txBody>
          <a:bodyPr>
            <a:normAutofit/>
          </a:bodyPr>
          <a:lstStyle/>
          <a:p>
            <a:r>
              <a:rPr lang="en-US" dirty="0"/>
              <a:t>Involving Slovak end-users and industry</a:t>
            </a:r>
            <a:endParaRPr lang="LID4096" dirty="0"/>
          </a:p>
        </p:txBody>
      </p:sp>
      <p:pic>
        <p:nvPicPr>
          <p:cNvPr id="53" name="Picture 2" descr="IconExperience » G-Collection » Firefighter Icon">
            <a:extLst>
              <a:ext uri="{FF2B5EF4-FFF2-40B4-BE49-F238E27FC236}">
                <a16:creationId xmlns:a16="http://schemas.microsoft.com/office/drawing/2014/main" id="{C674EB4A-DEDA-4FAF-960D-61BD3DFAC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516" y="4417837"/>
            <a:ext cx="774797" cy="71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F9DEE74-C55D-44CB-9DFC-29CBFBD6E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9556" y="4430405"/>
            <a:ext cx="774797" cy="774797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5619D7B7-AFCB-471F-BD20-4D20E172DED6}"/>
              </a:ext>
            </a:extLst>
          </p:cNvPr>
          <p:cNvGrpSpPr/>
          <p:nvPr/>
        </p:nvGrpSpPr>
        <p:grpSpPr>
          <a:xfrm>
            <a:off x="4911986" y="1462879"/>
            <a:ext cx="2201943" cy="2848463"/>
            <a:chOff x="4084983" y="1691110"/>
            <a:chExt cx="3699394" cy="4890052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25A621D5-FFC0-43C8-B630-F7C5C8325688}"/>
                </a:ext>
              </a:extLst>
            </p:cNvPr>
            <p:cNvSpPr/>
            <p:nvPr/>
          </p:nvSpPr>
          <p:spPr>
            <a:xfrm>
              <a:off x="4084984" y="1691110"/>
              <a:ext cx="3699393" cy="4890052"/>
            </a:xfrm>
            <a:prstGeom prst="roundRect">
              <a:avLst>
                <a:gd name="adj" fmla="val 4846"/>
              </a:avLst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3350CF9-E496-4007-9AEF-27F0274842E2}"/>
                </a:ext>
              </a:extLst>
            </p:cNvPr>
            <p:cNvSpPr/>
            <p:nvPr/>
          </p:nvSpPr>
          <p:spPr>
            <a:xfrm>
              <a:off x="4084983" y="2017643"/>
              <a:ext cx="3699393" cy="4017103"/>
            </a:xfrm>
            <a:prstGeom prst="rect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027CB221-ACD5-4C86-BD31-6481088348C8}"/>
                </a:ext>
              </a:extLst>
            </p:cNvPr>
            <p:cNvSpPr/>
            <p:nvPr/>
          </p:nvSpPr>
          <p:spPr>
            <a:xfrm>
              <a:off x="5732839" y="6103791"/>
              <a:ext cx="410817" cy="408962"/>
            </a:xfrm>
            <a:prstGeom prst="ellipse">
              <a:avLst/>
            </a:prstGeom>
            <a:noFill/>
            <a:ln w="571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5BE1503-1FA7-4561-ACE1-EA3495DB8A41}"/>
                </a:ext>
              </a:extLst>
            </p:cNvPr>
            <p:cNvSpPr/>
            <p:nvPr/>
          </p:nvSpPr>
          <p:spPr>
            <a:xfrm>
              <a:off x="5825604" y="1763713"/>
              <a:ext cx="180000" cy="180000"/>
            </a:xfrm>
            <a:prstGeom prst="ellipse">
              <a:avLst/>
            </a:prstGeom>
            <a:noFill/>
            <a:ln w="571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A73A5CC-F60B-4245-9529-27D7206A6349}"/>
                </a:ext>
              </a:extLst>
            </p:cNvPr>
            <p:cNvSpPr txBox="1"/>
            <p:nvPr/>
          </p:nvSpPr>
          <p:spPr>
            <a:xfrm>
              <a:off x="4422501" y="4466633"/>
              <a:ext cx="1440000" cy="534647"/>
            </a:xfrm>
            <a:prstGeom prst="rect">
              <a:avLst/>
            </a:prstGeom>
            <a:ln>
              <a:solidFill>
                <a:srgbClr val="164194"/>
              </a:solidFill>
            </a:ln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rtlCol="0" anchor="ctr">
              <a:normAutofit fontScale="55000" lnSpcReduction="20000"/>
            </a:bodyPr>
            <a:lstStyle/>
            <a:p>
              <a:pPr algn="ctr"/>
              <a:r>
                <a:rPr lang="en-US" sz="1600" dirty="0">
                  <a:solidFill>
                    <a:srgbClr val="164194"/>
                  </a:solidFill>
                  <a:latin typeface="Neo Sans W1G" panose="020B0504030504040204" pitchFamily="34" charset="0"/>
                </a:rPr>
                <a:t>Mitigation</a:t>
              </a:r>
            </a:p>
            <a:p>
              <a:pPr algn="ctr"/>
              <a:r>
                <a:rPr lang="en-US" sz="1500" dirty="0">
                  <a:solidFill>
                    <a:srgbClr val="164194"/>
                  </a:solidFill>
                  <a:latin typeface="Neo Sans W1G" panose="020B0504030504040204" pitchFamily="34" charset="0"/>
                </a:rPr>
                <a:t>&amp; Prevention</a:t>
              </a:r>
              <a:endParaRPr lang="en-150" sz="1500" dirty="0">
                <a:solidFill>
                  <a:srgbClr val="164194"/>
                </a:solidFill>
                <a:latin typeface="Neo Sans W1G" panose="020B050403050404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B5DF942-5E4C-4A0B-A9B5-165FE39A781E}"/>
                </a:ext>
              </a:extLst>
            </p:cNvPr>
            <p:cNvSpPr txBox="1"/>
            <p:nvPr/>
          </p:nvSpPr>
          <p:spPr>
            <a:xfrm>
              <a:off x="4422501" y="5187260"/>
              <a:ext cx="1440000" cy="534647"/>
            </a:xfrm>
            <a:prstGeom prst="rect">
              <a:avLst/>
            </a:prstGeom>
            <a:ln>
              <a:solidFill>
                <a:srgbClr val="164194"/>
              </a:solidFill>
            </a:ln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rtlCol="0" anchor="ctr">
              <a:noAutofit/>
            </a:bodyPr>
            <a:lstStyle>
              <a:defPPr>
                <a:defRPr lang="x-none"/>
              </a:defPPr>
              <a:lvl1pPr algn="ctr">
                <a:defRPr sz="1600">
                  <a:solidFill>
                    <a:srgbClr val="164194"/>
                  </a:solidFill>
                  <a:latin typeface="Neo Sans W1G" panose="020B0504030504040204" pitchFamily="34" charset="0"/>
                </a:defRPr>
              </a:lvl1pPr>
            </a:lstStyle>
            <a:p>
              <a:r>
                <a:rPr lang="en-US" sz="900" dirty="0"/>
                <a:t>Preparedness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972EB74-DE21-4B4F-87F5-D4E88C330087}"/>
                </a:ext>
              </a:extLst>
            </p:cNvPr>
            <p:cNvSpPr txBox="1"/>
            <p:nvPr/>
          </p:nvSpPr>
          <p:spPr>
            <a:xfrm>
              <a:off x="6039739" y="4466634"/>
              <a:ext cx="1440000" cy="534647"/>
            </a:xfrm>
            <a:prstGeom prst="rect">
              <a:avLst/>
            </a:prstGeom>
            <a:ln>
              <a:solidFill>
                <a:srgbClr val="164194"/>
              </a:solidFill>
            </a:ln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rtlCol="0" anchor="ctr">
              <a:noAutofit/>
            </a:bodyPr>
            <a:lstStyle>
              <a:defPPr>
                <a:defRPr lang="x-none"/>
              </a:defPPr>
              <a:lvl1pPr algn="ctr">
                <a:defRPr sz="1600">
                  <a:solidFill>
                    <a:srgbClr val="164194"/>
                  </a:solidFill>
                  <a:latin typeface="Neo Sans W1G" panose="020B0504030504040204" pitchFamily="34" charset="0"/>
                </a:defRPr>
              </a:lvl1pPr>
            </a:lstStyle>
            <a:p>
              <a:r>
                <a:rPr lang="en-US" sz="1200" dirty="0"/>
                <a:t>Respond</a:t>
              </a:r>
              <a:endParaRPr lang="en-150" sz="1200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3F60AB2-8A6B-47E8-BD1E-B3F365E00C26}"/>
                </a:ext>
              </a:extLst>
            </p:cNvPr>
            <p:cNvSpPr txBox="1"/>
            <p:nvPr/>
          </p:nvSpPr>
          <p:spPr>
            <a:xfrm>
              <a:off x="6039739" y="5166890"/>
              <a:ext cx="1440000" cy="534647"/>
            </a:xfrm>
            <a:prstGeom prst="rect">
              <a:avLst/>
            </a:prstGeom>
            <a:ln>
              <a:solidFill>
                <a:srgbClr val="164194"/>
              </a:solidFill>
            </a:ln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rtlCol="0" anchor="ctr">
              <a:normAutofit/>
            </a:bodyPr>
            <a:lstStyle>
              <a:defPPr>
                <a:defRPr lang="x-none"/>
              </a:defPPr>
              <a:lvl1pPr algn="ctr">
                <a:defRPr sz="1600">
                  <a:solidFill>
                    <a:srgbClr val="164194"/>
                  </a:solidFill>
                  <a:latin typeface="Neo Sans W1G" panose="020B0504030504040204" pitchFamily="34" charset="0"/>
                </a:defRPr>
              </a:lvl1pPr>
            </a:lstStyle>
            <a:p>
              <a:r>
                <a:rPr lang="en-US" sz="1100" dirty="0"/>
                <a:t>Recover</a:t>
              </a:r>
              <a:endParaRPr lang="en-150" dirty="0"/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3014BF86-CECF-4AEC-8B29-0FFF41A44B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27" r="18515"/>
            <a:stretch/>
          </p:blipFill>
          <p:spPr>
            <a:xfrm>
              <a:off x="4167658" y="2082842"/>
              <a:ext cx="3541388" cy="2267877"/>
            </a:xfrm>
            <a:prstGeom prst="rect">
              <a:avLst/>
            </a:prstGeom>
            <a:ln>
              <a:solidFill>
                <a:srgbClr val="F8AA32"/>
              </a:solidFill>
            </a:ln>
          </p:spPr>
        </p:pic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3D7818D1-58C8-4BFB-8C8F-AF7BB365376E}"/>
                </a:ext>
              </a:extLst>
            </p:cNvPr>
            <p:cNvSpPr/>
            <p:nvPr/>
          </p:nvSpPr>
          <p:spPr>
            <a:xfrm>
              <a:off x="6269046" y="354827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/>
            </a:p>
          </p:txBody>
        </p:sp>
        <p:pic>
          <p:nvPicPr>
            <p:cNvPr id="67" name="Picture 4" descr="Firefighter car - Free transport icons">
              <a:extLst>
                <a:ext uri="{FF2B5EF4-FFF2-40B4-BE49-F238E27FC236}">
                  <a16:creationId xmlns:a16="http://schemas.microsoft.com/office/drawing/2014/main" id="{727B3552-108A-4CF6-A263-ACE646882E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784" b="89865" l="1351" r="97973">
                          <a14:foregroundMark x1="22297" y1="27027" x2="4054" y2="58784"/>
                          <a14:foregroundMark x1="4054" y1="58784" x2="41892" y2="72297"/>
                          <a14:foregroundMark x1="41892" y1="72297" x2="77027" y2="72973"/>
                          <a14:foregroundMark x1="77027" y1="72973" x2="93243" y2="43243"/>
                          <a14:foregroundMark x1="93243" y1="43243" x2="92568" y2="36486"/>
                          <a14:foregroundMark x1="12162" y1="20946" x2="4054" y2="56757"/>
                          <a14:foregroundMark x1="4054" y1="56757" x2="38514" y2="68919"/>
                          <a14:foregroundMark x1="38514" y1="68919" x2="72973" y2="70946"/>
                          <a14:foregroundMark x1="72973" y1="70946" x2="39189" y2="62162"/>
                          <a14:foregroundMark x1="39189" y1="62162" x2="77703" y2="64189"/>
                          <a14:foregroundMark x1="77703" y1="64189" x2="96622" y2="70270"/>
                          <a14:foregroundMark x1="33108" y1="33108" x2="25000" y2="48649"/>
                          <a14:foregroundMark x1="4730" y1="51351" x2="16216" y2="72297"/>
                          <a14:foregroundMark x1="58784" y1="62162" x2="97973" y2="62838"/>
                          <a14:foregroundMark x1="97973" y1="62838" x2="9459" y2="60811"/>
                          <a14:foregroundMark x1="8108" y1="27027" x2="1351" y2="48649"/>
                          <a14:foregroundMark x1="14189" y1="24324" x2="93243" y2="371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2033" y="3353713"/>
              <a:ext cx="341689" cy="341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4" descr="Firefighter car - Free transport icons">
              <a:extLst>
                <a:ext uri="{FF2B5EF4-FFF2-40B4-BE49-F238E27FC236}">
                  <a16:creationId xmlns:a16="http://schemas.microsoft.com/office/drawing/2014/main" id="{EBB2593B-9EAA-4667-BFEF-9780D44B48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784" b="89865" l="1351" r="97973">
                          <a14:foregroundMark x1="22297" y1="27027" x2="4054" y2="58784"/>
                          <a14:foregroundMark x1="4054" y1="58784" x2="41892" y2="72297"/>
                          <a14:foregroundMark x1="41892" y1="72297" x2="77027" y2="72973"/>
                          <a14:foregroundMark x1="77027" y1="72973" x2="93243" y2="43243"/>
                          <a14:foregroundMark x1="93243" y1="43243" x2="92568" y2="36486"/>
                          <a14:foregroundMark x1="12162" y1="20946" x2="4054" y2="56757"/>
                          <a14:foregroundMark x1="4054" y1="56757" x2="38514" y2="68919"/>
                          <a14:foregroundMark x1="38514" y1="68919" x2="72973" y2="70946"/>
                          <a14:foregroundMark x1="72973" y1="70946" x2="39189" y2="62162"/>
                          <a14:foregroundMark x1="39189" y1="62162" x2="77703" y2="64189"/>
                          <a14:foregroundMark x1="77703" y1="64189" x2="96622" y2="70270"/>
                          <a14:foregroundMark x1="33108" y1="33108" x2="25000" y2="48649"/>
                          <a14:foregroundMark x1="4730" y1="51351" x2="16216" y2="72297"/>
                          <a14:foregroundMark x1="58784" y1="62162" x2="97973" y2="62838"/>
                          <a14:foregroundMark x1="97973" y1="62838" x2="9459" y2="60811"/>
                          <a14:foregroundMark x1="8108" y1="27027" x2="1351" y2="48649"/>
                          <a14:foregroundMark x1="14189" y1="24324" x2="93243" y2="371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3555" y="2973501"/>
              <a:ext cx="341689" cy="341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5A948F4-6DB9-4067-AB48-A5D5969EE5AA}"/>
                </a:ext>
              </a:extLst>
            </p:cNvPr>
            <p:cNvSpPr/>
            <p:nvPr/>
          </p:nvSpPr>
          <p:spPr>
            <a:xfrm>
              <a:off x="6232604" y="3511828"/>
              <a:ext cx="180000" cy="180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/>
            </a:p>
          </p:txBody>
        </p:sp>
        <p:pic>
          <p:nvPicPr>
            <p:cNvPr id="70" name="Picture 6" descr="Wildfires | Climate Signals">
              <a:extLst>
                <a:ext uri="{FF2B5EF4-FFF2-40B4-BE49-F238E27FC236}">
                  <a16:creationId xmlns:a16="http://schemas.microsoft.com/office/drawing/2014/main" id="{461265BC-E160-419A-992F-895A83F81F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778" b="95556" l="4000" r="94667">
                          <a14:foregroundMark x1="20444" y1="17333" x2="8444" y2="36889"/>
                          <a14:foregroundMark x1="8444" y1="36889" x2="8444" y2="62222"/>
                          <a14:foregroundMark x1="8444" y1="62222" x2="24889" y2="81333"/>
                          <a14:foregroundMark x1="24889" y1="81333" x2="44000" y2="93333"/>
                          <a14:foregroundMark x1="44000" y1="93333" x2="68889" y2="94222"/>
                          <a14:foregroundMark x1="68889" y1="94222" x2="88000" y2="78667"/>
                          <a14:foregroundMark x1="88000" y1="78667" x2="91556" y2="30222"/>
                          <a14:foregroundMark x1="91556" y1="30222" x2="77333" y2="11111"/>
                          <a14:foregroundMark x1="77333" y1="11111" x2="53778" y2="4000"/>
                          <a14:foregroundMark x1="53778" y1="4000" x2="28889" y2="8444"/>
                          <a14:foregroundMark x1="28889" y1="8444" x2="23111" y2="30667"/>
                          <a14:foregroundMark x1="23111" y1="30667" x2="44000" y2="42222"/>
                          <a14:foregroundMark x1="44000" y1="42222" x2="17333" y2="43556"/>
                          <a14:foregroundMark x1="17333" y1="43556" x2="49778" y2="73778"/>
                          <a14:foregroundMark x1="49778" y1="73778" x2="68000" y2="50667"/>
                          <a14:foregroundMark x1="68000" y1="50667" x2="47556" y2="38667"/>
                          <a14:foregroundMark x1="47556" y1="38667" x2="49778" y2="71556"/>
                          <a14:foregroundMark x1="49778" y1="71556" x2="80444" y2="68000"/>
                          <a14:foregroundMark x1="80444" y1="68000" x2="80889" y2="34222"/>
                          <a14:foregroundMark x1="80889" y1="34222" x2="36889" y2="35111"/>
                          <a14:foregroundMark x1="36889" y1="35111" x2="24000" y2="60889"/>
                          <a14:foregroundMark x1="24000" y1="60889" x2="45333" y2="80444"/>
                          <a14:foregroundMark x1="45333" y1="80444" x2="65778" y2="64444"/>
                          <a14:foregroundMark x1="65778" y1="64444" x2="61333" y2="40444"/>
                          <a14:foregroundMark x1="61333" y1="40444" x2="39556" y2="29778"/>
                          <a14:foregroundMark x1="39556" y1="29778" x2="35556" y2="65778"/>
                          <a14:foregroundMark x1="35556" y1="65778" x2="56889" y2="76444"/>
                          <a14:foregroundMark x1="56889" y1="76444" x2="79556" y2="42667"/>
                          <a14:foregroundMark x1="79556" y1="42667" x2="61778" y2="22667"/>
                          <a14:foregroundMark x1="61778" y1="22667" x2="45778" y2="40000"/>
                          <a14:foregroundMark x1="45778" y1="40000" x2="49333" y2="45778"/>
                          <a14:foregroundMark x1="94222" y1="47556" x2="94667" y2="61333"/>
                          <a14:foregroundMark x1="56889" y1="1778" x2="39111" y2="5333"/>
                          <a14:foregroundMark x1="5778" y1="38222" x2="9333" y2="62222"/>
                          <a14:foregroundMark x1="9333" y1="62222" x2="19556" y2="82667"/>
                          <a14:foregroundMark x1="19556" y1="82667" x2="40444" y2="93333"/>
                          <a14:foregroundMark x1="40444" y1="93333" x2="63556" y2="95556"/>
                          <a14:foregroundMark x1="63556" y1="95556" x2="71111" y2="92000"/>
                          <a14:foregroundMark x1="4000" y1="43556" x2="7556" y2="65778"/>
                          <a14:foregroundMark x1="38667" y1="22222" x2="63111" y2="23556"/>
                          <a14:foregroundMark x1="63111" y1="23556" x2="73778" y2="52889"/>
                          <a14:foregroundMark x1="73778" y1="52889" x2="57333" y2="72000"/>
                          <a14:foregroundMark x1="57333" y1="72000" x2="34222" y2="64444"/>
                          <a14:foregroundMark x1="34222" y1="64444" x2="26222" y2="38222"/>
                          <a14:foregroundMark x1="26222" y1="38222" x2="48000" y2="28000"/>
                          <a14:foregroundMark x1="48000" y1="28000" x2="68000" y2="38667"/>
                          <a14:foregroundMark x1="68000" y1="38667" x2="72000" y2="72889"/>
                          <a14:foregroundMark x1="72000" y1="72889" x2="49778" y2="80000"/>
                          <a14:foregroundMark x1="49778" y1="80000" x2="24444" y2="72444"/>
                          <a14:foregroundMark x1="24444" y1="72444" x2="11111" y2="54222"/>
                          <a14:foregroundMark x1="11111" y1="54222" x2="19556" y2="32889"/>
                          <a14:foregroundMark x1="19556" y1="32889" x2="68000" y2="19111"/>
                          <a14:foregroundMark x1="68000" y1="19111" x2="82667" y2="33333"/>
                          <a14:foregroundMark x1="59556" y1="15111" x2="18667" y2="23111"/>
                          <a14:foregroundMark x1="44444" y1="77778" x2="74222" y2="76444"/>
                          <a14:foregroundMark x1="74222" y1="76444" x2="54222" y2="89778"/>
                          <a14:foregroundMark x1="54222" y1="89778" x2="32444" y2="82222"/>
                          <a14:foregroundMark x1="32444" y1="82222" x2="55556" y2="82667"/>
                          <a14:foregroundMark x1="55556" y1="82667" x2="72444" y2="80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0294" y="3136157"/>
              <a:ext cx="288000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6" descr="Wildfires | Climate Signals">
              <a:extLst>
                <a:ext uri="{FF2B5EF4-FFF2-40B4-BE49-F238E27FC236}">
                  <a16:creationId xmlns:a16="http://schemas.microsoft.com/office/drawing/2014/main" id="{3F088D1B-158A-4B75-B378-F4B2BFADEA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778" b="95556" l="4000" r="94667">
                          <a14:foregroundMark x1="20444" y1="17333" x2="8444" y2="36889"/>
                          <a14:foregroundMark x1="8444" y1="36889" x2="8444" y2="62222"/>
                          <a14:foregroundMark x1="8444" y1="62222" x2="24889" y2="81333"/>
                          <a14:foregroundMark x1="24889" y1="81333" x2="44000" y2="93333"/>
                          <a14:foregroundMark x1="44000" y1="93333" x2="68889" y2="94222"/>
                          <a14:foregroundMark x1="68889" y1="94222" x2="88000" y2="78667"/>
                          <a14:foregroundMark x1="88000" y1="78667" x2="91556" y2="30222"/>
                          <a14:foregroundMark x1="91556" y1="30222" x2="77333" y2="11111"/>
                          <a14:foregroundMark x1="77333" y1="11111" x2="53778" y2="4000"/>
                          <a14:foregroundMark x1="53778" y1="4000" x2="28889" y2="8444"/>
                          <a14:foregroundMark x1="28889" y1="8444" x2="23111" y2="30667"/>
                          <a14:foregroundMark x1="23111" y1="30667" x2="44000" y2="42222"/>
                          <a14:foregroundMark x1="44000" y1="42222" x2="17333" y2="43556"/>
                          <a14:foregroundMark x1="17333" y1="43556" x2="49778" y2="73778"/>
                          <a14:foregroundMark x1="49778" y1="73778" x2="68000" y2="50667"/>
                          <a14:foregroundMark x1="68000" y1="50667" x2="47556" y2="38667"/>
                          <a14:foregroundMark x1="47556" y1="38667" x2="49778" y2="71556"/>
                          <a14:foregroundMark x1="49778" y1="71556" x2="80444" y2="68000"/>
                          <a14:foregroundMark x1="80444" y1="68000" x2="80889" y2="34222"/>
                          <a14:foregroundMark x1="80889" y1="34222" x2="36889" y2="35111"/>
                          <a14:foregroundMark x1="36889" y1="35111" x2="24000" y2="60889"/>
                          <a14:foregroundMark x1="24000" y1="60889" x2="45333" y2="80444"/>
                          <a14:foregroundMark x1="45333" y1="80444" x2="65778" y2="64444"/>
                          <a14:foregroundMark x1="65778" y1="64444" x2="61333" y2="40444"/>
                          <a14:foregroundMark x1="61333" y1="40444" x2="39556" y2="29778"/>
                          <a14:foregroundMark x1="39556" y1="29778" x2="35556" y2="65778"/>
                          <a14:foregroundMark x1="35556" y1="65778" x2="56889" y2="76444"/>
                          <a14:foregroundMark x1="56889" y1="76444" x2="79556" y2="42667"/>
                          <a14:foregroundMark x1="79556" y1="42667" x2="61778" y2="22667"/>
                          <a14:foregroundMark x1="61778" y1="22667" x2="45778" y2="40000"/>
                          <a14:foregroundMark x1="45778" y1="40000" x2="49333" y2="45778"/>
                          <a14:foregroundMark x1="94222" y1="47556" x2="94667" y2="61333"/>
                          <a14:foregroundMark x1="56889" y1="1778" x2="39111" y2="5333"/>
                          <a14:foregroundMark x1="5778" y1="38222" x2="9333" y2="62222"/>
                          <a14:foregroundMark x1="9333" y1="62222" x2="19556" y2="82667"/>
                          <a14:foregroundMark x1="19556" y1="82667" x2="40444" y2="93333"/>
                          <a14:foregroundMark x1="40444" y1="93333" x2="63556" y2="95556"/>
                          <a14:foregroundMark x1="63556" y1="95556" x2="71111" y2="92000"/>
                          <a14:foregroundMark x1="4000" y1="43556" x2="7556" y2="65778"/>
                          <a14:foregroundMark x1="38667" y1="22222" x2="63111" y2="23556"/>
                          <a14:foregroundMark x1="63111" y1="23556" x2="73778" y2="52889"/>
                          <a14:foregroundMark x1="73778" y1="52889" x2="57333" y2="72000"/>
                          <a14:foregroundMark x1="57333" y1="72000" x2="34222" y2="64444"/>
                          <a14:foregroundMark x1="34222" y1="64444" x2="26222" y2="38222"/>
                          <a14:foregroundMark x1="26222" y1="38222" x2="48000" y2="28000"/>
                          <a14:foregroundMark x1="48000" y1="28000" x2="68000" y2="38667"/>
                          <a14:foregroundMark x1="68000" y1="38667" x2="72000" y2="72889"/>
                          <a14:foregroundMark x1="72000" y1="72889" x2="49778" y2="80000"/>
                          <a14:foregroundMark x1="49778" y1="80000" x2="24444" y2="72444"/>
                          <a14:foregroundMark x1="24444" y1="72444" x2="11111" y2="54222"/>
                          <a14:foregroundMark x1="11111" y1="54222" x2="19556" y2="32889"/>
                          <a14:foregroundMark x1="19556" y1="32889" x2="68000" y2="19111"/>
                          <a14:foregroundMark x1="68000" y1="19111" x2="82667" y2="33333"/>
                          <a14:foregroundMark x1="59556" y1="15111" x2="18667" y2="23111"/>
                          <a14:foregroundMark x1="44444" y1="77778" x2="74222" y2="76444"/>
                          <a14:foregroundMark x1="74222" y1="76444" x2="54222" y2="89778"/>
                          <a14:foregroundMark x1="54222" y1="89778" x2="32444" y2="82222"/>
                          <a14:foregroundMark x1="32444" y1="82222" x2="55556" y2="82667"/>
                          <a14:foregroundMark x1="55556" y1="82667" x2="72444" y2="80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3722" y="3093355"/>
              <a:ext cx="180000" cy="1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4" descr="Firefighter car - Free transport icons">
              <a:extLst>
                <a:ext uri="{FF2B5EF4-FFF2-40B4-BE49-F238E27FC236}">
                  <a16:creationId xmlns:a16="http://schemas.microsoft.com/office/drawing/2014/main" id="{5A1F0363-3BA7-48E3-A42A-8FC343E998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784" b="89865" l="1351" r="97973">
                          <a14:foregroundMark x1="22297" y1="27027" x2="4054" y2="58784"/>
                          <a14:foregroundMark x1="4054" y1="58784" x2="41892" y2="72297"/>
                          <a14:foregroundMark x1="41892" y1="72297" x2="77027" y2="72973"/>
                          <a14:foregroundMark x1="77027" y1="72973" x2="93243" y2="43243"/>
                          <a14:foregroundMark x1="93243" y1="43243" x2="92568" y2="36486"/>
                          <a14:foregroundMark x1="12162" y1="20946" x2="4054" y2="56757"/>
                          <a14:foregroundMark x1="4054" y1="56757" x2="38514" y2="68919"/>
                          <a14:foregroundMark x1="38514" y1="68919" x2="72973" y2="70946"/>
                          <a14:foregroundMark x1="72973" y1="70946" x2="39189" y2="62162"/>
                          <a14:foregroundMark x1="39189" y1="62162" x2="77703" y2="64189"/>
                          <a14:foregroundMark x1="77703" y1="64189" x2="96622" y2="70270"/>
                          <a14:foregroundMark x1="33108" y1="33108" x2="25000" y2="48649"/>
                          <a14:foregroundMark x1="4730" y1="51351" x2="16216" y2="72297"/>
                          <a14:foregroundMark x1="58784" y1="62162" x2="97973" y2="62838"/>
                          <a14:foregroundMark x1="97973" y1="62838" x2="9459" y2="60811"/>
                          <a14:foregroundMark x1="8108" y1="27027" x2="1351" y2="48649"/>
                          <a14:foregroundMark x1="14189" y1="24324" x2="93243" y2="371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4334" y="2790714"/>
              <a:ext cx="341689" cy="341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D07CBAF0-E97A-42D0-BC13-07C1F33A0EA1}"/>
              </a:ext>
            </a:extLst>
          </p:cNvPr>
          <p:cNvSpPr txBox="1"/>
          <p:nvPr/>
        </p:nvSpPr>
        <p:spPr>
          <a:xfrm rot="20243837">
            <a:off x="4534553" y="2000089"/>
            <a:ext cx="2869410" cy="60030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25000" lnSpcReduction="20000"/>
          </a:bodyPr>
          <a:lstStyle/>
          <a:p>
            <a:pPr algn="ctr"/>
            <a:r>
              <a:rPr lang="en-US" sz="115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Neo Sans W1G" panose="020B0504030504040204" pitchFamily="34" charset="0"/>
              </a:rPr>
              <a:t>Illustrative example</a:t>
            </a:r>
            <a:endParaRPr lang="en-150" sz="11500" b="1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latin typeface="Neo Sans W1G" panose="020B050403050404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62D80B2-9265-42AE-B99F-D6CE4667B091}"/>
              </a:ext>
            </a:extLst>
          </p:cNvPr>
          <p:cNvSpPr txBox="1"/>
          <p:nvPr/>
        </p:nvSpPr>
        <p:spPr>
          <a:xfrm>
            <a:off x="383428" y="2271667"/>
            <a:ext cx="4435693" cy="257039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W1G" panose="020B0504030504040204" pitchFamily="34" charset="0"/>
              </a:rPr>
              <a:t>Identify/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eo Sans W1G" panose="020B0504030504040204" pitchFamily="34" charset="0"/>
              </a:rPr>
              <a:t>prioritise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W1G" panose="020B0504030504040204" pitchFamily="34" charset="0"/>
              </a:rPr>
              <a:t> operational challenges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W1G" panose="020B0504030504040204" pitchFamily="34" charset="0"/>
              </a:rPr>
              <a:t> that can be addressed by EU Space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W1G" panose="020B0504030504040204" pitchFamily="34" charset="0"/>
              </a:rPr>
              <a:t>Be the first to use and validate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W1G" panose="020B0504030504040204" pitchFamily="34" charset="0"/>
              </a:rPr>
              <a:t>operational and tactical solutions and technologies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W1G" panose="020B0504030504040204" pitchFamily="34" charset="0"/>
              </a:rPr>
              <a:t>Be informed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W1G" panose="020B0504030504040204" pitchFamily="34" charset="0"/>
              </a:rPr>
              <a:t>about industrial capabilities that can support your work</a:t>
            </a:r>
            <a:endParaRPr lang="en-150" sz="2000" dirty="0">
              <a:solidFill>
                <a:schemeClr val="tx1">
                  <a:lumMod val="65000"/>
                  <a:lumOff val="35000"/>
                </a:schemeClr>
              </a:solidFill>
              <a:latin typeface="Neo Sans W1G" panose="020B050403050404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65B1DC1-A1C9-4110-893B-BB2D8B0014A5}"/>
              </a:ext>
            </a:extLst>
          </p:cNvPr>
          <p:cNvSpPr txBox="1"/>
          <p:nvPr/>
        </p:nvSpPr>
        <p:spPr>
          <a:xfrm>
            <a:off x="-88900" y="1796008"/>
            <a:ext cx="3242443" cy="69893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2800" b="1" dirty="0">
                <a:solidFill>
                  <a:srgbClr val="164194"/>
                </a:solidFill>
                <a:latin typeface="Neo Sans W1G" panose="020B0504030504040204" pitchFamily="34" charset="0"/>
              </a:rPr>
              <a:t>End Users</a:t>
            </a:r>
            <a:endParaRPr lang="en-150" sz="2800" b="1" dirty="0">
              <a:solidFill>
                <a:srgbClr val="164194"/>
              </a:solidFill>
              <a:latin typeface="Neo Sans W1G" panose="020B050403050404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4403FFC-341E-4802-8229-B1883844D0BC}"/>
              </a:ext>
            </a:extLst>
          </p:cNvPr>
          <p:cNvSpPr txBox="1"/>
          <p:nvPr/>
        </p:nvSpPr>
        <p:spPr>
          <a:xfrm>
            <a:off x="6850736" y="1817614"/>
            <a:ext cx="3242443" cy="69893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2800" b="1" dirty="0">
                <a:solidFill>
                  <a:srgbClr val="164194"/>
                </a:solidFill>
                <a:latin typeface="Neo Sans W1G" panose="020B0504030504040204" pitchFamily="34" charset="0"/>
              </a:rPr>
              <a:t>Industry</a:t>
            </a:r>
            <a:endParaRPr lang="en-150" sz="2800" b="1" dirty="0">
              <a:solidFill>
                <a:srgbClr val="164194"/>
              </a:solidFill>
              <a:latin typeface="Neo Sans W1G" panose="020B05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65DCFF-222D-4077-BF81-82C5B5EDB2E7}"/>
              </a:ext>
            </a:extLst>
          </p:cNvPr>
          <p:cNvSpPr/>
          <p:nvPr/>
        </p:nvSpPr>
        <p:spPr>
          <a:xfrm>
            <a:off x="7440324" y="2259840"/>
            <a:ext cx="416496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latin typeface="Neo Sans W1G" panose="020B0504030504040204" pitchFamily="34" charset="0"/>
              </a:rPr>
              <a:t>Raise awareness </a:t>
            </a:r>
            <a:r>
              <a:rPr lang="en-US" sz="2000" dirty="0">
                <a:latin typeface="Neo Sans W1G" panose="020B0504030504040204" pitchFamily="34" charset="0"/>
              </a:rPr>
              <a:t>on your </a:t>
            </a:r>
            <a:r>
              <a:rPr lang="en-US" sz="2000" b="1" dirty="0">
                <a:latin typeface="Neo Sans W1G" panose="020B0504030504040204" pitchFamily="34" charset="0"/>
              </a:rPr>
              <a:t>products or services </a:t>
            </a:r>
            <a:r>
              <a:rPr lang="en-US" sz="2000" dirty="0">
                <a:latin typeface="Neo Sans W1G" panose="020B0504030504040204" pitchFamily="34" charset="0"/>
              </a:rPr>
              <a:t>in the domain of Emergency Management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Neo Sans W1G" panose="020B0504030504040204" pitchFamily="34" charset="0"/>
              </a:rPr>
              <a:t>Support EUSPA </a:t>
            </a:r>
            <a:r>
              <a:rPr lang="en-US" sz="2000" b="1" dirty="0">
                <a:latin typeface="Neo Sans W1G" panose="020B0504030504040204" pitchFamily="34" charset="0"/>
              </a:rPr>
              <a:t>co-developing</a:t>
            </a:r>
            <a:r>
              <a:rPr lang="en-US" sz="2000" dirty="0">
                <a:latin typeface="Neo Sans W1G" panose="020B0504030504040204" pitchFamily="34" charset="0"/>
              </a:rPr>
              <a:t> an operational Space-based Emergency Management platform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latin typeface="Neo Sans W1G" panose="020B0504030504040204" pitchFamily="34" charset="0"/>
              </a:rPr>
              <a:t>Be informed </a:t>
            </a:r>
            <a:r>
              <a:rPr lang="en-US" sz="2000" dirty="0">
                <a:latin typeface="Neo Sans W1G" panose="020B0504030504040204" pitchFamily="34" charset="0"/>
              </a:rPr>
              <a:t>about relevant</a:t>
            </a:r>
            <a:r>
              <a:rPr lang="en-US" sz="2000" b="1" dirty="0">
                <a:latin typeface="Neo Sans W1G" panose="020B0504030504040204" pitchFamily="34" charset="0"/>
              </a:rPr>
              <a:t> </a:t>
            </a:r>
            <a:r>
              <a:rPr lang="en-US" sz="2000" dirty="0">
                <a:latin typeface="Neo Sans W1G" panose="020B0504030504040204" pitchFamily="34" charset="0"/>
              </a:rPr>
              <a:t>opportunities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9F7B4FD-2AC2-4E89-8C59-B171B51F403C}"/>
              </a:ext>
            </a:extLst>
          </p:cNvPr>
          <p:cNvSpPr txBox="1"/>
          <p:nvPr/>
        </p:nvSpPr>
        <p:spPr>
          <a:xfrm>
            <a:off x="8988807" y="1203941"/>
            <a:ext cx="3021249" cy="504941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Neo Sans W1G" panose="020B050403050404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emaid@euspa.europa.eu</a:t>
            </a:r>
            <a:endParaRPr lang="en-150" sz="1600" b="1" dirty="0">
              <a:solidFill>
                <a:srgbClr val="0070C0"/>
              </a:solidFill>
              <a:latin typeface="Neo Sans W1G" panose="020B05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EFD0C2-5C11-4880-8148-8509F6BCB4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4929" y="5304729"/>
            <a:ext cx="7117827" cy="1422496"/>
          </a:xfrm>
          <a:prstGeom prst="rect">
            <a:avLst/>
          </a:prstGeom>
        </p:spPr>
      </p:pic>
      <p:sp>
        <p:nvSpPr>
          <p:cNvPr id="80" name="Explosion: 14 Points 79" descr="Register &#10;here!">
            <a:extLst>
              <a:ext uri="{FF2B5EF4-FFF2-40B4-BE49-F238E27FC236}">
                <a16:creationId xmlns:a16="http://schemas.microsoft.com/office/drawing/2014/main" id="{403A03B1-8938-4D79-B2FF-353EE049D4F5}"/>
              </a:ext>
            </a:extLst>
          </p:cNvPr>
          <p:cNvSpPr/>
          <p:nvPr/>
        </p:nvSpPr>
        <p:spPr>
          <a:xfrm rot="20955542">
            <a:off x="8285028" y="176377"/>
            <a:ext cx="2475553" cy="1080213"/>
          </a:xfrm>
          <a:prstGeom prst="irregularSeal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Neo Sans W1G" panose="020B0504030504040204" pitchFamily="34" charset="0"/>
              </a:rPr>
              <a:t>Interested?</a:t>
            </a:r>
            <a:endParaRPr lang="en-150" sz="1600" b="1" dirty="0">
              <a:solidFill>
                <a:schemeClr val="tx2">
                  <a:lumMod val="75000"/>
                </a:schemeClr>
              </a:solidFill>
              <a:latin typeface="Neo Sans W1G" panose="020B05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184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5A363-360B-4072-BD6C-05FE026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532" y="358871"/>
            <a:ext cx="8221909" cy="1276981"/>
          </a:xfrm>
        </p:spPr>
        <p:txBody>
          <a:bodyPr>
            <a:normAutofit/>
          </a:bodyPr>
          <a:lstStyle/>
          <a:p>
            <a:r>
              <a:rPr lang="en-US" dirty="0"/>
              <a:t>EUSPA Horizon Europe call of 2023</a:t>
            </a:r>
            <a:br>
              <a:rPr lang="en-US" dirty="0"/>
            </a:br>
            <a:r>
              <a:rPr lang="en-US" sz="2800" i="1" dirty="0"/>
              <a:t>(HORIZON-EUSPA-2023-SPACE)</a:t>
            </a:r>
            <a:endParaRPr lang="LID4096" i="1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9C22D5D-8CFA-47FE-9893-9327D4762A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557905"/>
              </p:ext>
            </p:extLst>
          </p:nvPr>
        </p:nvGraphicFramePr>
        <p:xfrm>
          <a:off x="364609" y="1568125"/>
          <a:ext cx="6367285" cy="45720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2858">
                  <a:extLst>
                    <a:ext uri="{9D8B030D-6E8A-4147-A177-3AD203B41FA5}">
                      <a16:colId xmlns:a16="http://schemas.microsoft.com/office/drawing/2014/main" val="1773208068"/>
                    </a:ext>
                  </a:extLst>
                </a:gridCol>
                <a:gridCol w="4489073">
                  <a:extLst>
                    <a:ext uri="{9D8B030D-6E8A-4147-A177-3AD203B41FA5}">
                      <a16:colId xmlns:a16="http://schemas.microsoft.com/office/drawing/2014/main" val="1023814789"/>
                    </a:ext>
                  </a:extLst>
                </a:gridCol>
                <a:gridCol w="1025354">
                  <a:extLst>
                    <a:ext uri="{9D8B030D-6E8A-4147-A177-3AD203B41FA5}">
                      <a16:colId xmlns:a16="http://schemas.microsoft.com/office/drawing/2014/main" val="3276984413"/>
                    </a:ext>
                  </a:extLst>
                </a:gridCol>
              </a:tblGrid>
              <a:tr h="684412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Calibri" panose="020F0502020204030204" pitchFamily="34" charset="0"/>
                        </a:rPr>
                        <a:t>Type of Action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alibri" panose="020F0502020204030204" pitchFamily="34" charset="0"/>
                        </a:rPr>
                        <a:t>Topic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Calibri" panose="020F0502020204030204" pitchFamily="34" charset="0"/>
                        </a:rPr>
                        <a:t>Indicative</a:t>
                      </a:r>
                      <a:r>
                        <a:rPr lang="en-GB" sz="1200" baseline="0" dirty="0">
                          <a:latin typeface="Calibri" panose="020F0502020204030204" pitchFamily="34" charset="0"/>
                        </a:rPr>
                        <a:t> b</a:t>
                      </a:r>
                      <a:r>
                        <a:rPr lang="en-GB" sz="1200" dirty="0">
                          <a:latin typeface="Calibri" panose="020F0502020204030204" pitchFamily="34" charset="0"/>
                        </a:rPr>
                        <a:t>udget </a:t>
                      </a:r>
                    </a:p>
                    <a:p>
                      <a:pPr algn="ctr"/>
                      <a:r>
                        <a:rPr lang="en-GB" sz="1050" dirty="0">
                          <a:latin typeface="Calibri" panose="020F0502020204030204" pitchFamily="34" charset="0"/>
                        </a:rPr>
                        <a:t>(EUR </a:t>
                      </a:r>
                      <a:r>
                        <a:rPr lang="en-GB" sz="1050" dirty="0" err="1">
                          <a:latin typeface="Calibri" panose="020F0502020204030204" pitchFamily="34" charset="0"/>
                        </a:rPr>
                        <a:t>mln</a:t>
                      </a:r>
                      <a:r>
                        <a:rPr lang="en-GB" sz="1050" dirty="0"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3165284"/>
                  </a:ext>
                </a:extLst>
              </a:tr>
              <a:tr h="839127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atin typeface="+mn-lt"/>
                          <a:cs typeface="Arial" panose="020B0604020202020204" pitchFamily="34" charset="0"/>
                        </a:rPr>
                        <a:t>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EGNSS - Transition towards a green, smart and more secure post-pandemic society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atin typeface="+mn-lt"/>
                          <a:cs typeface="Arial" panose="020B0604020202020204" pitchFamily="34" charset="0"/>
                        </a:rPr>
                        <a:t>3.5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2906849"/>
                  </a:ext>
                </a:extLst>
              </a:tr>
              <a:tr h="501606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atin typeface="+mn-lt"/>
                          <a:cs typeface="Arial" panose="020B0604020202020204" pitchFamily="34" charset="0"/>
                        </a:rPr>
                        <a:t>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EGNSS - Closing the gaps in mature, regulated and long lead markets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atin typeface="+mn-lt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0296728"/>
                  </a:ext>
                </a:extLst>
              </a:tr>
              <a:tr h="839127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RIA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Copernicus-based applications for businesses and policy-making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123251"/>
                  </a:ext>
                </a:extLst>
              </a:tr>
              <a:tr h="501606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RIA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Designing space-based downstream applications with international partners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8403081"/>
                  </a:ext>
                </a:extLst>
              </a:tr>
              <a:tr h="712809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EU GOVSATCOM for a safer and more secure EU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684017"/>
                  </a:ext>
                </a:extLst>
              </a:tr>
              <a:tr h="460278">
                <a:tc gridSpan="2">
                  <a:txBody>
                    <a:bodyPr/>
                    <a:lstStyle/>
                    <a:p>
                      <a:pPr algn="r"/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budget: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34,5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6413501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82336659-AE9D-4B4E-B058-A1B19B7B698B}"/>
              </a:ext>
            </a:extLst>
          </p:cNvPr>
          <p:cNvSpPr/>
          <p:nvPr/>
        </p:nvSpPr>
        <p:spPr>
          <a:xfrm rot="20820122">
            <a:off x="7084464" y="1658973"/>
            <a:ext cx="2468965" cy="688623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  <a:latin typeface="Calibri" panose="020F0502020204030204" pitchFamily="34" charset="0"/>
              </a:rPr>
              <a:t>Deadline: </a:t>
            </a: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</a:rPr>
              <a:t>14 February 2024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C7137D1-05CD-4244-A061-DFD8C27647BD}"/>
              </a:ext>
            </a:extLst>
          </p:cNvPr>
          <p:cNvSpPr/>
          <p:nvPr/>
        </p:nvSpPr>
        <p:spPr>
          <a:xfrm>
            <a:off x="7053216" y="3262329"/>
            <a:ext cx="1392284" cy="1392284"/>
          </a:xfrm>
          <a:prstGeom prst="ellipse">
            <a:avLst/>
          </a:prstGeom>
          <a:solidFill>
            <a:srgbClr val="44546A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Innovation action 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D9D24D-DE09-40E9-9C0A-6A3680A88067}"/>
              </a:ext>
            </a:extLst>
          </p:cNvPr>
          <p:cNvSpPr txBox="1"/>
          <p:nvPr/>
        </p:nvSpPr>
        <p:spPr>
          <a:xfrm>
            <a:off x="8606961" y="4703748"/>
            <a:ext cx="2866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0" dirty="0">
                <a:solidFill>
                  <a:srgbClr val="5F5F5F"/>
                </a:solidFill>
              </a:rPr>
              <a:t>Activities to </a:t>
            </a:r>
            <a:r>
              <a:rPr lang="en-GB" sz="1200" b="1" kern="0" dirty="0">
                <a:solidFill>
                  <a:srgbClr val="5F5F5F"/>
                </a:solidFill>
              </a:rPr>
              <a:t>establish new knowledge </a:t>
            </a:r>
            <a:r>
              <a:rPr lang="en-GB" sz="1200" kern="0" dirty="0">
                <a:solidFill>
                  <a:srgbClr val="5F5F5F"/>
                </a:solidFill>
              </a:rPr>
              <a:t>or to </a:t>
            </a:r>
            <a:r>
              <a:rPr lang="en-GB" sz="1200" b="1" kern="0" dirty="0">
                <a:solidFill>
                  <a:srgbClr val="5F5F5F"/>
                </a:solidFill>
              </a:rPr>
              <a:t>explore the feasibility </a:t>
            </a:r>
            <a:r>
              <a:rPr lang="en-GB" sz="1200" kern="0" dirty="0">
                <a:solidFill>
                  <a:srgbClr val="5F5F5F"/>
                </a:solidFill>
              </a:rPr>
              <a:t>of a new or improved technology, product, process, service or solution.</a:t>
            </a:r>
            <a:endParaRPr lang="fr-BE" sz="1200" kern="0" dirty="0">
              <a:solidFill>
                <a:srgbClr val="5F5F5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1E09C6-66E5-4CD7-A0E8-D072BED83D0F}"/>
              </a:ext>
            </a:extLst>
          </p:cNvPr>
          <p:cNvSpPr txBox="1"/>
          <p:nvPr/>
        </p:nvSpPr>
        <p:spPr>
          <a:xfrm>
            <a:off x="8606961" y="3600295"/>
            <a:ext cx="2861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</a:rPr>
              <a:t>Activities to produce plans and arrangements or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</a:rPr>
              <a:t>designs for new, </a:t>
            </a:r>
            <a:r>
              <a:rPr kumimoji="0" lang="en-US" sz="1200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</a:rPr>
              <a:t>altered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</a:rPr>
              <a:t> or improved products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</a:rPr>
              <a:t>, processes or services.</a:t>
            </a:r>
            <a:endParaRPr kumimoji="0" lang="fr-BE" sz="12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8D100EC-6D2F-4950-ADA6-BA5B9898E417}"/>
              </a:ext>
            </a:extLst>
          </p:cNvPr>
          <p:cNvSpPr/>
          <p:nvPr/>
        </p:nvSpPr>
        <p:spPr>
          <a:xfrm>
            <a:off x="7073466" y="4455814"/>
            <a:ext cx="1392284" cy="1392284"/>
          </a:xfrm>
          <a:prstGeom prst="ellipse">
            <a:avLst/>
          </a:prstGeom>
          <a:solidFill>
            <a:srgbClr val="FFC000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and innovation action (RIA)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4D9770-D29C-4578-9C0C-8528597512FC}"/>
              </a:ext>
            </a:extLst>
          </p:cNvPr>
          <p:cNvSpPr txBox="1"/>
          <p:nvPr/>
        </p:nvSpPr>
        <p:spPr>
          <a:xfrm>
            <a:off x="364609" y="6243749"/>
            <a:ext cx="10608191" cy="541368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just"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o Sans W1G" panose="020B0504030504040204" pitchFamily="34" charset="0"/>
                <a:ea typeface="+mn-ea"/>
                <a:cs typeface="+mn-cs"/>
              </a:rPr>
              <a:t>The information presented is only indicative, for the full description of the call please see the Funding &amp; Tenders portal.</a:t>
            </a:r>
            <a:endParaRPr kumimoji="0" lang="LID4096" sz="12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Neo Sans W1G" panose="020B050403050404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C0F1C62-763E-4E55-A1B5-C716EC8BE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999" y="1390139"/>
            <a:ext cx="1418729" cy="1418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3560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712B4B-D1C8-42D4-A505-8F30CC48D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2919" y="3905578"/>
            <a:ext cx="2341225" cy="9394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002EE5-D26C-4F8E-8586-149DEC84E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9535" y="3081820"/>
            <a:ext cx="1989363" cy="8755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25A363-360B-4072-BD6C-05FE026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532" y="358871"/>
            <a:ext cx="8221909" cy="1276981"/>
          </a:xfrm>
        </p:spPr>
        <p:txBody>
          <a:bodyPr>
            <a:normAutofit/>
          </a:bodyPr>
          <a:lstStyle/>
          <a:p>
            <a:r>
              <a:rPr lang="en-US" dirty="0"/>
              <a:t>In conclusion</a:t>
            </a:r>
            <a:endParaRPr lang="LID4096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2F663D-ADBE-4D8D-B664-3ADC1E4B3F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1972" y="5124147"/>
            <a:ext cx="2206625" cy="965115"/>
          </a:xfrm>
          <a:prstGeom prst="rect">
            <a:avLst/>
          </a:prstGeom>
        </p:spPr>
      </p:pic>
      <p:pic>
        <p:nvPicPr>
          <p:cNvPr id="1030" name="Picture 6" descr="CIRI Announces New Initiatives And Leadership">
            <a:extLst>
              <a:ext uri="{FF2B5EF4-FFF2-40B4-BE49-F238E27FC236}">
                <a16:creationId xmlns:a16="http://schemas.microsoft.com/office/drawing/2014/main" id="{58BC7C9C-0EDA-4ED0-B7CD-D6289521A3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5" r="14641"/>
          <a:stretch/>
        </p:blipFill>
        <p:spPr bwMode="auto">
          <a:xfrm>
            <a:off x="8294050" y="3884865"/>
            <a:ext cx="887922" cy="70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199CA91-B9E4-4494-AE3D-6BEA1DF24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1547"/>
            <a:ext cx="10515600" cy="481354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0070C0"/>
                </a:solidFill>
              </a:rPr>
              <a:t> EU Space is an enabler</a:t>
            </a:r>
            <a:r>
              <a:rPr lang="en-US" dirty="0"/>
              <a:t> for Crisis management operations: from risk analysis to damage assessment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q"/>
            </a:pPr>
            <a:endParaRPr lang="en-US" sz="100" dirty="0"/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0070C0"/>
                </a:solidFill>
              </a:rPr>
              <a:t> Secure SATCOM </a:t>
            </a:r>
            <a:r>
              <a:rPr lang="en-US" dirty="0"/>
              <a:t>is key for effective and reliable communication among response teams and coordination centers, especially when terrestrial network is compromised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n-US" sz="1600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000" dirty="0"/>
              <a:t> Join the EUSPA SATCOM webinar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n-US" sz="800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 </a:t>
            </a:r>
            <a:r>
              <a:rPr lang="en-US" sz="2000" dirty="0"/>
              <a:t>Become a member of the new EUSPA network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Call for interest for First responders, Crisis Coordination office or Industry with relevant solutions, to co-develop,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W1G" panose="020B0504030504040204" pitchFamily="34" charset="0"/>
              </a:rPr>
              <a:t>validate and demonstrate a </a:t>
            </a:r>
            <a:r>
              <a:rPr lang="en-US" b="1" dirty="0">
                <a:solidFill>
                  <a:srgbClr val="0070C0"/>
                </a:solidFill>
                <a:latin typeface="Neo Sans W1G" panose="020B0504030504040204" pitchFamily="34" charset="0"/>
              </a:rPr>
              <a:t>Space-based operational platform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</a:t>
            </a:r>
            <a:r>
              <a:rPr lang="en-US" b="1" dirty="0">
                <a:solidFill>
                  <a:srgbClr val="0070C0"/>
                </a:solidFill>
              </a:rPr>
              <a:t>Funding opportunities</a:t>
            </a:r>
            <a:r>
              <a:rPr lang="en-US" dirty="0"/>
              <a:t>: Horizon Europe 3</a:t>
            </a:r>
            <a:r>
              <a:rPr lang="en-US" baseline="30000" dirty="0"/>
              <a:t>rd</a:t>
            </a:r>
            <a:r>
              <a:rPr lang="en-US" dirty="0"/>
              <a:t> Call is open!</a:t>
            </a:r>
          </a:p>
          <a:p>
            <a:pPr marL="457200" lvl="1" indent="0">
              <a:buNone/>
            </a:pPr>
            <a:endParaRPr lang="en-150" dirty="0"/>
          </a:p>
        </p:txBody>
      </p:sp>
    </p:spTree>
    <p:extLst>
      <p:ext uri="{BB962C8B-B14F-4D97-AF65-F5344CB8AC3E}">
        <p14:creationId xmlns:p14="http://schemas.microsoft.com/office/powerpoint/2010/main" val="40654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133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833A03C6-B057-477C-93F8-4C54150D0411}"/>
              </a:ext>
            </a:extLst>
          </p:cNvPr>
          <p:cNvSpPr/>
          <p:nvPr/>
        </p:nvSpPr>
        <p:spPr>
          <a:xfrm>
            <a:off x="576943" y="4798407"/>
            <a:ext cx="6096000" cy="1694468"/>
          </a:xfrm>
          <a:prstGeom prst="roundRect">
            <a:avLst>
              <a:gd name="adj" fmla="val 4186"/>
            </a:avLst>
          </a:prstGeom>
          <a:noFill/>
          <a:ln w="38100">
            <a:solidFill>
              <a:srgbClr val="7D1E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0949AA7-DA4D-44B1-8469-E4581E591658}"/>
              </a:ext>
            </a:extLst>
          </p:cNvPr>
          <p:cNvSpPr/>
          <p:nvPr/>
        </p:nvSpPr>
        <p:spPr>
          <a:xfrm>
            <a:off x="108404" y="4407725"/>
            <a:ext cx="816881" cy="1233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D4A0FE-7B15-4A7A-93AD-1B8B48747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EA6C84A-5629-4E6B-B333-FDB80808A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Copernicus for DRM</a:t>
            </a:r>
            <a:endParaRPr lang="en-150" dirty="0">
              <a:solidFill>
                <a:schemeClr val="tx1"/>
              </a:solidFill>
            </a:endParaRPr>
          </a:p>
        </p:txBody>
      </p:sp>
      <p:pic>
        <p:nvPicPr>
          <p:cNvPr id="1026" name="Picture 2" descr="Copernicus Climate Change Service – EO4GEO">
            <a:extLst>
              <a:ext uri="{FF2B5EF4-FFF2-40B4-BE49-F238E27FC236}">
                <a16:creationId xmlns:a16="http://schemas.microsoft.com/office/drawing/2014/main" id="{42527B9F-0F45-4090-AED3-3F8CAF57E3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1"/>
          <a:stretch/>
        </p:blipFill>
        <p:spPr bwMode="auto">
          <a:xfrm>
            <a:off x="108404" y="4479239"/>
            <a:ext cx="1173615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A06F98FB-4BB6-4F74-9444-E5432EAC0AD3}"/>
              </a:ext>
            </a:extLst>
          </p:cNvPr>
          <p:cNvGrpSpPr/>
          <p:nvPr/>
        </p:nvGrpSpPr>
        <p:grpSpPr>
          <a:xfrm>
            <a:off x="6589411" y="1704680"/>
            <a:ext cx="6139181" cy="4195370"/>
            <a:chOff x="6589411" y="1704680"/>
            <a:chExt cx="6139181" cy="4195370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5C2C44DB-DEF3-4109-83E7-60AA926F6B73}"/>
                </a:ext>
              </a:extLst>
            </p:cNvPr>
            <p:cNvSpPr/>
            <p:nvPr/>
          </p:nvSpPr>
          <p:spPr>
            <a:xfrm>
              <a:off x="7296622" y="2380926"/>
              <a:ext cx="4808291" cy="3519124"/>
            </a:xfrm>
            <a:prstGeom prst="roundRect">
              <a:avLst>
                <a:gd name="adj" fmla="val 4186"/>
              </a:avLst>
            </a:prstGeom>
            <a:noFill/>
            <a:ln w="38100">
              <a:solidFill>
                <a:srgbClr val="B5BE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3566DA1-2D05-4233-B993-59E0215BB631}"/>
                </a:ext>
              </a:extLst>
            </p:cNvPr>
            <p:cNvSpPr/>
            <p:nvPr/>
          </p:nvSpPr>
          <p:spPr>
            <a:xfrm>
              <a:off x="6734815" y="1855270"/>
              <a:ext cx="1254203" cy="12281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8950BD7-C431-4E25-9ED5-173584CB7B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589411" y="1704680"/>
              <a:ext cx="1740282" cy="14070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A44D3E-FF2E-414F-9E7F-E7B25D2284C4}"/>
                </a:ext>
              </a:extLst>
            </p:cNvPr>
            <p:cNvSpPr/>
            <p:nvPr/>
          </p:nvSpPr>
          <p:spPr>
            <a:xfrm>
              <a:off x="7990114" y="3611639"/>
              <a:ext cx="3109588" cy="36512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Biophysical Parameters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C7A7020-FED5-4404-9137-50F28A45AA30}"/>
                </a:ext>
              </a:extLst>
            </p:cNvPr>
            <p:cNvSpPr/>
            <p:nvPr/>
          </p:nvSpPr>
          <p:spPr>
            <a:xfrm>
              <a:off x="7990114" y="4145058"/>
              <a:ext cx="3099752" cy="365125"/>
            </a:xfrm>
            <a:prstGeom prst="rect">
              <a:avLst/>
            </a:prstGeom>
            <a:solidFill>
              <a:srgbClr val="B0BF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European Ground Motion Service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F2FDB46-75B4-4E74-BDCF-8225A4EDF472}"/>
                </a:ext>
              </a:extLst>
            </p:cNvPr>
            <p:cNvSpPr/>
            <p:nvPr/>
          </p:nvSpPr>
          <p:spPr>
            <a:xfrm>
              <a:off x="7990113" y="3087859"/>
              <a:ext cx="3109588" cy="365125"/>
            </a:xfrm>
            <a:prstGeom prst="rect">
              <a:avLst/>
            </a:prstGeom>
            <a:solidFill>
              <a:srgbClr val="B0BF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Land Cover &amp; Land Use mapping </a:t>
              </a:r>
            </a:p>
          </p:txBody>
        </p:sp>
        <p:pic>
          <p:nvPicPr>
            <p:cNvPr id="12" name="Kép 14" descr="CLC_EU.jpg">
              <a:extLst>
                <a:ext uri="{FF2B5EF4-FFF2-40B4-BE49-F238E27FC236}">
                  <a16:creationId xmlns:a16="http://schemas.microsoft.com/office/drawing/2014/main" id="{D4A6C450-F27F-4510-80C1-0BDCF938BC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026" t="54675" r="48393" b="25728"/>
            <a:stretch/>
          </p:blipFill>
          <p:spPr bwMode="auto">
            <a:xfrm>
              <a:off x="11067045" y="3049352"/>
              <a:ext cx="841270" cy="447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887E57B-C65F-444C-8AF4-8473E87652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3790"/>
            <a:stretch/>
          </p:blipFill>
          <p:spPr>
            <a:xfrm>
              <a:off x="11076579" y="3578981"/>
              <a:ext cx="833097" cy="447125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9B07A60-EB3D-4661-98EC-13A6586C4EE8}"/>
                </a:ext>
              </a:extLst>
            </p:cNvPr>
            <p:cNvSpPr/>
            <p:nvPr/>
          </p:nvSpPr>
          <p:spPr>
            <a:xfrm>
              <a:off x="7980277" y="2571775"/>
              <a:ext cx="3109589" cy="36512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Priority Area Monitoring</a:t>
              </a:r>
            </a:p>
          </p:txBody>
        </p:sp>
        <p:pic>
          <p:nvPicPr>
            <p:cNvPr id="16" name="Tijdelijke aanduiding voor inhoud 4">
              <a:extLst>
                <a:ext uri="{FF2B5EF4-FFF2-40B4-BE49-F238E27FC236}">
                  <a16:creationId xmlns:a16="http://schemas.microsoft.com/office/drawing/2014/main" id="{AF3D1A2F-B68A-4FAF-8293-94118B01D7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08" r="129" b="4262"/>
            <a:stretch/>
          </p:blipFill>
          <p:spPr>
            <a:xfrm>
              <a:off x="11054612" y="2533319"/>
              <a:ext cx="842305" cy="447125"/>
            </a:xfrm>
            <a:prstGeom prst="rect">
              <a:avLst/>
            </a:prstGeom>
            <a:effectLst/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FFCD6DF-29CE-49D6-A2FA-BFF28283531E}"/>
                </a:ext>
              </a:extLst>
            </p:cNvPr>
            <p:cNvSpPr/>
            <p:nvPr/>
          </p:nvSpPr>
          <p:spPr>
            <a:xfrm>
              <a:off x="7990114" y="4685573"/>
              <a:ext cx="3099751" cy="365125"/>
            </a:xfrm>
            <a:prstGeom prst="rect">
              <a:avLst/>
            </a:prstGeom>
            <a:solidFill>
              <a:srgbClr val="B0BF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Image mosaics, In-situ,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Ref.data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2" descr="http://newsletter.copernicus.eu/sites/default/files/styles/zoom/public/articles/images/sentinel-1a_mosaic_of_europe.jpg?itok=i6qiM7ut">
              <a:extLst>
                <a:ext uri="{FF2B5EF4-FFF2-40B4-BE49-F238E27FC236}">
                  <a16:creationId xmlns:a16="http://schemas.microsoft.com/office/drawing/2014/main" id="{B06FD7E3-D04D-4E3E-8BDB-F77D0D79D7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/>
            <a:srcRect r="912" b="14930"/>
            <a:stretch/>
          </p:blipFill>
          <p:spPr bwMode="auto">
            <a:xfrm>
              <a:off x="11065131" y="4652915"/>
              <a:ext cx="833595" cy="447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6878E5D-9B81-471E-B5AC-135B5D922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087262" y="4104642"/>
              <a:ext cx="815271" cy="45355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61A9F15-8524-4EE1-84EA-2E91C0625602}"/>
                </a:ext>
              </a:extLst>
            </p:cNvPr>
            <p:cNvSpPr/>
            <p:nvPr/>
          </p:nvSpPr>
          <p:spPr>
            <a:xfrm>
              <a:off x="8769574" y="5191511"/>
              <a:ext cx="270619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600" dirty="0">
                  <a:latin typeface="ArialMT"/>
                </a:rPr>
                <a:t>For further information: </a:t>
              </a:r>
            </a:p>
            <a:p>
              <a:pPr lvl="0" algn="ctr">
                <a:defRPr/>
              </a:pPr>
              <a:r>
                <a:rPr lang="en-US" sz="1600" dirty="0">
                  <a:latin typeface="ArialMT"/>
                </a:rPr>
                <a:t>copernicus@eea.europa.eu</a:t>
              </a:r>
              <a:endParaRPr lang="en-DK" sz="1600" dirty="0">
                <a:latin typeface="ArialMT"/>
              </a:endParaRPr>
            </a:p>
          </p:txBody>
        </p:sp>
        <p:sp>
          <p:nvSpPr>
            <p:cNvPr id="29" name="Arrow: Right 28">
              <a:extLst>
                <a:ext uri="{FF2B5EF4-FFF2-40B4-BE49-F238E27FC236}">
                  <a16:creationId xmlns:a16="http://schemas.microsoft.com/office/drawing/2014/main" id="{DFDC3843-C70C-45D1-813C-1AAECDA5F0AC}"/>
                </a:ext>
              </a:extLst>
            </p:cNvPr>
            <p:cNvSpPr/>
            <p:nvPr/>
          </p:nvSpPr>
          <p:spPr>
            <a:xfrm>
              <a:off x="7631934" y="4227972"/>
              <a:ext cx="338506" cy="237350"/>
            </a:xfrm>
            <a:prstGeom prst="rightArrow">
              <a:avLst/>
            </a:prstGeom>
            <a:solidFill>
              <a:srgbClr val="B5BE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4C5331F-7422-48F8-A25D-0CF0AFE7D3AC}"/>
                </a:ext>
              </a:extLst>
            </p:cNvPr>
            <p:cNvSpPr txBox="1"/>
            <p:nvPr/>
          </p:nvSpPr>
          <p:spPr>
            <a:xfrm>
              <a:off x="9345232" y="1953062"/>
              <a:ext cx="3383360" cy="53607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algn="l"/>
              <a:r>
                <a:rPr lang="en-US" sz="2000" b="1" dirty="0">
                  <a:solidFill>
                    <a:srgbClr val="B5BE33"/>
                  </a:solidFill>
                  <a:latin typeface="Neo Sans W1G" panose="020B0504030504040204" pitchFamily="34" charset="0"/>
                </a:rPr>
                <a:t>Land Monitoring Service</a:t>
              </a:r>
              <a:endParaRPr lang="en-150" sz="2000" b="1" dirty="0">
                <a:solidFill>
                  <a:srgbClr val="B5BE33"/>
                </a:solidFill>
                <a:latin typeface="Neo Sans W1G" panose="020B050403050404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BA09D64-40EA-49D8-9B07-3D7249D1D39A}"/>
              </a:ext>
            </a:extLst>
          </p:cNvPr>
          <p:cNvGrpSpPr/>
          <p:nvPr/>
        </p:nvGrpSpPr>
        <p:grpSpPr>
          <a:xfrm>
            <a:off x="0" y="1550286"/>
            <a:ext cx="6703879" cy="2782224"/>
            <a:chOff x="0" y="1953062"/>
            <a:chExt cx="6703879" cy="2782224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1F8997E-AA85-45F2-89BE-53FA32A4D596}"/>
                </a:ext>
              </a:extLst>
            </p:cNvPr>
            <p:cNvSpPr/>
            <p:nvPr/>
          </p:nvSpPr>
          <p:spPr>
            <a:xfrm>
              <a:off x="576943" y="2380349"/>
              <a:ext cx="6096000" cy="2354937"/>
            </a:xfrm>
            <a:prstGeom prst="roundRect">
              <a:avLst>
                <a:gd name="adj" fmla="val 4186"/>
              </a:avLst>
            </a:prstGeom>
            <a:noFill/>
            <a:ln w="38100">
              <a:solidFill>
                <a:srgbClr val="FAA7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FF05525-770D-4C5C-B0F9-0F37DC5530C7}"/>
                </a:ext>
              </a:extLst>
            </p:cNvPr>
            <p:cNvSpPr/>
            <p:nvPr/>
          </p:nvSpPr>
          <p:spPr>
            <a:xfrm>
              <a:off x="0" y="2042555"/>
              <a:ext cx="1325563" cy="13114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0EFF62D-DDD4-4FBF-9A09-FA2A0608F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1986359"/>
              <a:ext cx="1325564" cy="132556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3EDB092-8ADB-4E3A-8BE8-B6799E258634}"/>
                </a:ext>
              </a:extLst>
            </p:cNvPr>
            <p:cNvSpPr/>
            <p:nvPr/>
          </p:nvSpPr>
          <p:spPr>
            <a:xfrm>
              <a:off x="1440467" y="2535371"/>
              <a:ext cx="5105400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dirty="0">
                  <a:solidFill>
                    <a:srgbClr val="000000"/>
                  </a:solidFill>
                  <a:latin typeface="ArialMT"/>
                </a:rPr>
                <a:t>Preparedness: forecasts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dirty="0">
                  <a:solidFill>
                    <a:srgbClr val="000000"/>
                  </a:solidFill>
                  <a:latin typeface="ArialMT"/>
                </a:rPr>
                <a:t>Response: rapid maps &amp; monitoring of events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dirty="0">
                  <a:solidFill>
                    <a:srgbClr val="000000"/>
                  </a:solidFill>
                  <a:latin typeface="ArialMT"/>
                </a:rPr>
                <a:t>Recovery &amp; prevention: risk assessment for specific hazards and post-disaster recovery maps</a:t>
              </a:r>
              <a:r>
                <a:rPr lang="en-US" dirty="0"/>
                <a:t> </a:t>
              </a:r>
              <a:endParaRPr lang="en-150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0EFE51A-70E6-471D-91F8-FDEED1498733}"/>
                </a:ext>
              </a:extLst>
            </p:cNvPr>
            <p:cNvSpPr/>
            <p:nvPr/>
          </p:nvSpPr>
          <p:spPr>
            <a:xfrm>
              <a:off x="2066231" y="4006609"/>
              <a:ext cx="393082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latin typeface="ArialMT"/>
                </a:rPr>
                <a:t>For further information: </a:t>
              </a:r>
            </a:p>
            <a:p>
              <a:pPr algn="ctr"/>
              <a:r>
                <a:rPr lang="en-US" sz="1600" dirty="0">
                  <a:latin typeface="ArialMT"/>
                </a:rPr>
                <a:t>JRC-LIST-E1-MAPPING@ec.europa.eu</a:t>
              </a:r>
              <a:endParaRPr lang="en-150" sz="1600" dirty="0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EB1F205-E614-446C-B61E-06AD58205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4030" y="3777820"/>
              <a:ext cx="1104315" cy="88345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F260216-58FA-4FBE-9DF2-E2AC2AEA86FD}"/>
                </a:ext>
              </a:extLst>
            </p:cNvPr>
            <p:cNvSpPr txBox="1"/>
            <p:nvPr/>
          </p:nvSpPr>
          <p:spPr>
            <a:xfrm>
              <a:off x="2375639" y="1953062"/>
              <a:ext cx="4328240" cy="54762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algn="r"/>
              <a:r>
                <a:rPr lang="en-US" sz="2000" b="1" dirty="0">
                  <a:solidFill>
                    <a:srgbClr val="FAA73E"/>
                  </a:solidFill>
                  <a:latin typeface="Neo Sans W1G" panose="020B0504030504040204" pitchFamily="34" charset="0"/>
                </a:rPr>
                <a:t>Emergency Management Service</a:t>
              </a:r>
              <a:endParaRPr lang="en-150" sz="2000" b="1" dirty="0">
                <a:solidFill>
                  <a:srgbClr val="FAA73E"/>
                </a:solidFill>
                <a:latin typeface="Neo Sans W1G" panose="020B0504030504040204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7113D6F0-797D-47D5-956E-F4BAA87FCE2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7546" b="15146"/>
          <a:stretch/>
        </p:blipFill>
        <p:spPr>
          <a:xfrm>
            <a:off x="7361916" y="5263025"/>
            <a:ext cx="1350380" cy="47791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7DE59CE8-107D-47C2-A08A-BB3C57AEFD4A}"/>
              </a:ext>
            </a:extLst>
          </p:cNvPr>
          <p:cNvSpPr txBox="1"/>
          <p:nvPr/>
        </p:nvSpPr>
        <p:spPr>
          <a:xfrm>
            <a:off x="2373342" y="4415153"/>
            <a:ext cx="4328240" cy="547624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r"/>
            <a:r>
              <a:rPr lang="en-US" sz="2000" b="1" dirty="0">
                <a:solidFill>
                  <a:srgbClr val="7D1E34"/>
                </a:solidFill>
                <a:latin typeface="Neo Sans W1G" panose="020B0504030504040204" pitchFamily="34" charset="0"/>
              </a:rPr>
              <a:t>Climate Change Service</a:t>
            </a:r>
            <a:endParaRPr lang="en-150" sz="2000" b="1" dirty="0">
              <a:solidFill>
                <a:srgbClr val="7D1E34"/>
              </a:solidFill>
              <a:latin typeface="Neo Sans W1G" panose="020B0504030504040204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A359E833-49DE-43A0-BA48-9017E3894A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1513" y="6176762"/>
            <a:ext cx="1173615" cy="20166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1CA228C1-688C-4882-8D30-9E5EDE4ECD5B}"/>
              </a:ext>
            </a:extLst>
          </p:cNvPr>
          <p:cNvSpPr/>
          <p:nvPr/>
        </p:nvSpPr>
        <p:spPr>
          <a:xfrm>
            <a:off x="1562073" y="4936789"/>
            <a:ext cx="5105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  <a:latin typeface="ArialMT"/>
              </a:rPr>
              <a:t>High-quality climate data through Climate Data Store (CDS)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  <a:latin typeface="ArialMT"/>
              </a:rPr>
              <a:t>Observations – forecasts - projections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15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006A56-9BC8-493F-8B04-139E2D89FC2C}"/>
              </a:ext>
            </a:extLst>
          </p:cNvPr>
          <p:cNvSpPr/>
          <p:nvPr/>
        </p:nvSpPr>
        <p:spPr>
          <a:xfrm>
            <a:off x="2948428" y="5874425"/>
            <a:ext cx="23326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ArialMT"/>
              </a:rPr>
              <a:t>For further information: </a:t>
            </a:r>
          </a:p>
          <a:p>
            <a:pPr algn="ctr"/>
            <a:r>
              <a:rPr lang="en-150" sz="1600" dirty="0">
                <a:latin typeface="ArialMT"/>
              </a:rPr>
              <a:t>climate.copernicus.eu</a:t>
            </a:r>
          </a:p>
        </p:txBody>
      </p:sp>
    </p:spTree>
    <p:extLst>
      <p:ext uri="{BB962C8B-B14F-4D97-AF65-F5344CB8AC3E}">
        <p14:creationId xmlns:p14="http://schemas.microsoft.com/office/powerpoint/2010/main" val="377899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5A363-360B-4072-BD6C-05FE026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83" y="1002053"/>
            <a:ext cx="6900949" cy="1202150"/>
          </a:xfrm>
        </p:spPr>
        <p:txBody>
          <a:bodyPr/>
          <a:lstStyle/>
          <a:p>
            <a:endParaRPr lang="LID4096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C2D0D7-6E52-4C41-A331-1811FB8AA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288" y="467009"/>
            <a:ext cx="5160724" cy="35450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FDBD2E-865E-479A-91D3-07D0A616D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50" y="3833649"/>
            <a:ext cx="5066139" cy="28173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CF39D1-C76F-4259-A361-F69A8FE212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12070"/>
          <a:stretch/>
        </p:blipFill>
        <p:spPr>
          <a:xfrm>
            <a:off x="5577896" y="3732778"/>
            <a:ext cx="5736088" cy="29095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78A9F8-060C-43F8-8694-F69D005D37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694"/>
          <a:stretch/>
        </p:blipFill>
        <p:spPr>
          <a:xfrm>
            <a:off x="5577896" y="655610"/>
            <a:ext cx="5736089" cy="31780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43DE48-A37B-44CA-8DD5-511701C66862}"/>
              </a:ext>
            </a:extLst>
          </p:cNvPr>
          <p:cNvSpPr txBox="1"/>
          <p:nvPr/>
        </p:nvSpPr>
        <p:spPr>
          <a:xfrm>
            <a:off x="4239935" y="5920696"/>
            <a:ext cx="1067549" cy="649571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Neo Sans W1G" panose="020B0504030504040204" pitchFamily="34" charset="0"/>
              </a:rPr>
              <a:t>2020</a:t>
            </a:r>
            <a:endParaRPr lang="en-150" sz="2800" b="1" dirty="0">
              <a:solidFill>
                <a:schemeClr val="bg1"/>
              </a:solidFill>
              <a:latin typeface="Neo Sans W1G" panose="020B05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1E545C-16E0-4AEB-85AD-9064AE2E1249}"/>
              </a:ext>
            </a:extLst>
          </p:cNvPr>
          <p:cNvSpPr txBox="1"/>
          <p:nvPr/>
        </p:nvSpPr>
        <p:spPr>
          <a:xfrm>
            <a:off x="3542541" y="321840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Neo Sans W1G" panose="020B0504030504040204" pitchFamily="34" charset="0"/>
              </a:rPr>
              <a:t>June 2023</a:t>
            </a:r>
            <a:endParaRPr lang="en-150" sz="2800" b="1" dirty="0">
              <a:solidFill>
                <a:schemeClr val="bg1"/>
              </a:solidFill>
              <a:latin typeface="Neo Sans W1G" panose="020B05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7571BC-A9F5-40DE-98F3-564F13E845EC}"/>
              </a:ext>
            </a:extLst>
          </p:cNvPr>
          <p:cNvSpPr txBox="1"/>
          <p:nvPr/>
        </p:nvSpPr>
        <p:spPr>
          <a:xfrm>
            <a:off x="10237120" y="5862338"/>
            <a:ext cx="914400" cy="646331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Neo Sans W1G" panose="020B0504030504040204" pitchFamily="34" charset="0"/>
              </a:rPr>
              <a:t>2014</a:t>
            </a:r>
            <a:endParaRPr lang="en-150" sz="2800" b="1" dirty="0">
              <a:solidFill>
                <a:schemeClr val="bg1"/>
              </a:solidFill>
              <a:latin typeface="Neo Sans W1G" panose="020B05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E1BDBD-F066-466E-A4E3-CA20DBBB8D92}"/>
              </a:ext>
            </a:extLst>
          </p:cNvPr>
          <p:cNvSpPr txBox="1"/>
          <p:nvPr/>
        </p:nvSpPr>
        <p:spPr>
          <a:xfrm>
            <a:off x="9749222" y="3310193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Neo Sans W1G" panose="020B0504030504040204" pitchFamily="34" charset="0"/>
              </a:rPr>
              <a:t>Oct 2023</a:t>
            </a:r>
            <a:endParaRPr lang="en-150" sz="2800" b="1" dirty="0">
              <a:solidFill>
                <a:schemeClr val="bg1"/>
              </a:solidFill>
              <a:latin typeface="Neo Sans W1G" panose="020B050403050404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E5C4B63-B465-4539-8FD5-2118557E0058}"/>
              </a:ext>
            </a:extLst>
          </p:cNvPr>
          <p:cNvSpPr/>
          <p:nvPr/>
        </p:nvSpPr>
        <p:spPr>
          <a:xfrm>
            <a:off x="594455" y="3491820"/>
            <a:ext cx="143981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Floods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E145A81-13EB-4BA3-B316-1F6152E40EF9}"/>
              </a:ext>
            </a:extLst>
          </p:cNvPr>
          <p:cNvSpPr/>
          <p:nvPr/>
        </p:nvSpPr>
        <p:spPr>
          <a:xfrm>
            <a:off x="8700828" y="2837345"/>
            <a:ext cx="255281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Earthquakes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5CD0CA-992B-44E3-809A-4E6B3B3C202B}"/>
              </a:ext>
            </a:extLst>
          </p:cNvPr>
          <p:cNvSpPr/>
          <p:nvPr/>
        </p:nvSpPr>
        <p:spPr>
          <a:xfrm>
            <a:off x="9651238" y="5359029"/>
            <a:ext cx="15299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Storms</a:t>
            </a:r>
          </a:p>
        </p:txBody>
      </p:sp>
    </p:spTree>
    <p:extLst>
      <p:ext uri="{BB962C8B-B14F-4D97-AF65-F5344CB8AC3E}">
        <p14:creationId xmlns:p14="http://schemas.microsoft.com/office/powerpoint/2010/main" val="75518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5A363-360B-4072-BD6C-05FE026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7377"/>
            <a:ext cx="6900949" cy="1202150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EU Space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Programme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 for disaster management applications</a:t>
            </a:r>
            <a:endParaRPr lang="LID4096" dirty="0"/>
          </a:p>
        </p:txBody>
      </p:sp>
      <p:pic>
        <p:nvPicPr>
          <p:cNvPr id="9" name="Imagen 26">
            <a:extLst>
              <a:ext uri="{FF2B5EF4-FFF2-40B4-BE49-F238E27FC236}">
                <a16:creationId xmlns:a16="http://schemas.microsoft.com/office/drawing/2014/main" id="{D75ED6F7-6FBC-4AAD-BCC4-5ECB5004790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859" y="4269470"/>
            <a:ext cx="1062348" cy="350822"/>
          </a:xfrm>
          <a:prstGeom prst="rect">
            <a:avLst/>
          </a:prstGeom>
        </p:spPr>
      </p:pic>
      <p:pic>
        <p:nvPicPr>
          <p:cNvPr id="10" name="Imagen 11">
            <a:extLst>
              <a:ext uri="{FF2B5EF4-FFF2-40B4-BE49-F238E27FC236}">
                <a16:creationId xmlns:a16="http://schemas.microsoft.com/office/drawing/2014/main" id="{EF3D28AD-1011-4844-B2EA-C7911B84789F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085" y="3302017"/>
            <a:ext cx="829896" cy="83449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Picture 2" descr="Copernicus ">
            <a:extLst>
              <a:ext uri="{FF2B5EF4-FFF2-40B4-BE49-F238E27FC236}">
                <a16:creationId xmlns:a16="http://schemas.microsoft.com/office/drawing/2014/main" id="{A7071F56-D878-4CD8-A9CD-44F229C0D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307" y="1815399"/>
            <a:ext cx="2003901" cy="83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ED499A-CBA4-4B0A-B28E-AAEFBE0A663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515" y="5359041"/>
            <a:ext cx="2447484" cy="396583"/>
          </a:xfrm>
          <a:prstGeom prst="rect">
            <a:avLst/>
          </a:prstGeom>
        </p:spPr>
      </p:pic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FCB1DDFF-CA81-463C-B974-06A02C279D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55522"/>
              </p:ext>
            </p:extLst>
          </p:nvPr>
        </p:nvGraphicFramePr>
        <p:xfrm>
          <a:off x="2856334" y="1513756"/>
          <a:ext cx="9037152" cy="5128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34E3C5A9-8013-46FA-9075-CAC154C6F5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85954" y="2129286"/>
            <a:ext cx="370522" cy="3655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95B777-1356-4094-85B4-BA76D7571D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37997" y="2129286"/>
            <a:ext cx="456894" cy="3655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D10DF7-5C7D-4EEC-8858-5F626CC608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20726" y="2326555"/>
            <a:ext cx="370522" cy="3649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B4FB9D-F126-4AF4-95EB-32457996BEC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26075" y="2561508"/>
            <a:ext cx="574740" cy="987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62798A9-C123-4FFB-BBDC-FDBC24B44A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84570" y="2527464"/>
            <a:ext cx="572246" cy="462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4DA96F6-0BB3-48CE-9A8E-5D0A44492DB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17546" b="15146"/>
          <a:stretch/>
        </p:blipFill>
        <p:spPr>
          <a:xfrm>
            <a:off x="9531920" y="2702058"/>
            <a:ext cx="814030" cy="2880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01C723-7D61-4B92-8A97-176C27A71E9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2085" y="5770302"/>
            <a:ext cx="883585" cy="72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39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8E4C2-A901-42BD-A78B-FE57D9382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8172"/>
            <a:ext cx="7978629" cy="1107347"/>
          </a:xfrm>
        </p:spPr>
        <p:txBody>
          <a:bodyPr>
            <a:normAutofit/>
          </a:bodyPr>
          <a:lstStyle/>
          <a:p>
            <a:r>
              <a:rPr lang="en-US" dirty="0"/>
              <a:t>Examples of EUSPA projects addressing crisis management challenges</a:t>
            </a:r>
            <a:endParaRPr lang="en-1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813AB-87D5-487A-A0C1-27D032F71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698" y="2392023"/>
            <a:ext cx="3332135" cy="1928307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US" b="1" dirty="0"/>
              <a:t>Integrated holographic management map for safety and crisis events</a:t>
            </a:r>
          </a:p>
          <a:p>
            <a:pPr marL="0" indent="0" algn="just">
              <a:buNone/>
            </a:pPr>
            <a:r>
              <a:rPr lang="en-GB" sz="1700" dirty="0">
                <a:solidFill>
                  <a:srgbClr val="333333"/>
                </a:solidFill>
              </a:rPr>
              <a:t>Copernicus &amp; Galileo used to </a:t>
            </a:r>
            <a:r>
              <a:rPr lang="en-GB" sz="1700" b="1" dirty="0">
                <a:solidFill>
                  <a:schemeClr val="bg2">
                    <a:lumMod val="50000"/>
                  </a:schemeClr>
                </a:solidFill>
              </a:rPr>
              <a:t>shorten</a:t>
            </a:r>
            <a:r>
              <a:rPr lang="en-GB" sz="1700" dirty="0">
                <a:solidFill>
                  <a:srgbClr val="333333"/>
                </a:solidFill>
              </a:rPr>
              <a:t> the </a:t>
            </a:r>
            <a:r>
              <a:rPr lang="en-GB" sz="1700" b="1" dirty="0">
                <a:solidFill>
                  <a:schemeClr val="bg2">
                    <a:lumMod val="50000"/>
                  </a:schemeClr>
                </a:solidFill>
              </a:rPr>
              <a:t>data acquisition / observation &amp; decision-making </a:t>
            </a:r>
            <a:r>
              <a:rPr lang="en-GB" sz="1700" dirty="0">
                <a:solidFill>
                  <a:srgbClr val="333333"/>
                </a:solidFill>
              </a:rPr>
              <a:t>loop with Augmented Reality Holographic interface for disaster response teams.</a:t>
            </a:r>
          </a:p>
          <a:p>
            <a:pPr marL="0" indent="0" algn="just">
              <a:buNone/>
            </a:pPr>
            <a:endParaRPr lang="en-150" sz="17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A815ED-7A6E-4075-99B3-2FEC9323EC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246" r="-943" b="-11350"/>
          <a:stretch/>
        </p:blipFill>
        <p:spPr>
          <a:xfrm>
            <a:off x="544268" y="1766132"/>
            <a:ext cx="2518308" cy="62589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7B0C41C-0226-4454-AB39-4575A65F2134}"/>
              </a:ext>
            </a:extLst>
          </p:cNvPr>
          <p:cNvGrpSpPr/>
          <p:nvPr/>
        </p:nvGrpSpPr>
        <p:grpSpPr>
          <a:xfrm>
            <a:off x="300435" y="2987558"/>
            <a:ext cx="436859" cy="1055936"/>
            <a:chOff x="410428" y="5156021"/>
            <a:chExt cx="436859" cy="105593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7002377-1F79-45B1-9CF4-4A30877983EC}"/>
                </a:ext>
              </a:extLst>
            </p:cNvPr>
            <p:cNvCxnSpPr/>
            <p:nvPr/>
          </p:nvCxnSpPr>
          <p:spPr>
            <a:xfrm>
              <a:off x="628858" y="5156021"/>
              <a:ext cx="0" cy="1055936"/>
            </a:xfrm>
            <a:prstGeom prst="line">
              <a:avLst/>
            </a:prstGeom>
            <a:ln w="28575">
              <a:solidFill>
                <a:srgbClr val="E944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BEB819D-E097-452A-8D1B-519FCD17C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428" y="5465559"/>
              <a:ext cx="436859" cy="436859"/>
            </a:xfrm>
            <a:prstGeom prst="rect">
              <a:avLst/>
            </a:prstGeom>
          </p:spPr>
        </p:pic>
      </p:grpSp>
      <p:pic>
        <p:nvPicPr>
          <p:cNvPr id="9" name="Picture 8">
            <a:hlinkClick r:id="rId4"/>
            <a:extLst>
              <a:ext uri="{FF2B5EF4-FFF2-40B4-BE49-F238E27FC236}">
                <a16:creationId xmlns:a16="http://schemas.microsoft.com/office/drawing/2014/main" id="{A14F9D45-E9CE-4141-829E-17F177542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1082" y="1249765"/>
            <a:ext cx="1232072" cy="12320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3CD3C1-CB69-431C-BB3D-163E240A39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2785" y="1676262"/>
            <a:ext cx="2093473" cy="192830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132628E-5727-4D8C-BB58-845997AFFFDD}"/>
              </a:ext>
            </a:extLst>
          </p:cNvPr>
          <p:cNvSpPr txBox="1">
            <a:spLocks/>
          </p:cNvSpPr>
          <p:nvPr/>
        </p:nvSpPr>
        <p:spPr>
          <a:xfrm>
            <a:off x="7846815" y="2498403"/>
            <a:ext cx="3295839" cy="18554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b="1" dirty="0"/>
              <a:t>Satellites for Wilderness Inspection and Forest Threat Tracking</a:t>
            </a:r>
          </a:p>
          <a:p>
            <a:pPr marL="0" indent="0" algn="just">
              <a:buNone/>
            </a:pPr>
            <a:r>
              <a:rPr lang="en-US" sz="1700" dirty="0">
                <a:solidFill>
                  <a:srgbClr val="333333"/>
                </a:solidFill>
              </a:rPr>
              <a:t>Protect forest health and production with an </a:t>
            </a:r>
            <a:r>
              <a:rPr lang="en-US" sz="1700" b="1" dirty="0">
                <a:solidFill>
                  <a:schemeClr val="bg2">
                    <a:lumMod val="50000"/>
                  </a:schemeClr>
                </a:solidFill>
              </a:rPr>
              <a:t>early warning system of forest threats</a:t>
            </a:r>
            <a:r>
              <a:rPr lang="en-US" sz="1700" dirty="0">
                <a:solidFill>
                  <a:srgbClr val="333333"/>
                </a:solidFill>
              </a:rPr>
              <a:t>, using space data and Artificial Intelligence.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78CD943-CBD7-4427-BC58-4E6137B9494B}"/>
              </a:ext>
            </a:extLst>
          </p:cNvPr>
          <p:cNvGrpSpPr/>
          <p:nvPr/>
        </p:nvGrpSpPr>
        <p:grpSpPr>
          <a:xfrm>
            <a:off x="11100501" y="2987557"/>
            <a:ext cx="436859" cy="1055936"/>
            <a:chOff x="410428" y="5156021"/>
            <a:chExt cx="436859" cy="105593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9168485-34E5-4C94-B40E-1B18BB89CADD}"/>
                </a:ext>
              </a:extLst>
            </p:cNvPr>
            <p:cNvCxnSpPr/>
            <p:nvPr/>
          </p:nvCxnSpPr>
          <p:spPr>
            <a:xfrm>
              <a:off x="628858" y="5156021"/>
              <a:ext cx="0" cy="1055936"/>
            </a:xfrm>
            <a:prstGeom prst="line">
              <a:avLst/>
            </a:prstGeom>
            <a:ln w="28575">
              <a:solidFill>
                <a:srgbClr val="E944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2E798FF-17CC-4023-8B66-EE38D40ED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428" y="5465559"/>
              <a:ext cx="436859" cy="436859"/>
            </a:xfrm>
            <a:prstGeom prst="rect">
              <a:avLst/>
            </a:prstGeom>
          </p:spPr>
        </p:pic>
      </p:grpSp>
      <p:pic>
        <p:nvPicPr>
          <p:cNvPr id="8" name="Immagine 12" descr="Immagine che contiene esterni, fumo, arrivando, via">
            <a:extLst>
              <a:ext uri="{FF2B5EF4-FFF2-40B4-BE49-F238E27FC236}">
                <a16:creationId xmlns:a16="http://schemas.microsoft.com/office/drawing/2014/main" id="{1F515A98-FD68-4C1B-A9D7-22116E4A5EC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0796" y="2948070"/>
            <a:ext cx="1940795" cy="1371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A7D355-19B0-47FE-86D3-6DCC448D2C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6502" y="4620850"/>
            <a:ext cx="1337544" cy="6718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1638B3-14F0-48EF-85DE-545DB0D9E4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8444" y="5420397"/>
            <a:ext cx="1885602" cy="1055937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77CAE3B-E0FE-4F26-BB9E-05179D1E6919}"/>
              </a:ext>
            </a:extLst>
          </p:cNvPr>
          <p:cNvSpPr txBox="1">
            <a:spLocks/>
          </p:cNvSpPr>
          <p:nvPr/>
        </p:nvSpPr>
        <p:spPr>
          <a:xfrm>
            <a:off x="3922477" y="4723491"/>
            <a:ext cx="3676354" cy="18554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900" b="1" dirty="0"/>
              <a:t>Geodetic Integrated Monitoring System</a:t>
            </a:r>
          </a:p>
          <a:p>
            <a:pPr marL="0" indent="0" algn="just">
              <a:buNone/>
            </a:pPr>
            <a:r>
              <a:rPr lang="en-US" sz="1600" dirty="0"/>
              <a:t>GNSS and SAR interferometry applied on Copernicus data. The goal is 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monitor landslides </a:t>
            </a:r>
            <a:r>
              <a:rPr lang="en-US" sz="1600" dirty="0"/>
              <a:t>and subsidence, 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Recover deformations </a:t>
            </a:r>
            <a:r>
              <a:rPr lang="en-US" sz="1600" dirty="0"/>
              <a:t>with millimetric level accuracy and 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provide real-time alerts</a:t>
            </a:r>
            <a:r>
              <a:rPr lang="en-US" sz="1600" b="1" dirty="0">
                <a:solidFill>
                  <a:srgbClr val="0E4194"/>
                </a:solidFill>
              </a:rPr>
              <a:t>.</a:t>
            </a:r>
            <a:endParaRPr lang="en-US" sz="1600" dirty="0">
              <a:solidFill>
                <a:srgbClr val="333333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C52CD8D-E239-447D-B12F-306AA965DC0D}"/>
              </a:ext>
            </a:extLst>
          </p:cNvPr>
          <p:cNvGrpSpPr/>
          <p:nvPr/>
        </p:nvGrpSpPr>
        <p:grpSpPr>
          <a:xfrm>
            <a:off x="7769251" y="5212645"/>
            <a:ext cx="436859" cy="1055936"/>
            <a:chOff x="410428" y="5156021"/>
            <a:chExt cx="436859" cy="1055936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2380D43-79E9-4819-830E-BF4635F072C5}"/>
                </a:ext>
              </a:extLst>
            </p:cNvPr>
            <p:cNvCxnSpPr/>
            <p:nvPr/>
          </p:nvCxnSpPr>
          <p:spPr>
            <a:xfrm>
              <a:off x="628858" y="5156021"/>
              <a:ext cx="0" cy="1055936"/>
            </a:xfrm>
            <a:prstGeom prst="line">
              <a:avLst/>
            </a:prstGeom>
            <a:ln w="28575">
              <a:solidFill>
                <a:srgbClr val="E944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8E8CBCB-BAB1-4FED-AD9B-B1A82D3F3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428" y="5465559"/>
              <a:ext cx="436859" cy="4368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3434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5A363-360B-4072-BD6C-05FE026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532" y="358871"/>
            <a:ext cx="8221909" cy="1276981"/>
          </a:xfrm>
        </p:spPr>
        <p:txBody>
          <a:bodyPr>
            <a:normAutofit/>
          </a:bodyPr>
          <a:lstStyle/>
          <a:p>
            <a:r>
              <a:rPr lang="en-US" dirty="0"/>
              <a:t>Crisis Management will account for almost half of the total SATCOM demand in 2025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8770C-1091-40AA-AA59-4DC32F536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3060" y="1786856"/>
            <a:ext cx="6397088" cy="2419770"/>
          </a:xfr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anchor="ctr"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Civil Protection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is one of the main contributors </a:t>
            </a:r>
          </a:p>
          <a:p>
            <a:pPr marL="630238" lvl="1" indent="-227013">
              <a:buFont typeface="+mj-lt"/>
              <a:buAutoNum type="romanLcPeriod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SATCOM is key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when terrestrial networks are unavailable</a:t>
            </a:r>
          </a:p>
          <a:p>
            <a:pPr marL="630238" lvl="1" indent="-227013">
              <a:buFont typeface="+mj-lt"/>
              <a:buAutoNum type="romanLcPeriod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Real-time monitoring of emergency operations, fostering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effective communication among response teams and coordination centers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Higher number of expected natural disasters due to climate change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Increase of units equipped with a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Communication on the Move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capability and the spread of intelligent sensors transmitting valuable data.</a:t>
            </a:r>
            <a:endParaRPr lang="LID4096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6212AA-9208-4F51-816F-CAF810680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298" y="4282860"/>
            <a:ext cx="2239447" cy="23025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41BB68-C63D-4E57-92FD-BF2D716DC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06" y="1713744"/>
            <a:ext cx="4204764" cy="2492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03679D-CCB7-4509-8975-B594BCF030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325"/>
          <a:stretch/>
        </p:blipFill>
        <p:spPr>
          <a:xfrm>
            <a:off x="948981" y="4408016"/>
            <a:ext cx="3899505" cy="218655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4570C52-ED82-4C3E-8591-2BCD4AC9DB8A}"/>
              </a:ext>
            </a:extLst>
          </p:cNvPr>
          <p:cNvSpPr txBox="1">
            <a:spLocks/>
          </p:cNvSpPr>
          <p:nvPr/>
        </p:nvSpPr>
        <p:spPr>
          <a:xfrm>
            <a:off x="4848486" y="5537021"/>
            <a:ext cx="3424246" cy="96210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Smart emergency response vehicles </a:t>
            </a:r>
            <a:r>
              <a:rPr lang="en-US" sz="1400" dirty="0"/>
              <a:t>serve as a critical asset for first responders, such as civil protection, ambulance services, and fire &amp; rescue teams.</a:t>
            </a:r>
          </a:p>
        </p:txBody>
      </p:sp>
    </p:spTree>
    <p:extLst>
      <p:ext uri="{BB962C8B-B14F-4D97-AF65-F5344CB8AC3E}">
        <p14:creationId xmlns:p14="http://schemas.microsoft.com/office/powerpoint/2010/main" val="4069589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5A363-360B-4072-BD6C-05FE026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532" y="358871"/>
            <a:ext cx="8221909" cy="1276981"/>
          </a:xfrm>
        </p:spPr>
        <p:txBody>
          <a:bodyPr>
            <a:normAutofit/>
          </a:bodyPr>
          <a:lstStyle/>
          <a:p>
            <a:r>
              <a:rPr lang="en-US" dirty="0"/>
              <a:t>Secure SATCOM in the EU:</a:t>
            </a:r>
            <a:br>
              <a:rPr lang="en-US" dirty="0"/>
            </a:br>
            <a:r>
              <a:rPr lang="en-US" dirty="0"/>
              <a:t>A Comprehensive Overview</a:t>
            </a:r>
            <a:endParaRPr lang="LID4096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3712BA5-3B20-49F9-8955-2E8F7CF8BBAF}"/>
              </a:ext>
            </a:extLst>
          </p:cNvPr>
          <p:cNvSpPr txBox="1">
            <a:spLocks/>
          </p:cNvSpPr>
          <p:nvPr/>
        </p:nvSpPr>
        <p:spPr>
          <a:xfrm>
            <a:off x="838200" y="5666690"/>
            <a:ext cx="10515600" cy="1000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Do you want to know more?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Join the online Webinar on </a:t>
            </a:r>
            <a:r>
              <a:rPr lang="en-GB" b="1" dirty="0"/>
              <a:t>12</a:t>
            </a:r>
            <a:r>
              <a:rPr lang="en-GB" b="1" baseline="30000" dirty="0"/>
              <a:t>th</a:t>
            </a:r>
            <a:r>
              <a:rPr lang="en-GB" b="1" dirty="0"/>
              <a:t> December </a:t>
            </a:r>
            <a:r>
              <a:rPr lang="en-GB" dirty="0"/>
              <a:t>at </a:t>
            </a:r>
            <a:r>
              <a:rPr lang="en-GB" b="1" dirty="0"/>
              <a:t>10-12h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B803C4-4EB8-490A-B7F9-53DB71104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81529"/>
            <a:ext cx="6897294" cy="372944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F0DE6AA1-6742-486A-9B5B-DEDCE9BF4BB9}"/>
              </a:ext>
            </a:extLst>
          </p:cNvPr>
          <p:cNvSpPr/>
          <p:nvPr/>
        </p:nvSpPr>
        <p:spPr>
          <a:xfrm>
            <a:off x="9434286" y="1700149"/>
            <a:ext cx="2090056" cy="1030899"/>
          </a:xfrm>
          <a:prstGeom prst="homePlate">
            <a:avLst>
              <a:gd name="adj" fmla="val 35324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5">
              <a:tabLst>
                <a:tab pos="2419350" algn="l"/>
              </a:tabLst>
            </a:pPr>
            <a:r>
              <a:rPr lang="en-GB" b="1" dirty="0">
                <a:solidFill>
                  <a:srgbClr val="002060"/>
                </a:solidFill>
              </a:rPr>
              <a:t>Secure SATCOM </a:t>
            </a:r>
          </a:p>
          <a:p>
            <a:pPr marL="174625">
              <a:tabLst>
                <a:tab pos="2419350" algn="l"/>
              </a:tabLst>
            </a:pPr>
            <a:r>
              <a:rPr lang="en-GB" b="1" dirty="0">
                <a:solidFill>
                  <a:srgbClr val="002060"/>
                </a:solidFill>
              </a:rPr>
              <a:t>Market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868112-3CA1-42AD-8FBC-99154B517312}"/>
              </a:ext>
            </a:extLst>
          </p:cNvPr>
          <p:cNvSpPr/>
          <p:nvPr/>
        </p:nvSpPr>
        <p:spPr>
          <a:xfrm>
            <a:off x="7896647" y="1729177"/>
            <a:ext cx="1494096" cy="988983"/>
          </a:xfrm>
          <a:prstGeom prst="rect">
            <a:avLst/>
          </a:prstGeom>
          <a:blipFill>
            <a:blip r:embed="rId3"/>
            <a:stretch>
              <a:fillRect l="1" r="-33618"/>
            </a:stretch>
          </a:blipFill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AU" dirty="0"/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36676176-EFB3-49EB-85BA-C5898844510F}"/>
              </a:ext>
            </a:extLst>
          </p:cNvPr>
          <p:cNvSpPr/>
          <p:nvPr/>
        </p:nvSpPr>
        <p:spPr>
          <a:xfrm>
            <a:off x="9419772" y="3155447"/>
            <a:ext cx="2090056" cy="936204"/>
          </a:xfrm>
          <a:prstGeom prst="homePlate">
            <a:avLst>
              <a:gd name="adj" fmla="val 37597"/>
            </a:avLst>
          </a:prstGeom>
          <a:solidFill>
            <a:schemeClr val="accent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5"/>
            <a:r>
              <a:rPr lang="en-GB" b="1" dirty="0">
                <a:solidFill>
                  <a:schemeClr val="bg1"/>
                </a:solidFill>
              </a:rPr>
              <a:t>Secure SATCOM </a:t>
            </a:r>
          </a:p>
          <a:p>
            <a:pPr marL="174625"/>
            <a:r>
              <a:rPr lang="en-GB" b="1" dirty="0">
                <a:solidFill>
                  <a:schemeClr val="bg1"/>
                </a:solidFill>
              </a:rPr>
              <a:t>Supply</a:t>
            </a:r>
          </a:p>
        </p:txBody>
      </p:sp>
      <p:pic>
        <p:nvPicPr>
          <p:cNvPr id="15" name="Picture 14" descr="Konnect VHTS : un trio opérateurs-constructeur-lanceur européen ?">
            <a:extLst>
              <a:ext uri="{FF2B5EF4-FFF2-40B4-BE49-F238E27FC236}">
                <a16:creationId xmlns:a16="http://schemas.microsoft.com/office/drawing/2014/main" id="{E4F77CD1-7E5C-40FB-9B61-BBA90BC9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647" y="3155449"/>
            <a:ext cx="1494096" cy="93620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03F3A9BF-D56A-4381-BF57-08C55BF7B30B}"/>
              </a:ext>
            </a:extLst>
          </p:cNvPr>
          <p:cNvSpPr/>
          <p:nvPr/>
        </p:nvSpPr>
        <p:spPr>
          <a:xfrm>
            <a:off x="9390743" y="4421990"/>
            <a:ext cx="2090056" cy="988985"/>
          </a:xfrm>
          <a:prstGeom prst="homePlate">
            <a:avLst>
              <a:gd name="adj" fmla="val 33856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5"/>
            <a:r>
              <a:rPr lang="en-GB" b="1" dirty="0">
                <a:solidFill>
                  <a:schemeClr val="bg1"/>
                </a:solidFill>
              </a:rPr>
              <a:t>Secure SATCOM User Technology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460E1F7-8339-4203-960D-04E16118A0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0543" y="4443553"/>
            <a:ext cx="1600200" cy="100584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9AFCA95-EC0C-41F3-852B-6255F8B0705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08278">
            <a:off x="7526025" y="655283"/>
            <a:ext cx="1770319" cy="28685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3B69CE-5D36-4093-8224-29F52F7C06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308278">
            <a:off x="9452268" y="465018"/>
            <a:ext cx="984752" cy="8069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4443B1-4276-464E-9AA5-402CD9F2E8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0643" y="5658338"/>
            <a:ext cx="1156774" cy="1167636"/>
          </a:xfrm>
          <a:prstGeom prst="rect">
            <a:avLst/>
          </a:prstGeom>
        </p:spPr>
      </p:pic>
      <p:sp>
        <p:nvSpPr>
          <p:cNvPr id="23" name="Explosion: 14 Points 22" descr="Register &#10;here!">
            <a:extLst>
              <a:ext uri="{FF2B5EF4-FFF2-40B4-BE49-F238E27FC236}">
                <a16:creationId xmlns:a16="http://schemas.microsoft.com/office/drawing/2014/main" id="{17D0DCAE-2D36-4101-B216-4273BDF064BB}"/>
              </a:ext>
            </a:extLst>
          </p:cNvPr>
          <p:cNvSpPr/>
          <p:nvPr/>
        </p:nvSpPr>
        <p:spPr>
          <a:xfrm rot="20955542">
            <a:off x="6706090" y="5418703"/>
            <a:ext cx="2058808" cy="1080213"/>
          </a:xfrm>
          <a:prstGeom prst="irregularSeal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Neo Sans W1G" panose="020B0504030504040204" pitchFamily="34" charset="0"/>
              </a:rPr>
              <a:t>Register </a:t>
            </a:r>
          </a:p>
          <a:p>
            <a:pPr algn="ctr"/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Neo Sans W1G" panose="020B0504030504040204" pitchFamily="34" charset="0"/>
              </a:rPr>
              <a:t>here!</a:t>
            </a:r>
            <a:endParaRPr lang="en-150" sz="1600" b="1" dirty="0">
              <a:solidFill>
                <a:schemeClr val="tx2">
                  <a:lumMod val="75000"/>
                </a:schemeClr>
              </a:solidFill>
              <a:latin typeface="Neo Sans W1G" panose="020B05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755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5A363-360B-4072-BD6C-05FE026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532" y="358871"/>
            <a:ext cx="8221909" cy="1276981"/>
          </a:xfrm>
        </p:spPr>
        <p:txBody>
          <a:bodyPr>
            <a:normAutofit/>
          </a:bodyPr>
          <a:lstStyle/>
          <a:p>
            <a:r>
              <a:rPr lang="en-GB" dirty="0"/>
              <a:t>ENTRUSTED: The voice of EU and National secure SATCOM users</a:t>
            </a:r>
            <a:endParaRPr lang="LID4096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64E0C1-F1D6-40C2-8D0A-E579C5CA0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3" y="1388231"/>
            <a:ext cx="5363003" cy="39317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4D51B43-4984-485E-91F1-DDEEDE6FFD1F}"/>
              </a:ext>
            </a:extLst>
          </p:cNvPr>
          <p:cNvSpPr/>
          <p:nvPr/>
        </p:nvSpPr>
        <p:spPr>
          <a:xfrm>
            <a:off x="483031" y="4089868"/>
            <a:ext cx="5093208" cy="40866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Interaction with Potential GOVSATCOM Users </a:t>
            </a:r>
            <a:endParaRPr lang="LID4096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FBCA281-7FE5-4CDE-AFD1-DC235952EAD3}"/>
              </a:ext>
            </a:extLst>
          </p:cNvPr>
          <p:cNvSpPr/>
          <p:nvPr/>
        </p:nvSpPr>
        <p:spPr>
          <a:xfrm>
            <a:off x="483031" y="5498565"/>
            <a:ext cx="3099776" cy="58191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/>
                </a:solidFill>
              </a:rPr>
              <a:t>192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use cases analyzed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CD0CD5E-290A-4DEB-B8EF-84831B870EF2}"/>
              </a:ext>
            </a:extLst>
          </p:cNvPr>
          <p:cNvSpPr/>
          <p:nvPr/>
        </p:nvSpPr>
        <p:spPr>
          <a:xfrm>
            <a:off x="5990616" y="5132152"/>
            <a:ext cx="1578006" cy="4164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 months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3F76198-1119-4739-9AF0-A2CA092A7DB4}"/>
              </a:ext>
            </a:extLst>
          </p:cNvPr>
          <p:cNvSpPr/>
          <p:nvPr/>
        </p:nvSpPr>
        <p:spPr>
          <a:xfrm>
            <a:off x="3862915" y="5616450"/>
            <a:ext cx="1578006" cy="46074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Consultation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2BE8965-AAC4-482F-87AA-66334D97C903}"/>
              </a:ext>
            </a:extLst>
          </p:cNvPr>
          <p:cNvSpPr/>
          <p:nvPr/>
        </p:nvSpPr>
        <p:spPr>
          <a:xfrm>
            <a:off x="6252464" y="5664263"/>
            <a:ext cx="1578006" cy="3651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450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Users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53458B2-49F8-4369-94A8-21F8F69FE2F8}"/>
              </a:ext>
            </a:extLst>
          </p:cNvPr>
          <p:cNvSpPr/>
          <p:nvPr/>
        </p:nvSpPr>
        <p:spPr>
          <a:xfrm>
            <a:off x="6536851" y="6148106"/>
            <a:ext cx="1653871" cy="4164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154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responses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F8C51285-C5C3-4F86-AD7B-335474E84015}"/>
              </a:ext>
            </a:extLst>
          </p:cNvPr>
          <p:cNvSpPr/>
          <p:nvPr/>
        </p:nvSpPr>
        <p:spPr>
          <a:xfrm>
            <a:off x="5509181" y="5167729"/>
            <a:ext cx="345767" cy="1360287"/>
          </a:xfrm>
          <a:prstGeom prst="leftBrac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CA3DFB9E-53CB-4F2B-BFC9-0F5E250F1377}"/>
              </a:ext>
            </a:extLst>
          </p:cNvPr>
          <p:cNvSpPr/>
          <p:nvPr/>
        </p:nvSpPr>
        <p:spPr>
          <a:xfrm>
            <a:off x="8386457" y="5095533"/>
            <a:ext cx="345767" cy="1469060"/>
          </a:xfrm>
          <a:prstGeom prst="rightBrac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34563D-7175-48B5-8207-843FBA8C6711}"/>
              </a:ext>
            </a:extLst>
          </p:cNvPr>
          <p:cNvSpPr/>
          <p:nvPr/>
        </p:nvSpPr>
        <p:spPr>
          <a:xfrm>
            <a:off x="8913468" y="5688253"/>
            <a:ext cx="345767" cy="1190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8F5971-B109-41C4-BD05-2673AC18E95A}"/>
              </a:ext>
            </a:extLst>
          </p:cNvPr>
          <p:cNvSpPr/>
          <p:nvPr/>
        </p:nvSpPr>
        <p:spPr>
          <a:xfrm>
            <a:off x="8913469" y="5858059"/>
            <a:ext cx="345767" cy="1190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F211852-E3BF-45B6-8483-F9DF883156F5}"/>
              </a:ext>
            </a:extLst>
          </p:cNvPr>
          <p:cNvSpPr/>
          <p:nvPr/>
        </p:nvSpPr>
        <p:spPr>
          <a:xfrm>
            <a:off x="9409631" y="5219244"/>
            <a:ext cx="2216049" cy="939519"/>
          </a:xfrm>
          <a:prstGeom prst="roundRect">
            <a:avLst/>
          </a:prstGeom>
          <a:gradFill>
            <a:gsLst>
              <a:gs pos="0">
                <a:srgbClr val="00B0F0">
                  <a:alpha val="9000"/>
                </a:srgbClr>
              </a:gs>
              <a:gs pos="74000">
                <a:srgbClr val="00B0F0">
                  <a:alpha val="46000"/>
                </a:srgbClr>
              </a:gs>
              <a:gs pos="83000">
                <a:srgbClr val="00B0F0">
                  <a:alpha val="35000"/>
                </a:srgbClr>
              </a:gs>
              <a:gs pos="100000">
                <a:srgbClr val="00B0F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Secure SatCom Requirements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1317609-7DDB-4261-A0A6-8C1049D66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616" y="1538069"/>
            <a:ext cx="6461086" cy="35242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30340B-1FAA-4EB8-957E-D1F7CF8119E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34756">
            <a:off x="9356439" y="6194438"/>
            <a:ext cx="1277393" cy="2069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3B77B7-C885-4C12-BE90-573D43A58A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8566" y="6031105"/>
            <a:ext cx="422550" cy="33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28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5A363-360B-4072-BD6C-05FE026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532" y="358871"/>
            <a:ext cx="8221909" cy="1276981"/>
          </a:xfrm>
        </p:spPr>
        <p:txBody>
          <a:bodyPr>
            <a:normAutofit/>
          </a:bodyPr>
          <a:lstStyle/>
          <a:p>
            <a:r>
              <a:rPr lang="en-US" dirty="0"/>
              <a:t>EUSPA is launching a new network of users</a:t>
            </a:r>
            <a:endParaRPr lang="LID4096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199CA91-B9E4-4494-AE3D-6BEA1DF24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35852"/>
            <a:ext cx="5821391" cy="4773573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Thematic groups (Emergency Management, Critical Infrastructure, Surveillance…)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Gain access to opportunities and promote </a:t>
            </a:r>
            <a:r>
              <a:rPr lang="en-US" sz="2400" b="1" dirty="0">
                <a:solidFill>
                  <a:srgbClr val="0070C0"/>
                </a:solidFill>
              </a:rPr>
              <a:t>share of experience </a:t>
            </a:r>
            <a:r>
              <a:rPr lang="en-US" sz="2400" dirty="0"/>
              <a:t>across the communities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Identify, discuss and assess further </a:t>
            </a:r>
            <a:r>
              <a:rPr lang="en-US" sz="2400" b="1" dirty="0">
                <a:solidFill>
                  <a:srgbClr val="0070C0"/>
                </a:solidFill>
              </a:rPr>
              <a:t>use cases </a:t>
            </a:r>
            <a:r>
              <a:rPr lang="en-US" sz="2400" dirty="0"/>
              <a:t>and </a:t>
            </a:r>
            <a:r>
              <a:rPr lang="en-US" sz="2400" b="1" dirty="0">
                <a:solidFill>
                  <a:srgbClr val="0070C0"/>
                </a:solidFill>
              </a:rPr>
              <a:t>requirements</a:t>
            </a:r>
            <a:r>
              <a:rPr lang="en-US" sz="2400" dirty="0"/>
              <a:t>, </a:t>
            </a:r>
            <a:r>
              <a:rPr lang="en-US" sz="2400" b="1" dirty="0">
                <a:solidFill>
                  <a:srgbClr val="0070C0"/>
                </a:solidFill>
              </a:rPr>
              <a:t>challenges</a:t>
            </a:r>
            <a:r>
              <a:rPr lang="en-US" sz="2400" dirty="0"/>
              <a:t> and </a:t>
            </a:r>
            <a:r>
              <a:rPr lang="en-US" sz="2400" b="1" dirty="0">
                <a:solidFill>
                  <a:srgbClr val="0070C0"/>
                </a:solidFill>
              </a:rPr>
              <a:t>opportunities</a:t>
            </a:r>
            <a:r>
              <a:rPr lang="en-US" sz="2400" dirty="0"/>
              <a:t> for the use of secure SATCOM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Launch </a:t>
            </a:r>
            <a:r>
              <a:rPr lang="en-US" sz="2400" b="1" dirty="0">
                <a:solidFill>
                  <a:srgbClr val="0070C0"/>
                </a:solidFill>
              </a:rPr>
              <a:t>pilot</a:t>
            </a:r>
            <a:r>
              <a:rPr lang="en-US" sz="2400" dirty="0"/>
              <a:t> activities</a:t>
            </a:r>
            <a:endParaRPr lang="en-US" sz="2400" b="1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Discuss and </a:t>
            </a:r>
            <a:r>
              <a:rPr lang="en-US" sz="2400" dirty="0" err="1"/>
              <a:t>prioritise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0070C0"/>
                </a:solidFill>
              </a:rPr>
              <a:t>technological gaps </a:t>
            </a:r>
            <a:r>
              <a:rPr lang="en-US" sz="2400" dirty="0"/>
              <a:t>to be filled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70C0"/>
                </a:solidFill>
              </a:rPr>
              <a:t>Workshops</a:t>
            </a:r>
            <a:r>
              <a:rPr lang="en-US" sz="2400" dirty="0"/>
              <a:t>, </a:t>
            </a:r>
            <a:r>
              <a:rPr lang="en-US" sz="2400" b="1" dirty="0">
                <a:solidFill>
                  <a:srgbClr val="0070C0"/>
                </a:solidFill>
              </a:rPr>
              <a:t>Demo</a:t>
            </a:r>
            <a:r>
              <a:rPr lang="en-US" sz="2400" dirty="0"/>
              <a:t> events, </a:t>
            </a:r>
            <a:r>
              <a:rPr lang="en-US" sz="2400" b="1" dirty="0">
                <a:solidFill>
                  <a:srgbClr val="0070C0"/>
                </a:solidFill>
              </a:rPr>
              <a:t>Training</a:t>
            </a:r>
            <a:r>
              <a:rPr lang="en-US" sz="2400" dirty="0"/>
              <a:t> needs …</a:t>
            </a:r>
          </a:p>
          <a:p>
            <a:pPr marL="914400" lvl="2" indent="0">
              <a:buNone/>
            </a:pPr>
            <a:endParaRPr lang="en-US" sz="2000" dirty="0"/>
          </a:p>
          <a:p>
            <a:pPr marL="914400" lvl="2" indent="0">
              <a:buNone/>
            </a:pPr>
            <a:r>
              <a:rPr lang="en-US" sz="2000" dirty="0"/>
              <a:t>	… and much more..</a:t>
            </a:r>
            <a:endParaRPr lang="en-150" sz="2000" dirty="0"/>
          </a:p>
        </p:txBody>
      </p:sp>
      <p:sp>
        <p:nvSpPr>
          <p:cNvPr id="4" name="Explosion: 14 Points 3" descr="Register &#10;here!">
            <a:extLst>
              <a:ext uri="{FF2B5EF4-FFF2-40B4-BE49-F238E27FC236}">
                <a16:creationId xmlns:a16="http://schemas.microsoft.com/office/drawing/2014/main" id="{FB83D7F2-29CA-4DAA-A468-1CF1291599E1}"/>
              </a:ext>
            </a:extLst>
          </p:cNvPr>
          <p:cNvSpPr/>
          <p:nvPr/>
        </p:nvSpPr>
        <p:spPr>
          <a:xfrm rot="20955542">
            <a:off x="8410336" y="747433"/>
            <a:ext cx="2475553" cy="1080213"/>
          </a:xfrm>
          <a:prstGeom prst="irregularSeal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Neo Sans W1G" panose="020B0504030504040204" pitchFamily="34" charset="0"/>
              </a:rPr>
              <a:t>Interested to join?</a:t>
            </a:r>
            <a:endParaRPr lang="en-150" sz="1600" b="1" dirty="0">
              <a:solidFill>
                <a:schemeClr val="tx2">
                  <a:lumMod val="75000"/>
                </a:schemeClr>
              </a:solidFill>
              <a:latin typeface="Neo Sans W1G" panose="020B05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55620A-ECD6-4189-89BE-87BBD3BCAECE}"/>
              </a:ext>
            </a:extLst>
          </p:cNvPr>
          <p:cNvSpPr/>
          <p:nvPr/>
        </p:nvSpPr>
        <p:spPr>
          <a:xfrm>
            <a:off x="9235487" y="1710313"/>
            <a:ext cx="2815514" cy="33855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none">
            <a:spAutoFit/>
          </a:bodyPr>
          <a:lstStyle/>
          <a:p>
            <a:r>
              <a:rPr lang="en-150" sz="1600" b="1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</a:t>
            </a:r>
            <a:r>
              <a:rPr lang="en-US" sz="1600" b="1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NTRUSTED</a:t>
            </a:r>
            <a:r>
              <a:rPr lang="en-150" sz="1600" b="1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@euspa.europa.eu</a:t>
            </a:r>
            <a:endParaRPr lang="en-US" sz="1600" b="1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3EC09B-87BD-40ED-904A-FD0E1B603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375" y="2117928"/>
            <a:ext cx="1851660" cy="4213860"/>
          </a:xfrm>
          <a:prstGeom prst="rect">
            <a:avLst/>
          </a:prstGeom>
        </p:spPr>
      </p:pic>
      <p:pic>
        <p:nvPicPr>
          <p:cNvPr id="10" name="Obraz 5">
            <a:extLst>
              <a:ext uri="{FF2B5EF4-FFF2-40B4-BE49-F238E27FC236}">
                <a16:creationId xmlns:a16="http://schemas.microsoft.com/office/drawing/2014/main" id="{43D600E6-A9A6-4ADD-9C93-62AA1478B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9286" y="2405887"/>
            <a:ext cx="2910055" cy="1761161"/>
          </a:xfrm>
          <a:prstGeom prst="rect">
            <a:avLst/>
          </a:prstGeom>
        </p:spPr>
      </p:pic>
      <p:pic>
        <p:nvPicPr>
          <p:cNvPr id="11" name="Obraz 6">
            <a:extLst>
              <a:ext uri="{FF2B5EF4-FFF2-40B4-BE49-F238E27FC236}">
                <a16:creationId xmlns:a16="http://schemas.microsoft.com/office/drawing/2014/main" id="{5B4D8887-E3BE-4852-966C-15926CB4C7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9286" y="4371857"/>
            <a:ext cx="2965868" cy="142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240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5A363-360B-4072-BD6C-05FE026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532" y="358871"/>
            <a:ext cx="8221909" cy="1276981"/>
          </a:xfrm>
        </p:spPr>
        <p:txBody>
          <a:bodyPr>
            <a:normAutofit/>
          </a:bodyPr>
          <a:lstStyle/>
          <a:p>
            <a:r>
              <a:rPr lang="en-US" dirty="0"/>
              <a:t>Pilot with the Ukrainian Red Cross: #EUSpace4Ukraine</a:t>
            </a:r>
            <a:endParaRPr lang="LID4096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21B012-AA98-4116-8CB3-D0FE8A9185A9}"/>
              </a:ext>
            </a:extLst>
          </p:cNvPr>
          <p:cNvSpPr/>
          <p:nvPr/>
        </p:nvSpPr>
        <p:spPr>
          <a:xfrm>
            <a:off x="655010" y="1586068"/>
            <a:ext cx="6017867" cy="2188593"/>
          </a:xfrm>
          <a:prstGeom prst="roundRect">
            <a:avLst>
              <a:gd name="adj" fmla="val 5969"/>
            </a:avLst>
          </a:prstGeom>
          <a:solidFill>
            <a:srgbClr val="559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 sz="135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0A04CFD-83D3-4798-BAB2-8D8D63140A66}"/>
              </a:ext>
            </a:extLst>
          </p:cNvPr>
          <p:cNvGrpSpPr/>
          <p:nvPr/>
        </p:nvGrpSpPr>
        <p:grpSpPr>
          <a:xfrm>
            <a:off x="2664389" y="3154058"/>
            <a:ext cx="550039" cy="437068"/>
            <a:chOff x="6574635" y="5393357"/>
            <a:chExt cx="1042490" cy="73711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E29BE09-B1E6-4ACA-A570-80529FA59DA8}"/>
                </a:ext>
              </a:extLst>
            </p:cNvPr>
            <p:cNvGrpSpPr/>
            <p:nvPr/>
          </p:nvGrpSpPr>
          <p:grpSpPr>
            <a:xfrm>
              <a:off x="6574635" y="5393357"/>
              <a:ext cx="1042490" cy="733419"/>
              <a:chOff x="1932165" y="2146852"/>
              <a:chExt cx="1298052" cy="987449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71E04A5-532C-457F-B22D-D6D811E9377D}"/>
                  </a:ext>
                </a:extLst>
              </p:cNvPr>
              <p:cNvSpPr/>
              <p:nvPr/>
            </p:nvSpPr>
            <p:spPr>
              <a:xfrm>
                <a:off x="1932165" y="2146852"/>
                <a:ext cx="1298052" cy="498694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F41C5A7-A2DA-4567-BB9B-D85309A65032}"/>
                  </a:ext>
                </a:extLst>
              </p:cNvPr>
              <p:cNvSpPr/>
              <p:nvPr/>
            </p:nvSpPr>
            <p:spPr>
              <a:xfrm>
                <a:off x="1932165" y="2635607"/>
                <a:ext cx="1298052" cy="498694"/>
              </a:xfrm>
              <a:prstGeom prst="rect">
                <a:avLst/>
              </a:prstGeom>
              <a:solidFill>
                <a:srgbClr val="F7F9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B864B63-70BF-42D2-AD9D-24C544A74FFA}"/>
                </a:ext>
              </a:extLst>
            </p:cNvPr>
            <p:cNvGrpSpPr/>
            <p:nvPr/>
          </p:nvGrpSpPr>
          <p:grpSpPr>
            <a:xfrm>
              <a:off x="6729170" y="5397048"/>
              <a:ext cx="733419" cy="733419"/>
              <a:chOff x="1495396" y="2227139"/>
              <a:chExt cx="1029225" cy="1029225"/>
            </a:xfrm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A2799831-DF6C-457A-9DEF-7E39D4428A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495396" y="2227139"/>
                <a:ext cx="1029225" cy="1029225"/>
              </a:xfrm>
              <a:prstGeom prst="rect">
                <a:avLst/>
              </a:prstGeom>
            </p:spPr>
          </p:pic>
          <p:pic>
            <p:nvPicPr>
              <p:cNvPr id="10" name="Graphic 9">
                <a:extLst>
                  <a:ext uri="{FF2B5EF4-FFF2-40B4-BE49-F238E27FC236}">
                    <a16:creationId xmlns:a16="http://schemas.microsoft.com/office/drawing/2014/main" id="{845F724A-6206-4E18-BD32-CE129049C1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495396" y="2227139"/>
                <a:ext cx="1029225" cy="1029225"/>
              </a:xfrm>
              <a:prstGeom prst="rect">
                <a:avLst/>
              </a:prstGeom>
            </p:spPr>
          </p:pic>
        </p:grp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162B0D2-06DF-4419-9E5C-D6A1FBA2FB69}"/>
              </a:ext>
            </a:extLst>
          </p:cNvPr>
          <p:cNvSpPr/>
          <p:nvPr/>
        </p:nvSpPr>
        <p:spPr>
          <a:xfrm>
            <a:off x="4249811" y="2403698"/>
            <a:ext cx="19764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#2. Up-to-date maps for fieldwork navigation  </a:t>
            </a:r>
            <a:endParaRPr lang="en-DE" sz="140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95F5796-1C03-4CFB-B040-278350E65524}"/>
              </a:ext>
            </a:extLst>
          </p:cNvPr>
          <p:cNvSpPr/>
          <p:nvPr/>
        </p:nvSpPr>
        <p:spPr>
          <a:xfrm>
            <a:off x="4231743" y="1711463"/>
            <a:ext cx="22981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#1. Assessing conflict impacts in </a:t>
            </a:r>
            <a:r>
              <a:rPr lang="en-DE" sz="1400" dirty="0">
                <a:solidFill>
                  <a:schemeClr val="bg1"/>
                </a:solidFill>
              </a:rPr>
              <a:t>agricultural fields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CC98129-C0DB-46BE-B55A-0B5AFC186292}"/>
              </a:ext>
            </a:extLst>
          </p:cNvPr>
          <p:cNvSpPr/>
          <p:nvPr/>
        </p:nvSpPr>
        <p:spPr>
          <a:xfrm>
            <a:off x="3556849" y="1718329"/>
            <a:ext cx="2973070" cy="546079"/>
          </a:xfrm>
          <a:prstGeom prst="roundRect">
            <a:avLst>
              <a:gd name="adj" fmla="val 6673"/>
            </a:avLst>
          </a:prstGeom>
          <a:noFill/>
          <a:ln w="38100">
            <a:solidFill>
              <a:schemeClr val="bg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9BEA544-B244-414A-AF70-51017FA3D913}"/>
              </a:ext>
            </a:extLst>
          </p:cNvPr>
          <p:cNvSpPr/>
          <p:nvPr/>
        </p:nvSpPr>
        <p:spPr>
          <a:xfrm>
            <a:off x="3556848" y="2436327"/>
            <a:ext cx="2973069" cy="546079"/>
          </a:xfrm>
          <a:prstGeom prst="roundRect">
            <a:avLst>
              <a:gd name="adj" fmla="val 6673"/>
            </a:avLst>
          </a:prstGeom>
          <a:noFill/>
          <a:ln w="38100">
            <a:solidFill>
              <a:schemeClr val="bg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19EC53D-D800-4EB1-8041-8232A822FA77}"/>
              </a:ext>
            </a:extLst>
          </p:cNvPr>
          <p:cNvSpPr/>
          <p:nvPr/>
        </p:nvSpPr>
        <p:spPr>
          <a:xfrm>
            <a:off x="4144527" y="3067906"/>
            <a:ext cx="22010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#3. Galileo-powered drones for search-and-rescue ops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12765CC-F3C1-49FD-B3AC-3100C5D30920}"/>
              </a:ext>
            </a:extLst>
          </p:cNvPr>
          <p:cNvSpPr/>
          <p:nvPr/>
        </p:nvSpPr>
        <p:spPr>
          <a:xfrm>
            <a:off x="3556849" y="3100535"/>
            <a:ext cx="2973068" cy="546079"/>
          </a:xfrm>
          <a:prstGeom prst="roundRect">
            <a:avLst>
              <a:gd name="adj" fmla="val 6673"/>
            </a:avLst>
          </a:prstGeom>
          <a:noFill/>
          <a:ln w="38100">
            <a:solidFill>
              <a:schemeClr val="bg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0266AA-A0AA-4D75-8088-BE44596D7448}"/>
              </a:ext>
            </a:extLst>
          </p:cNvPr>
          <p:cNvSpPr txBox="1"/>
          <p:nvPr/>
        </p:nvSpPr>
        <p:spPr>
          <a:xfrm>
            <a:off x="1471203" y="1782809"/>
            <a:ext cx="1901271" cy="1016585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  <a:latin typeface="Neo Sans W1G" panose="020B0504030504040204" pitchFamily="34" charset="0"/>
              </a:rPr>
              <a:t>Demonstrate </a:t>
            </a:r>
          </a:p>
          <a:p>
            <a:pPr algn="l"/>
            <a:r>
              <a:rPr lang="en-US" sz="1600" dirty="0">
                <a:solidFill>
                  <a:schemeClr val="bg1"/>
                </a:solidFill>
                <a:latin typeface="Neo Sans W1G" panose="020B0504030504040204" pitchFamily="34" charset="0"/>
              </a:rPr>
              <a:t>EU Space-enabled use cases</a:t>
            </a:r>
            <a:endParaRPr lang="en-150" sz="1600" dirty="0">
              <a:solidFill>
                <a:schemeClr val="bg1"/>
              </a:solidFill>
              <a:latin typeface="Neo Sans W1G" panose="020B05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A77A3F-0DBC-4E2F-8A17-664159F6DCBC}"/>
              </a:ext>
            </a:extLst>
          </p:cNvPr>
          <p:cNvSpPr txBox="1"/>
          <p:nvPr/>
        </p:nvSpPr>
        <p:spPr>
          <a:xfrm>
            <a:off x="798976" y="1563632"/>
            <a:ext cx="1247362" cy="1553295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lnSpcReduction="10000"/>
          </a:bodyPr>
          <a:lstStyle/>
          <a:p>
            <a:pPr algn="l"/>
            <a:r>
              <a:rPr lang="en-US" sz="9600" dirty="0">
                <a:solidFill>
                  <a:schemeClr val="bg1"/>
                </a:solidFill>
                <a:latin typeface="Neo Sans W1G" panose="020B0504030504040204" pitchFamily="34" charset="0"/>
              </a:rPr>
              <a:t>3</a:t>
            </a:r>
            <a:endParaRPr lang="en-150" sz="3200" dirty="0">
              <a:solidFill>
                <a:schemeClr val="bg1"/>
              </a:solidFill>
              <a:latin typeface="Neo Sans W1G" panose="020B050403050404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FEE6E57-AC20-4C1C-B95F-2015B393AD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9395" y="2821830"/>
            <a:ext cx="750138" cy="74592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70FFED1-4EFD-444B-AC0A-477830A56E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971" y="1759077"/>
            <a:ext cx="460159" cy="4601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8DDB441-C87B-47CC-9CB4-E431A26E5B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865" y="3178868"/>
            <a:ext cx="362124" cy="3621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75FC2BB-69BD-4558-8EE2-25B757C257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368" y="2508009"/>
            <a:ext cx="377979" cy="3779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9899A0D-D619-4321-8848-4BE2CD58980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667" b="95556" l="4889" r="93778">
                        <a14:foregroundMark x1="46222" y1="8000" x2="46222" y2="8000"/>
                        <a14:foregroundMark x1="51556" y1="7111" x2="51556" y2="7111"/>
                        <a14:foregroundMark x1="92444" y1="40000" x2="85333" y2="61778"/>
                        <a14:foregroundMark x1="85333" y1="61778" x2="72000" y2="81333"/>
                        <a14:foregroundMark x1="72000" y1="81333" x2="52444" y2="93333"/>
                        <a14:foregroundMark x1="52444" y1="93333" x2="28889" y2="88000"/>
                        <a14:foregroundMark x1="28889" y1="88000" x2="12000" y2="73333"/>
                        <a14:foregroundMark x1="12000" y1="73333" x2="5333" y2="51556"/>
                        <a14:foregroundMark x1="5333" y1="51556" x2="12444" y2="28444"/>
                        <a14:foregroundMark x1="12444" y1="28444" x2="24889" y2="15111"/>
                        <a14:foregroundMark x1="94222" y1="41333" x2="90222" y2="61778"/>
                        <a14:foregroundMark x1="44000" y1="95111" x2="59556" y2="9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644" y="4334377"/>
            <a:ext cx="359434" cy="35943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9329FCF-ACB2-460A-9D4B-C0D878476BC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667" b="95556" l="4889" r="93778">
                        <a14:foregroundMark x1="46222" y1="8000" x2="46222" y2="8000"/>
                        <a14:foregroundMark x1="51556" y1="7111" x2="51556" y2="7111"/>
                        <a14:foregroundMark x1="92444" y1="40000" x2="85333" y2="61778"/>
                        <a14:foregroundMark x1="85333" y1="61778" x2="72000" y2="81333"/>
                        <a14:foregroundMark x1="72000" y1="81333" x2="52444" y2="93333"/>
                        <a14:foregroundMark x1="52444" y1="93333" x2="28889" y2="88000"/>
                        <a14:foregroundMark x1="28889" y1="88000" x2="12000" y2="73333"/>
                        <a14:foregroundMark x1="12000" y1="73333" x2="5333" y2="51556"/>
                        <a14:foregroundMark x1="5333" y1="51556" x2="12444" y2="28444"/>
                        <a14:foregroundMark x1="12444" y1="28444" x2="24889" y2="15111"/>
                        <a14:foregroundMark x1="94222" y1="41333" x2="90222" y2="61778"/>
                        <a14:foregroundMark x1="44000" y1="95111" x2="59556" y2="9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021" y="5065485"/>
            <a:ext cx="359434" cy="3594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7D9ABED-1D36-4C7C-8802-C7DC163417DD}"/>
              </a:ext>
            </a:extLst>
          </p:cNvPr>
          <p:cNvSpPr txBox="1"/>
          <p:nvPr/>
        </p:nvSpPr>
        <p:spPr>
          <a:xfrm>
            <a:off x="1020444" y="5715474"/>
            <a:ext cx="6494304" cy="61555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W1G" panose="020B0504030504040204" pitchFamily="34" charset="0"/>
              </a:rPr>
              <a:t>Currently in-use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W1G" panose="020B0504030504040204" pitchFamily="34" charset="0"/>
              </a:rPr>
              <a:t>by the Red Cross Ukraine in their operations</a:t>
            </a:r>
            <a:endParaRPr lang="en-150" sz="2000" b="1" dirty="0">
              <a:solidFill>
                <a:schemeClr val="tx1">
                  <a:lumMod val="65000"/>
                  <a:lumOff val="35000"/>
                </a:schemeClr>
              </a:solidFill>
              <a:latin typeface="Neo Sans W1G" panose="020B05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CAEB5B-B8FE-467E-83C1-79CA943D69D9}"/>
              </a:ext>
            </a:extLst>
          </p:cNvPr>
          <p:cNvSpPr txBox="1"/>
          <p:nvPr/>
        </p:nvSpPr>
        <p:spPr>
          <a:xfrm>
            <a:off x="987926" y="4190514"/>
            <a:ext cx="6096307" cy="702122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en-US" sz="2000" dirty="0">
                <a:solidFill>
                  <a:srgbClr val="4B4B4C"/>
                </a:solidFill>
                <a:latin typeface="WorkSans"/>
              </a:rPr>
              <a:t>Tailored operational solution, based on actual needs of </a:t>
            </a:r>
            <a:r>
              <a:rPr lang="en-US" sz="2000" b="1" dirty="0">
                <a:solidFill>
                  <a:srgbClr val="4B4B4C"/>
                </a:solidFill>
                <a:latin typeface="WorkSans"/>
              </a:rPr>
              <a:t>Red Cross Ukraine</a:t>
            </a:r>
            <a:endParaRPr lang="en-150" sz="2000" b="1" dirty="0">
              <a:solidFill>
                <a:schemeClr val="tx1">
                  <a:lumMod val="65000"/>
                  <a:lumOff val="35000"/>
                </a:schemeClr>
              </a:solidFill>
              <a:latin typeface="Neo Sans W1G" panose="020B050403050404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B93D3FA-48A5-46A7-8653-93DA718CD51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667" b="95556" l="4889" r="93778">
                        <a14:foregroundMark x1="46222" y1="8000" x2="46222" y2="8000"/>
                        <a14:foregroundMark x1="51556" y1="7111" x2="51556" y2="7111"/>
                        <a14:foregroundMark x1="92444" y1="40000" x2="85333" y2="61778"/>
                        <a14:foregroundMark x1="85333" y1="61778" x2="72000" y2="81333"/>
                        <a14:foregroundMark x1="72000" y1="81333" x2="52444" y2="93333"/>
                        <a14:foregroundMark x1="52444" y1="93333" x2="28889" y2="88000"/>
                        <a14:foregroundMark x1="28889" y1="88000" x2="12000" y2="73333"/>
                        <a14:foregroundMark x1="12000" y1="73333" x2="5333" y2="51556"/>
                        <a14:foregroundMark x1="5333" y1="51556" x2="12444" y2="28444"/>
                        <a14:foregroundMark x1="12444" y1="28444" x2="24889" y2="15111"/>
                        <a14:foregroundMark x1="94222" y1="41333" x2="90222" y2="61778"/>
                        <a14:foregroundMark x1="44000" y1="95111" x2="59556" y2="9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021" y="5745793"/>
            <a:ext cx="359434" cy="359434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B35FEC0C-B3E1-4BA0-8930-BD5B8C4F450D}"/>
              </a:ext>
            </a:extLst>
          </p:cNvPr>
          <p:cNvSpPr/>
          <p:nvPr/>
        </p:nvSpPr>
        <p:spPr>
          <a:xfrm>
            <a:off x="1020444" y="5057404"/>
            <a:ext cx="63836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4B4B4C"/>
                </a:solidFill>
                <a:latin typeface="WorkSans"/>
              </a:rPr>
              <a:t>Validated and </a:t>
            </a:r>
            <a:r>
              <a:rPr lang="en-US" sz="2000" b="1" dirty="0">
                <a:solidFill>
                  <a:srgbClr val="4B4B4C"/>
                </a:solidFill>
                <a:latin typeface="WorkSans"/>
              </a:rPr>
              <a:t>Demonstrated on the field</a:t>
            </a:r>
            <a:r>
              <a:rPr lang="en-US" sz="2000" dirty="0">
                <a:solidFill>
                  <a:srgbClr val="4B4B4C"/>
                </a:solidFill>
                <a:latin typeface="WorkSans"/>
              </a:rPr>
              <a:t>, in Poland</a:t>
            </a:r>
            <a:endParaRPr lang="en-150" sz="2000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542460D-BD42-446D-8052-3EE73172EA9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09367" y="1368243"/>
            <a:ext cx="4011280" cy="24573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1F26F44-1EA5-42F2-8A47-A51BF4AF7E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074" y="3997910"/>
            <a:ext cx="3638614" cy="24257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E4A1672-3444-4F08-9405-FA05483276BA}"/>
              </a:ext>
            </a:extLst>
          </p:cNvPr>
          <p:cNvSpPr txBox="1"/>
          <p:nvPr/>
        </p:nvSpPr>
        <p:spPr>
          <a:xfrm rot="20937640">
            <a:off x="6966477" y="3653261"/>
            <a:ext cx="1774442" cy="986169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2000" dirty="0">
                <a:solidFill>
                  <a:srgbClr val="152E75"/>
                </a:solidFill>
                <a:latin typeface="Neo Sans W1G" panose="020B0504030504040204" pitchFamily="34" charset="0"/>
              </a:rPr>
              <a:t>Demo Day</a:t>
            </a:r>
          </a:p>
          <a:p>
            <a:pPr algn="ctr"/>
            <a:r>
              <a:rPr lang="en-US" sz="2000" dirty="0">
                <a:solidFill>
                  <a:srgbClr val="152E75"/>
                </a:solidFill>
                <a:latin typeface="Neo Sans W1G" panose="020B0504030504040204" pitchFamily="34" charset="0"/>
              </a:rPr>
              <a:t>20</a:t>
            </a:r>
            <a:r>
              <a:rPr lang="en-US" sz="2000" baseline="30000" dirty="0">
                <a:solidFill>
                  <a:srgbClr val="152E75"/>
                </a:solidFill>
                <a:latin typeface="Neo Sans W1G" panose="020B0504030504040204" pitchFamily="34" charset="0"/>
              </a:rPr>
              <a:t>th</a:t>
            </a:r>
            <a:r>
              <a:rPr lang="en-US" sz="2000" dirty="0">
                <a:solidFill>
                  <a:srgbClr val="152E75"/>
                </a:solidFill>
                <a:latin typeface="Neo Sans W1G" panose="020B0504030504040204" pitchFamily="34" charset="0"/>
              </a:rPr>
              <a:t> Sep Lublin, Poland</a:t>
            </a:r>
            <a:endParaRPr lang="en-150" sz="2000" dirty="0">
              <a:solidFill>
                <a:srgbClr val="152E75"/>
              </a:solidFill>
              <a:latin typeface="Neo Sans W1G" panose="020B05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6298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 algn="l">
          <a:defRPr sz="1600" dirty="0">
            <a:solidFill>
              <a:schemeClr val="tx1">
                <a:lumMod val="65000"/>
                <a:lumOff val="35000"/>
              </a:schemeClr>
            </a:solidFill>
            <a:latin typeface="Neo Sans W1G" panose="020B05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-widescreen.potx" id="{719307DC-6B14-4C46-B958-500D6A42B027}" vid="{F77375ED-2D59-49AF-9B1D-3456903C0F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MS_Organization xmlns="23b8f5ea-05c9-4764-b1a4-ea5b6ec2d662">UNKNOWN</DMS_Organization>
    <DMS_Area_Id xmlns="d3621089-857d-4dce-914e-85d3434ff8d9">0</DMS_Area_Id>
    <DMS_DocType xmlns="bf27662f-3079-4e88-ac58-b88254cacdd6">UNKNOWN</DMS_DocType>
    <DMS_Department xmlns="a2c45404-d3b9-4587-9d9c-566aada812c2">UNKNOWN</DMS_Department>
    <DMS_Department_Id xmlns="6c7c247c-9bf9-4c04-beed-893801e2a974">0</DMS_Department_Id>
    <_dlc_DocId xmlns="e13dbbf7-32dc-4ea8-8762-8fad89836eec">TWS-OED-1F1D97D1C12D4878AE1CAC18F549DDA9</_dlc_DocId>
    <DMS_DocType_Id xmlns="25a931e1-e4fe-41b0-b0cd-07217a4a6f83">0</DMS_DocType_Id>
    <_dlc_DocIdUrl xmlns="e13dbbf7-32dc-4ea8-8762-8fad89836eec">
      <Url>https://dms.gsa.europa.eu/tws/oed/_layouts/15/DocIdRedir.aspx?ID=TWS-OED-1F1D97D1C12D4878AE1CAC18F549DDA9</Url>
      <Description>TWS-OED-1F1D97D1C12D4878AE1CAC18F549DDA9</Description>
    </_dlc_DocIdUrl>
    <DMS_Area xmlns="172e464b-e49e-483c-aecd-1ca9efaa97c1">UNKNOWN</DMS_Area>
    <DMS_Media_ReferenceNumber xmlns="ed65f743-1d2b-4791-a2fe-71dce49ba958" xsi:nil="true"/>
    <DMS_Organization_Id xmlns="ea545ddc-1a1c-474d-95a6-2f9a0b41a599">0</DMS_Organization_Id>
    <DMS_DocumentID xmlns="736cceb8-f0c0-4408-be7a-973992f2def5" xsi:nil="true"/>
    <DMS_ShortTitle xmlns="495406b6-13fe-4000-ace4-91ce38e5d599">Exchange with Ms Parly French Minister of</DMS_ShortTitle>
    <_dlc_DocIdPersistId xmlns="e13dbbf7-32dc-4ea8-8762-8fad89836eec">false</_dlc_DocIdPersistId>
    <DMS_Remarks xmlns="4a8d40e2-5dcb-43cf-851d-f8be19425761" xsi:nil="true"/>
    <DMS_ExportedTo xmlns="a5ec0abb-ee9f-408b-a09c-90242604902e" xsi:nil="true"/>
    <DMS_Key xmlns="6cd5876a-bdb6-4337-bcd2-725ab1f55c1b" xsi:nil="true"/>
    <DMS_SourcePath xmlns="d36a0372-dbfb-4b8d-87cd-9226cf4cd92d" xsi:nil="true"/>
    <DMS_Classification xmlns="ef562279-9a32-4a89-9943-5479f064de73" xsi:nil="true"/>
    <DMS_Media_TotalNumberProducedOrReceived xmlns="e7db1114-c44f-45e9-8982-93bb3f30e030" xsi:nil="true"/>
    <DMS_DateOfOrigin xmlns="1f4a875a-3549-4742-9b14-408b1ea39d3d" xsi:nil="true"/>
    <DMS_BookCaptain xmlns="00ae22fd-3464-4082-b959-c2920c978265">
      <UserInfo>
        <DisplayName/>
        <AccountId xsi:nil="true"/>
        <AccountType/>
      </UserInfo>
    </DMS_BookCaptain>
    <DMS_Media_DateReceiptReturned xmlns="644ff8a5-da8a-436d-bef6-66e03773f17c" xsi:nil="true"/>
    <DMS_PRSInfoText xmlns="FCC40C82-A202-4C75-9FA8-084998F9108D">0</DMS_PRSInfoText>
    <DMS_DocumentStatus xmlns="692a0ef5-ae57-429a-b1fe-9b54d3997451" xsi:nil="true"/>
    <DMS_CountryOfOrigin xmlns="a0b37e8c-62a8-42f6-9f61-68d8a8cb0499" xsi:nil="true"/>
    <DMS_Media_CopyNumber xmlns="2a34dde5-bdd6-4edd-9bbb-95ed14f7b8b3" xsi:nil="true"/>
    <DMS_Media_OnDate xmlns="fb37da63-a24e-48d0-b2b1-a3b5b046ede5" xsi:nil="true"/>
    <DMS_DeliveryNote xmlns="a83b4bb6-f7a9-494f-818e-1a36e5e9ca7c" xsi:nil="true"/>
    <DMS_PRSUserSegmentTaxHTField0 xmlns="917d27c2-673a-4155-bf19-7b3c12a4c9db">
      <Terms xmlns="http://schemas.microsoft.com/office/infopath/2007/PartnerControls"/>
    </DMS_PRSUserSegmentTaxHTField0>
    <DMS_ExternalVersion xmlns="171f2c7e-e651-4a18-9ede-20cc0eadd302" xsi:nil="true"/>
    <DMS_EUCIClassificationTaxHTField0 xmlns="9a272e9d-1866-44a7-b2f6-69703d3cd2fb">
      <Terms xmlns="http://schemas.microsoft.com/office/infopath/2007/PartnerControls"/>
    </DMS_EUCIClassificationTaxHTField0>
    <DMS_WF_Comments xmlns="704d8e17-4826-4565-9483-4bd65d519254" xsi:nil="true"/>
    <DMS_WF_DocumentCategory xmlns="0b179d76-e2ce-4eae-9287-dc665f801877" xsi:nil="true"/>
    <DMS_OriginatorSender xmlns="c3b5bbbd-7ccd-49b9-81a6-facf7a9a14e6" xsi:nil="true"/>
    <DMS_WorkflowListId xmlns="16cea2d5-b351-413d-8de7-bbf0080ec93d" xsi:nil="true"/>
    <DMS_RelatedItems xmlns="6b054799-7c1b-4ded-84cc-a8dae396b2f5" xsi:nil="true"/>
    <DMS_CompoundParent xmlns="8dbd7e59-5214-4d2a-9614-c5c0654f74e7" xsi:nil="true"/>
    <DMS_ExportComments xmlns="d329fb10-6e1d-44f9-8838-acb5f14bc94b" xsi:nil="true"/>
    <DMS_Media_BookAndSerialNumber xmlns="2c14815f-a075-4f28-b05c-77c60d367bec" xsi:nil="true"/>
    <DMS_SourceDocument xmlns="1cb15d0f-bd81-4951-b53f-b37f0347ed38">
      <Url xsi:nil="true"/>
      <Description xsi:nil="true"/>
    </DMS_SourceDocument>
    <DMS_WorkflowInstanceId xmlns="05abfff6-f6c1-4627-85aa-1b15bbf843c5" xsi:nil="true"/>
    <DMS_WorkflowSiteId xmlns="6ab24c80-77b8-46c2-aa17-c52ac0a116c0" xsi:nil="true"/>
    <DMS_WF_ProcessingState xmlns="6ca0583f-22c6-4080-ae82-01d00498607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MS Document" ma:contentTypeID="0x0101007C898101DE25453D93E6338BA2DA3ADD00BE3E1EFA7E1D428BB8083A42D5159AC90034401DE8D4F68648A6A3BF2A2FB8C890" ma:contentTypeVersion="25" ma:contentTypeDescription="GSA DMS Basic Document content type" ma:contentTypeScope="" ma:versionID="1441c9e58dd1537bd9aacdf62a849c6a">
  <xsd:schema xmlns:xsd="http://www.w3.org/2001/XMLSchema" xmlns:xs="http://www.w3.org/2001/XMLSchema" xmlns:p="http://schemas.microsoft.com/office/2006/metadata/properties" xmlns:ns3="9a272e9d-1866-44a7-b2f6-69703d3cd2fb" xmlns:ns5="917d27c2-673a-4155-bf19-7b3c12a4c9db" xmlns:ns6="495406b6-13fe-4000-ace4-91ce38e5d599" xmlns:ns7="bf27662f-3079-4e88-ac58-b88254cacdd6" xmlns:ns8="25a931e1-e4fe-41b0-b0cd-07217a4a6f83" xmlns:ns9="7be651c6-28fd-42cb-9e21-5fa82d85a27f" xmlns:ns10="61debd70-e028-4dc2-a73f-6a5a40cd1ddf" xmlns:ns12="ed65f743-1d2b-4791-a2fe-71dce49ba958" xmlns:ns13="692a0ef5-ae57-429a-b1fe-9b54d3997451" xmlns:ns14="00ae22fd-3464-4082-b959-c2920c978265" xmlns:ns15="1f4a875a-3549-4742-9b14-408b1ea39d3d" xmlns:ns16="c3b5bbbd-7ccd-49b9-81a6-facf7a9a14e6" xmlns:ns17="a0b37e8c-62a8-42f6-9f61-68d8a8cb0499" xmlns:ns18="e7db1114-c44f-45e9-8982-93bb3f30e030" xmlns:ns19="2a34dde5-bdd6-4edd-9bbb-95ed14f7b8b3" xmlns:ns20="ef562279-9a32-4a89-9943-5479f064de73" xmlns:ns21="fb37da63-a24e-48d0-b2b1-a3b5b046ede5" xmlns:ns22="644ff8a5-da8a-436d-bef6-66e03773f17c" xmlns:ns23="4a8d40e2-5dcb-43cf-851d-f8be19425761" xmlns:ns24="23b8f5ea-05c9-4764-b1a4-ea5b6ec2d662" xmlns:ns25="ea545ddc-1a1c-474d-95a6-2f9a0b41a599" xmlns:ns26="a2c45404-d3b9-4587-9d9c-566aada812c2" xmlns:ns27="6c7c247c-9bf9-4c04-beed-893801e2a974" xmlns:ns28="172e464b-e49e-483c-aecd-1ca9efaa97c1" xmlns:ns29="d3621089-857d-4dce-914e-85d3434ff8d9" xmlns:ns30="a5ec0abb-ee9f-408b-a09c-90242604902e" xmlns:ns31="6cd5876a-bdb6-4337-bcd2-725ab1f55c1b" xmlns:ns32="1cb15d0f-bd81-4951-b53f-b37f0347ed38" xmlns:ns33="736cceb8-f0c0-4408-be7a-973992f2def5" xmlns:ns34="d329fb10-6e1d-44f9-8838-acb5f14bc94b" xmlns:ns35="d36a0372-dbfb-4b8d-87cd-9226cf4cd92d" xmlns:ns36="a83b4bb6-f7a9-494f-818e-1a36e5e9ca7c" xmlns:ns37="8dbd7e59-5214-4d2a-9614-c5c0654f74e7" xmlns:ns38="171f2c7e-e651-4a18-9ede-20cc0eadd302" xmlns:ns39="6b054799-7c1b-4ded-84cc-a8dae396b2f5" xmlns:ns40="6ca0583f-22c6-4080-ae82-01d00498607f" xmlns:ns41="704d8e17-4826-4565-9483-4bd65d519254" xmlns:ns42="2c14815f-a075-4f28-b05c-77c60d367bec" xmlns:ns43="05abfff6-f6c1-4627-85aa-1b15bbf843c5" xmlns:ns44="6ab24c80-77b8-46c2-aa17-c52ac0a116c0" xmlns:ns45="16cea2d5-b351-413d-8de7-bbf0080ec93d" xmlns:ns46="0b179d76-e2ce-4eae-9287-dc665f801877" xmlns:ns47="FCC40C82-A202-4C75-9FA8-084998F9108D" xmlns:ns48="e13dbbf7-32dc-4ea8-8762-8fad89836eec" targetNamespace="http://schemas.microsoft.com/office/2006/metadata/properties" ma:root="true" ma:fieldsID="67656a1a25bc3727b57adeafc118f925" ns3:_="" ns5:_="" ns6:_="" ns7:_="" ns8:_="" ns9:_="" ns10:_="" ns12:_="" ns13:_="" ns14:_="" ns15:_="" ns16:_="" ns17:_="" ns18:_="" ns19:_="" ns20:_="" ns21:_="" ns22:_="" ns23:_="" ns24:_="" ns25:_="" ns26:_="" ns27:_="" ns28:_="" ns29:_="" ns30:_="" ns31:_="" ns32:_="" ns33:_="" ns34:_="" ns35:_="" ns36:_="" ns37:_="" ns38:_="" ns39:_="" ns40:_="" ns41:_="" ns42:_="" ns43:_="" ns44:_="" ns45:_="" ns46:_="" ns47:_="" ns48:_="">
    <xsd:import namespace="9a272e9d-1866-44a7-b2f6-69703d3cd2fb"/>
    <xsd:import namespace="917d27c2-673a-4155-bf19-7b3c12a4c9db"/>
    <xsd:import namespace="495406b6-13fe-4000-ace4-91ce38e5d599"/>
    <xsd:import namespace="bf27662f-3079-4e88-ac58-b88254cacdd6"/>
    <xsd:import namespace="25a931e1-e4fe-41b0-b0cd-07217a4a6f83"/>
    <xsd:import namespace="7be651c6-28fd-42cb-9e21-5fa82d85a27f"/>
    <xsd:import namespace="61debd70-e028-4dc2-a73f-6a5a40cd1ddf"/>
    <xsd:import namespace="ed65f743-1d2b-4791-a2fe-71dce49ba958"/>
    <xsd:import namespace="692a0ef5-ae57-429a-b1fe-9b54d3997451"/>
    <xsd:import namespace="00ae22fd-3464-4082-b959-c2920c978265"/>
    <xsd:import namespace="1f4a875a-3549-4742-9b14-408b1ea39d3d"/>
    <xsd:import namespace="c3b5bbbd-7ccd-49b9-81a6-facf7a9a14e6"/>
    <xsd:import namespace="a0b37e8c-62a8-42f6-9f61-68d8a8cb0499"/>
    <xsd:import namespace="e7db1114-c44f-45e9-8982-93bb3f30e030"/>
    <xsd:import namespace="2a34dde5-bdd6-4edd-9bbb-95ed14f7b8b3"/>
    <xsd:import namespace="ef562279-9a32-4a89-9943-5479f064de73"/>
    <xsd:import namespace="fb37da63-a24e-48d0-b2b1-a3b5b046ede5"/>
    <xsd:import namespace="644ff8a5-da8a-436d-bef6-66e03773f17c"/>
    <xsd:import namespace="4a8d40e2-5dcb-43cf-851d-f8be19425761"/>
    <xsd:import namespace="23b8f5ea-05c9-4764-b1a4-ea5b6ec2d662"/>
    <xsd:import namespace="ea545ddc-1a1c-474d-95a6-2f9a0b41a599"/>
    <xsd:import namespace="a2c45404-d3b9-4587-9d9c-566aada812c2"/>
    <xsd:import namespace="6c7c247c-9bf9-4c04-beed-893801e2a974"/>
    <xsd:import namespace="172e464b-e49e-483c-aecd-1ca9efaa97c1"/>
    <xsd:import namespace="d3621089-857d-4dce-914e-85d3434ff8d9"/>
    <xsd:import namespace="a5ec0abb-ee9f-408b-a09c-90242604902e"/>
    <xsd:import namespace="6cd5876a-bdb6-4337-bcd2-725ab1f55c1b"/>
    <xsd:import namespace="1cb15d0f-bd81-4951-b53f-b37f0347ed38"/>
    <xsd:import namespace="736cceb8-f0c0-4408-be7a-973992f2def5"/>
    <xsd:import namespace="d329fb10-6e1d-44f9-8838-acb5f14bc94b"/>
    <xsd:import namespace="d36a0372-dbfb-4b8d-87cd-9226cf4cd92d"/>
    <xsd:import namespace="a83b4bb6-f7a9-494f-818e-1a36e5e9ca7c"/>
    <xsd:import namespace="8dbd7e59-5214-4d2a-9614-c5c0654f74e7"/>
    <xsd:import namespace="171f2c7e-e651-4a18-9ede-20cc0eadd302"/>
    <xsd:import namespace="6b054799-7c1b-4ded-84cc-a8dae396b2f5"/>
    <xsd:import namespace="6ca0583f-22c6-4080-ae82-01d00498607f"/>
    <xsd:import namespace="704d8e17-4826-4565-9483-4bd65d519254"/>
    <xsd:import namespace="2c14815f-a075-4f28-b05c-77c60d367bec"/>
    <xsd:import namespace="05abfff6-f6c1-4627-85aa-1b15bbf843c5"/>
    <xsd:import namespace="6ab24c80-77b8-46c2-aa17-c52ac0a116c0"/>
    <xsd:import namespace="16cea2d5-b351-413d-8de7-bbf0080ec93d"/>
    <xsd:import namespace="0b179d76-e2ce-4eae-9287-dc665f801877"/>
    <xsd:import namespace="FCC40C82-A202-4C75-9FA8-084998F9108D"/>
    <xsd:import namespace="e13dbbf7-32dc-4ea8-8762-8fad89836eec"/>
    <xsd:element name="properties">
      <xsd:complexType>
        <xsd:sequence>
          <xsd:element name="documentManagement">
            <xsd:complexType>
              <xsd:all>
                <xsd:element ref="ns3:DMS_EUCIClassificationTaxHTField0" minOccurs="0"/>
                <xsd:element ref="ns5:DMS_PRSUserSegmentTaxHTField0" minOccurs="0"/>
                <xsd:element ref="ns6:DMS_ShortTitle" minOccurs="0"/>
                <xsd:element ref="ns7:DMS_DocType" minOccurs="0"/>
                <xsd:element ref="ns8:DMS_DocType_Id" minOccurs="0"/>
                <xsd:element ref="ns9:DMS_MajorVersion" minOccurs="0"/>
                <xsd:element ref="ns10:DMS_MinorVersion" minOccurs="0"/>
                <xsd:element ref="ns12:DMS_Media_ReferenceNumber" minOccurs="0"/>
                <xsd:element ref="ns13:DMS_DocumentStatus" minOccurs="0"/>
                <xsd:element ref="ns14:DMS_BookCaptain" minOccurs="0"/>
                <xsd:element ref="ns15:DMS_DateOfOrigin" minOccurs="0"/>
                <xsd:element ref="ns16:DMS_OriginatorSender" minOccurs="0"/>
                <xsd:element ref="ns17:DMS_CountryOfOrigin" minOccurs="0"/>
                <xsd:element ref="ns18:DMS_Media_TotalNumberProducedOrReceived" minOccurs="0"/>
                <xsd:element ref="ns19:DMS_Media_CopyNumber" minOccurs="0"/>
                <xsd:element ref="ns20:DMS_Classification" minOccurs="0"/>
                <xsd:element ref="ns21:DMS_Media_OnDate" minOccurs="0"/>
                <xsd:element ref="ns22:DMS_Media_DateReceiptReturned" minOccurs="0"/>
                <xsd:element ref="ns23:DMS_Remarks" minOccurs="0"/>
                <xsd:element ref="ns24:DMS_Organization" minOccurs="0"/>
                <xsd:element ref="ns25:DMS_Organization_Id" minOccurs="0"/>
                <xsd:element ref="ns26:DMS_Department" minOccurs="0"/>
                <xsd:element ref="ns27:DMS_Department_Id" minOccurs="0"/>
                <xsd:element ref="ns28:DMS_Area" minOccurs="0"/>
                <xsd:element ref="ns29:DMS_Area_Id" minOccurs="0"/>
                <xsd:element ref="ns30:DMS_ExportedTo" minOccurs="0"/>
                <xsd:element ref="ns31:DMS_Key" minOccurs="0"/>
                <xsd:element ref="ns32:DMS_SourceDocument" minOccurs="0"/>
                <xsd:element ref="ns33:DMS_DocumentID" minOccurs="0"/>
                <xsd:element ref="ns34:DMS_ExportComments" minOccurs="0"/>
                <xsd:element ref="ns35:DMS_SourcePath" minOccurs="0"/>
                <xsd:element ref="ns36:DMS_DeliveryNote" minOccurs="0"/>
                <xsd:element ref="ns37:DMS_CompoundParent" minOccurs="0"/>
                <xsd:element ref="ns38:DMS_ExternalVersion" minOccurs="0"/>
                <xsd:element ref="ns39:DMS_RelatedItems" minOccurs="0"/>
                <xsd:element ref="ns40:DMS_WF_ProcessingState" minOccurs="0"/>
                <xsd:element ref="ns41:DMS_WF_Comments" minOccurs="0"/>
                <xsd:element ref="ns42:DMS_Media_BookAndSerialNumber" minOccurs="0"/>
                <xsd:element ref="ns43:DMS_WorkflowInstanceId" minOccurs="0"/>
                <xsd:element ref="ns44:DMS_WorkflowSiteId" minOccurs="0"/>
                <xsd:element ref="ns45:DMS_WorkflowListId" minOccurs="0"/>
                <xsd:element ref="ns46:DMS_WF_DocumentCategory" minOccurs="0"/>
                <xsd:element ref="ns47:DMS_PRSInfoText" minOccurs="0"/>
                <xsd:element ref="ns48:_dlc_DocId" minOccurs="0"/>
                <xsd:element ref="ns48:_dlc_DocIdUrl" minOccurs="0"/>
                <xsd:element ref="ns48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272e9d-1866-44a7-b2f6-69703d3cd2fb" elementFormDefault="qualified">
    <xsd:import namespace="http://schemas.microsoft.com/office/2006/documentManagement/types"/>
    <xsd:import namespace="http://schemas.microsoft.com/office/infopath/2007/PartnerControls"/>
    <xsd:element name="DMS_EUCIClassificationTaxHTField0" ma:index="9" nillable="true" ma:taxonomy="true" ma:internalName="DMS_EUCIClassificationTaxHTField0" ma:taxonomyFieldName="DMS_EUCIClassification" ma:displayName="EUCI Classification" ma:readOnly="true" ma:fieldId="{74b687fc-5804-4e03-9a3d-894b5ee56c2f}" ma:sspId="b23a056c-89db-4a99-acd4-ee24c7c2bb94" ma:termSetId="52268a42-0d5f-4601-a8e2-2cbba38dacd0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7d27c2-673a-4155-bf19-7b3c12a4c9db" elementFormDefault="qualified">
    <xsd:import namespace="http://schemas.microsoft.com/office/2006/documentManagement/types"/>
    <xsd:import namespace="http://schemas.microsoft.com/office/infopath/2007/PartnerControls"/>
    <xsd:element name="DMS_PRSUserSegmentTaxHTField0" ma:index="11" nillable="true" ma:taxonomy="true" ma:internalName="DMS_PRSUserSegmentTaxHTField0" ma:taxonomyFieldName="DMS_PRSUserSegment" ma:displayName="PRS User Segment" ma:readOnly="true" ma:fieldId="{cfe9a903-3c0e-4ec9-a81d-f30ee2eaa7ad}" ma:taxonomyMulti="true" ma:sspId="b23a056c-89db-4a99-acd4-ee24c7c2bb94" ma:termSetId="d05c29e5-e53f-425e-9bf8-8bd2515b7bb1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5406b6-13fe-4000-ace4-91ce38e5d599" elementFormDefault="qualified">
    <xsd:import namespace="http://schemas.microsoft.com/office/2006/documentManagement/types"/>
    <xsd:import namespace="http://schemas.microsoft.com/office/infopath/2007/PartnerControls"/>
    <xsd:element name="DMS_ShortTitle" ma:index="12" nillable="true" ma:displayName="Short Title" ma:internalName="DMS_ShortTitl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27662f-3079-4e88-ac58-b88254cacdd6" elementFormDefault="qualified">
    <xsd:import namespace="http://schemas.microsoft.com/office/2006/documentManagement/types"/>
    <xsd:import namespace="http://schemas.microsoft.com/office/infopath/2007/PartnerControls"/>
    <xsd:element name="DMS_DocType" ma:index="13" nillable="true" ma:displayName="Document Type" ma:internalName="DMS_DocTyp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a931e1-e4fe-41b0-b0cd-07217a4a6f83" elementFormDefault="qualified">
    <xsd:import namespace="http://schemas.microsoft.com/office/2006/documentManagement/types"/>
    <xsd:import namespace="http://schemas.microsoft.com/office/infopath/2007/PartnerControls"/>
    <xsd:element name="DMS_DocType_Id" ma:index="14" nillable="true" ma:displayName="Document Type Id" ma:decimals="0" ma:hidden="true" ma:internalName="DMS_DocType_Id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e651c6-28fd-42cb-9e21-5fa82d85a27f" elementFormDefault="qualified">
    <xsd:import namespace="http://schemas.microsoft.com/office/2006/documentManagement/types"/>
    <xsd:import namespace="http://schemas.microsoft.com/office/infopath/2007/PartnerControls"/>
    <xsd:element name="DMS_MajorVersion" ma:index="15" nillable="true" ma:displayName="Major Version" ma:decimals="0" ma:internalName="DMS_MajorVersion" ma:readOnly="tru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debd70-e028-4dc2-a73f-6a5a40cd1ddf" elementFormDefault="qualified">
    <xsd:import namespace="http://schemas.microsoft.com/office/2006/documentManagement/types"/>
    <xsd:import namespace="http://schemas.microsoft.com/office/infopath/2007/PartnerControls"/>
    <xsd:element name="DMS_MinorVersion" ma:index="16" nillable="true" ma:displayName="Minor Version" ma:decimals="0" ma:internalName="DMS_MinorVersion" ma:readOnly="tru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65f743-1d2b-4791-a2fe-71dce49ba958" elementFormDefault="qualified">
    <xsd:import namespace="http://schemas.microsoft.com/office/2006/documentManagement/types"/>
    <xsd:import namespace="http://schemas.microsoft.com/office/infopath/2007/PartnerControls"/>
    <xsd:element name="DMS_Media_ReferenceNumber" ma:index="18" nillable="true" ma:displayName="Reference Number" ma:indexed="true" ma:internalName="DMS_Media_ReferenceNumber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2a0ef5-ae57-429a-b1fe-9b54d3997451" elementFormDefault="qualified">
    <xsd:import namespace="http://schemas.microsoft.com/office/2006/documentManagement/types"/>
    <xsd:import namespace="http://schemas.microsoft.com/office/infopath/2007/PartnerControls"/>
    <xsd:element name="DMS_DocumentStatus" ma:index="19" nillable="true" ma:displayName="Document Status" ma:indexed="true" ma:internalName="DMS_DocumentStatus">
      <xsd:simpleType>
        <xsd:restriction base="dms:Choice">
          <xsd:enumeration value="Under Review"/>
          <xsd:enumeration value="Approved"/>
          <xsd:enumeration value="Obsolete"/>
          <xsd:enumeration value="Withdrawn"/>
          <xsd:enumeration value="Supersed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ae22fd-3464-4082-b959-c2920c978265" elementFormDefault="qualified">
    <xsd:import namespace="http://schemas.microsoft.com/office/2006/documentManagement/types"/>
    <xsd:import namespace="http://schemas.microsoft.com/office/infopath/2007/PartnerControls"/>
    <xsd:element name="DMS_BookCaptain" ma:index="20" nillable="true" ma:displayName="Book Captain" ma:internalName="DMS_BookCaptain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4a875a-3549-4742-9b14-408b1ea39d3d" elementFormDefault="qualified">
    <xsd:import namespace="http://schemas.microsoft.com/office/2006/documentManagement/types"/>
    <xsd:import namespace="http://schemas.microsoft.com/office/infopath/2007/PartnerControls"/>
    <xsd:element name="DMS_DateOfOrigin" ma:index="21" nillable="true" ma:displayName="Doc Date of Origin" ma:hidden="true" ma:internalName="DMS_DateOfOrigi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b5bbbd-7ccd-49b9-81a6-facf7a9a14e6" elementFormDefault="qualified">
    <xsd:import namespace="http://schemas.microsoft.com/office/2006/documentManagement/types"/>
    <xsd:import namespace="http://schemas.microsoft.com/office/infopath/2007/PartnerControls"/>
    <xsd:element name="DMS_OriginatorSender" ma:index="22" nillable="true" ma:displayName="Doc Originator or Sender" ma:internalName="DMS_OriginatorSender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b37e8c-62a8-42f6-9f61-68d8a8cb0499" elementFormDefault="qualified">
    <xsd:import namespace="http://schemas.microsoft.com/office/2006/documentManagement/types"/>
    <xsd:import namespace="http://schemas.microsoft.com/office/infopath/2007/PartnerControls"/>
    <xsd:element name="DMS_CountryOfOrigin" ma:index="23" nillable="true" ma:displayName="Doc Country of Origin" ma:hidden="true" ma:internalName="DMS_CountryOfOrigi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db1114-c44f-45e9-8982-93bb3f30e030" elementFormDefault="qualified">
    <xsd:import namespace="http://schemas.microsoft.com/office/2006/documentManagement/types"/>
    <xsd:import namespace="http://schemas.microsoft.com/office/infopath/2007/PartnerControls"/>
    <xsd:element name="DMS_Media_TotalNumberProducedOrReceived" ma:index="24" nillable="true" ma:displayName="Total Number Produced or Received" ma:decimals="0" ma:hidden="true" ma:internalName="DMS_Media_TotalNumberProducedOrReceived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34dde5-bdd6-4edd-9bbb-95ed14f7b8b3" elementFormDefault="qualified">
    <xsd:import namespace="http://schemas.microsoft.com/office/2006/documentManagement/types"/>
    <xsd:import namespace="http://schemas.microsoft.com/office/infopath/2007/PartnerControls"/>
    <xsd:element name="DMS_Media_CopyNumber" ma:index="25" nillable="true" ma:displayName="Copy Number" ma:hidden="true" ma:internalName="DMS_Media_CopyNumber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562279-9a32-4a89-9943-5479f064de73" elementFormDefault="qualified">
    <xsd:import namespace="http://schemas.microsoft.com/office/2006/documentManagement/types"/>
    <xsd:import namespace="http://schemas.microsoft.com/office/infopath/2007/PartnerControls"/>
    <xsd:element name="DMS_Classification" ma:index="26" nillable="true" ma:displayName="Doc Original Classification" ma:hidden="true" ma:internalName="DMS_Classifica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37da63-a24e-48d0-b2b1-a3b5b046ede5" elementFormDefault="qualified">
    <xsd:import namespace="http://schemas.microsoft.com/office/2006/documentManagement/types"/>
    <xsd:import namespace="http://schemas.microsoft.com/office/infopath/2007/PartnerControls"/>
    <xsd:element name="DMS_Media_OnDate" ma:index="27" nillable="true" ma:displayName="On (date)" ma:format="DateTime" ma:hidden="true" ma:internalName="DMS_Media_On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4ff8a5-da8a-436d-bef6-66e03773f17c" elementFormDefault="qualified">
    <xsd:import namespace="http://schemas.microsoft.com/office/2006/documentManagement/types"/>
    <xsd:import namespace="http://schemas.microsoft.com/office/infopath/2007/PartnerControls"/>
    <xsd:element name="DMS_Media_DateReceiptReturned" ma:index="28" nillable="true" ma:displayName="Date Receipt Returned" ma:format="DateTime" ma:hidden="true" ma:internalName="DMS_Media_DateReceiptReturned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8d40e2-5dcb-43cf-851d-f8be19425761" elementFormDefault="qualified">
    <xsd:import namespace="http://schemas.microsoft.com/office/2006/documentManagement/types"/>
    <xsd:import namespace="http://schemas.microsoft.com/office/infopath/2007/PartnerControls"/>
    <xsd:element name="DMS_Remarks" ma:index="29" nillable="true" ma:displayName="Doc Remarks" ma:internalName="DMS_Remark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b8f5ea-05c9-4764-b1a4-ea5b6ec2d662" elementFormDefault="qualified">
    <xsd:import namespace="http://schemas.microsoft.com/office/2006/documentManagement/types"/>
    <xsd:import namespace="http://schemas.microsoft.com/office/infopath/2007/PartnerControls"/>
    <xsd:element name="DMS_Organization" ma:index="30" nillable="true" ma:displayName="Organization" ma:internalName="DMS_Organiz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545ddc-1a1c-474d-95a6-2f9a0b41a599" elementFormDefault="qualified">
    <xsd:import namespace="http://schemas.microsoft.com/office/2006/documentManagement/types"/>
    <xsd:import namespace="http://schemas.microsoft.com/office/infopath/2007/PartnerControls"/>
    <xsd:element name="DMS_Organization_Id" ma:index="31" nillable="true" ma:displayName="Organization Id" ma:decimals="0" ma:hidden="true" ma:internalName="DMS_Organization_Id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c45404-d3b9-4587-9d9c-566aada812c2" elementFormDefault="qualified">
    <xsd:import namespace="http://schemas.microsoft.com/office/2006/documentManagement/types"/>
    <xsd:import namespace="http://schemas.microsoft.com/office/infopath/2007/PartnerControls"/>
    <xsd:element name="DMS_Department" ma:index="32" nillable="true" ma:displayName="Department/Programme" ma:internalName="DMS_Department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7c247c-9bf9-4c04-beed-893801e2a974" elementFormDefault="qualified">
    <xsd:import namespace="http://schemas.microsoft.com/office/2006/documentManagement/types"/>
    <xsd:import namespace="http://schemas.microsoft.com/office/infopath/2007/PartnerControls"/>
    <xsd:element name="DMS_Department_Id" ma:index="33" nillable="true" ma:displayName="Department Id" ma:decimals="0" ma:hidden="true" ma:internalName="DMS_Department_Id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2e464b-e49e-483c-aecd-1ca9efaa97c1" elementFormDefault="qualified">
    <xsd:import namespace="http://schemas.microsoft.com/office/2006/documentManagement/types"/>
    <xsd:import namespace="http://schemas.microsoft.com/office/infopath/2007/PartnerControls"/>
    <xsd:element name="DMS_Area" ma:index="34" nillable="true" ma:displayName="Area/Function" ma:internalName="DMS_Are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621089-857d-4dce-914e-85d3434ff8d9" elementFormDefault="qualified">
    <xsd:import namespace="http://schemas.microsoft.com/office/2006/documentManagement/types"/>
    <xsd:import namespace="http://schemas.microsoft.com/office/infopath/2007/PartnerControls"/>
    <xsd:element name="DMS_Area_Id" ma:index="35" nillable="true" ma:displayName="Area Id" ma:decimals="0" ma:hidden="true" ma:internalName="DMS_Area_Id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ec0abb-ee9f-408b-a09c-90242604902e" elementFormDefault="qualified">
    <xsd:import namespace="http://schemas.microsoft.com/office/2006/documentManagement/types"/>
    <xsd:import namespace="http://schemas.microsoft.com/office/infopath/2007/PartnerControls"/>
    <xsd:element name="DMS_ExportedTo" ma:index="36" nillable="true" ma:displayName="Exported To" ma:hidden="true" ma:internalName="DMS_ExportedTo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d5876a-bdb6-4337-bcd2-725ab1f55c1b" elementFormDefault="qualified">
    <xsd:import namespace="http://schemas.microsoft.com/office/2006/documentManagement/types"/>
    <xsd:import namespace="http://schemas.microsoft.com/office/infopath/2007/PartnerControls"/>
    <xsd:element name="DMS_Key" ma:index="37" nillable="true" ma:displayName="Encryption Key ID" ma:hidden="true" ma:internalName="DMS_Key">
      <xsd:simpleType>
        <xsd:union memberTypes="dms:Text">
          <xsd:simpleType>
            <xsd:restriction base="dms:Choice"/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b15d0f-bd81-4951-b53f-b37f0347ed38" elementFormDefault="qualified">
    <xsd:import namespace="http://schemas.microsoft.com/office/2006/documentManagement/types"/>
    <xsd:import namespace="http://schemas.microsoft.com/office/infopath/2007/PartnerControls"/>
    <xsd:element name="DMS_SourceDocument" ma:index="38" nillable="true" ma:displayName="Source Document" ma:format="Hyperlink" ma:internalName="DMS_SourceDocument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6cceb8-f0c0-4408-be7a-973992f2def5" elementFormDefault="qualified">
    <xsd:import namespace="http://schemas.microsoft.com/office/2006/documentManagement/types"/>
    <xsd:import namespace="http://schemas.microsoft.com/office/infopath/2007/PartnerControls"/>
    <xsd:element name="DMS_DocumentID" ma:index="39" nillable="true" ma:displayName="Document ID" ma:internalName="DMS_DocumentID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29fb10-6e1d-44f9-8838-acb5f14bc94b" elementFormDefault="qualified">
    <xsd:import namespace="http://schemas.microsoft.com/office/2006/documentManagement/types"/>
    <xsd:import namespace="http://schemas.microsoft.com/office/infopath/2007/PartnerControls"/>
    <xsd:element name="DMS_ExportComments" ma:index="40" nillable="true" ma:displayName="Export Comments" ma:internalName="DMS_ExportComme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6a0372-dbfb-4b8d-87cd-9226cf4cd92d" elementFormDefault="qualified">
    <xsd:import namespace="http://schemas.microsoft.com/office/2006/documentManagement/types"/>
    <xsd:import namespace="http://schemas.microsoft.com/office/infopath/2007/PartnerControls"/>
    <xsd:element name="DMS_SourcePath" ma:index="41" nillable="true" ma:displayName="Source Path" ma:hidden="true" ma:internalName="DMS_SourcePath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3b4bb6-f7a9-494f-818e-1a36e5e9ca7c" elementFormDefault="qualified">
    <xsd:import namespace="http://schemas.microsoft.com/office/2006/documentManagement/types"/>
    <xsd:import namespace="http://schemas.microsoft.com/office/infopath/2007/PartnerControls"/>
    <xsd:element name="DMS_DeliveryNote" ma:index="42" nillable="true" ma:displayName="Delivery Note" ma:internalName="DMS_DeliveryNot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bd7e59-5214-4d2a-9614-c5c0654f74e7" elementFormDefault="qualified">
    <xsd:import namespace="http://schemas.microsoft.com/office/2006/documentManagement/types"/>
    <xsd:import namespace="http://schemas.microsoft.com/office/infopath/2007/PartnerControls"/>
    <xsd:element name="DMS_CompoundParent" ma:index="43" nillable="true" ma:displayName="Master Document Reference Number" ma:indexed="true" ma:internalName="DMS_CompoundParent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1f2c7e-e651-4a18-9ede-20cc0eadd302" elementFormDefault="qualified">
    <xsd:import namespace="http://schemas.microsoft.com/office/2006/documentManagement/types"/>
    <xsd:import namespace="http://schemas.microsoft.com/office/infopath/2007/PartnerControls"/>
    <xsd:element name="DMS_ExternalVersion" ma:index="44" nillable="true" ma:displayName="External Version Number" ma:internalName="DMS_ExternalVers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054799-7c1b-4ded-84cc-a8dae396b2f5" elementFormDefault="qualified">
    <xsd:import namespace="http://schemas.microsoft.com/office/2006/documentManagement/types"/>
    <xsd:import namespace="http://schemas.microsoft.com/office/infopath/2007/PartnerControls"/>
    <xsd:element name="DMS_RelatedItems" ma:index="45" nillable="true" ma:displayName="Related Items" ma:hidden="true" ma:internalName="DMS_RelatedItem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a0583f-22c6-4080-ae82-01d00498607f" elementFormDefault="qualified">
    <xsd:import namespace="http://schemas.microsoft.com/office/2006/documentManagement/types"/>
    <xsd:import namespace="http://schemas.microsoft.com/office/infopath/2007/PartnerControls"/>
    <xsd:element name="DMS_WF_ProcessingState" ma:index="46" nillable="true" ma:displayName="Workflow Status" ma:internalName="DMS_WF_ProcessingStat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4d8e17-4826-4565-9483-4bd65d519254" elementFormDefault="qualified">
    <xsd:import namespace="http://schemas.microsoft.com/office/2006/documentManagement/types"/>
    <xsd:import namespace="http://schemas.microsoft.com/office/infopath/2007/PartnerControls"/>
    <xsd:element name="DMS_WF_Comments" ma:index="47" nillable="true" ma:displayName="Workflow comments" ma:internalName="DMS_WF_Comment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14815f-a075-4f28-b05c-77c60d367bec" elementFormDefault="qualified">
    <xsd:import namespace="http://schemas.microsoft.com/office/2006/documentManagement/types"/>
    <xsd:import namespace="http://schemas.microsoft.com/office/infopath/2007/PartnerControls"/>
    <xsd:element name="DMS_Media_BookAndSerialNumber" ma:index="48" nillable="true" ma:displayName="BAS Number" ma:hidden="true" ma:internalName="DMS_Media_BookAndSerialNumber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abfff6-f6c1-4627-85aa-1b15bbf843c5" elementFormDefault="qualified">
    <xsd:import namespace="http://schemas.microsoft.com/office/2006/documentManagement/types"/>
    <xsd:import namespace="http://schemas.microsoft.com/office/infopath/2007/PartnerControls"/>
    <xsd:element name="DMS_WorkflowInstanceId" ma:index="49" nillable="true" ma:displayName="Workflow Id" ma:hidden="true" ma:indexed="true" ma:internalName="DMS_WorkflowInstanceId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b24c80-77b8-46c2-aa17-c52ac0a116c0" elementFormDefault="qualified">
    <xsd:import namespace="http://schemas.microsoft.com/office/2006/documentManagement/types"/>
    <xsd:import namespace="http://schemas.microsoft.com/office/infopath/2007/PartnerControls"/>
    <xsd:element name="DMS_WorkflowSiteId" ma:index="50" nillable="true" ma:displayName="Workflow Site Id" ma:hidden="true" ma:internalName="DMS_WorkflowSiteId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ea2d5-b351-413d-8de7-bbf0080ec93d" elementFormDefault="qualified">
    <xsd:import namespace="http://schemas.microsoft.com/office/2006/documentManagement/types"/>
    <xsd:import namespace="http://schemas.microsoft.com/office/infopath/2007/PartnerControls"/>
    <xsd:element name="DMS_WorkflowListId" ma:index="51" nillable="true" ma:displayName="Workflow Library Id" ma:hidden="true" ma:internalName="DMS_WorkflowListId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179d76-e2ce-4eae-9287-dc665f801877" elementFormDefault="qualified">
    <xsd:import namespace="http://schemas.microsoft.com/office/2006/documentManagement/types"/>
    <xsd:import namespace="http://schemas.microsoft.com/office/infopath/2007/PartnerControls"/>
    <xsd:element name="DMS_WF_DocumentCategory" ma:index="52" nillable="true" ma:displayName="Document category" ma:hidden="true" ma:internalName="DMS_WF_DocumentCategory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C40C82-A202-4C75-9FA8-084998F9108D" elementFormDefault="qualified">
    <xsd:import namespace="http://schemas.microsoft.com/office/2006/documentManagement/types"/>
    <xsd:import namespace="http://schemas.microsoft.com/office/infopath/2007/PartnerControls"/>
    <xsd:element name="DMS_PRSInfoText" ma:index="53" nillable="true" ma:displayName="PRS Information" ma:default="0" ma:internalName="DMS_PRSInfoText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3dbbf7-32dc-4ea8-8762-8fad89836eec" elementFormDefault="qualified">
    <xsd:import namespace="http://schemas.microsoft.com/office/2006/documentManagement/types"/>
    <xsd:import namespace="http://schemas.microsoft.com/office/infopath/2007/PartnerControls"/>
    <xsd:element name="_dlc_DocId" ma:index="56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57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58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 ma:readOnly="tru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?mso-contentType ?>
<SharedContentType xmlns="Microsoft.SharePoint.Taxonomy.ContentTypeSync" SourceId="b23a056c-89db-4a99-acd4-ee24c7c2bb94" ContentTypeId="0x0101007C898101DE25453D93E6338BA2DA3ADD" PreviousValue="false"/>
</file>

<file path=customXml/itemProps1.xml><?xml version="1.0" encoding="utf-8"?>
<ds:datastoreItem xmlns:ds="http://schemas.openxmlformats.org/officeDocument/2006/customXml" ds:itemID="{FF921DA3-7E8A-4D7C-A263-7738F15E6767}">
  <ds:schemaRefs>
    <ds:schemaRef ds:uri="http://schemas.microsoft.com/office/2006/documentManagement/types"/>
    <ds:schemaRef ds:uri="d3621089-857d-4dce-914e-85d3434ff8d9"/>
    <ds:schemaRef ds:uri="fb37da63-a24e-48d0-b2b1-a3b5b046ede5"/>
    <ds:schemaRef ds:uri="61debd70-e028-4dc2-a73f-6a5a40cd1ddf"/>
    <ds:schemaRef ds:uri="ea545ddc-1a1c-474d-95a6-2f9a0b41a599"/>
    <ds:schemaRef ds:uri="a2c45404-d3b9-4587-9d9c-566aada812c2"/>
    <ds:schemaRef ds:uri="7be651c6-28fd-42cb-9e21-5fa82d85a27f"/>
    <ds:schemaRef ds:uri="ef562279-9a32-4a89-9943-5479f064de73"/>
    <ds:schemaRef ds:uri="171f2c7e-e651-4a18-9ede-20cc0eadd302"/>
    <ds:schemaRef ds:uri="644ff8a5-da8a-436d-bef6-66e03773f17c"/>
    <ds:schemaRef ds:uri="bf27662f-3079-4e88-ac58-b88254cacdd6"/>
    <ds:schemaRef ds:uri="1cb15d0f-bd81-4951-b53f-b37f0347ed38"/>
    <ds:schemaRef ds:uri="692a0ef5-ae57-429a-b1fe-9b54d3997451"/>
    <ds:schemaRef ds:uri="172e464b-e49e-483c-aecd-1ca9efaa97c1"/>
    <ds:schemaRef ds:uri="9a272e9d-1866-44a7-b2f6-69703d3cd2fb"/>
    <ds:schemaRef ds:uri="a5ec0abb-ee9f-408b-a09c-90242604902e"/>
    <ds:schemaRef ds:uri="495406b6-13fe-4000-ace4-91ce38e5d599"/>
    <ds:schemaRef ds:uri="917d27c2-673a-4155-bf19-7b3c12a4c9db"/>
    <ds:schemaRef ds:uri="a0b37e8c-62a8-42f6-9f61-68d8a8cb0499"/>
    <ds:schemaRef ds:uri="d36a0372-dbfb-4b8d-87cd-9226cf4cd92d"/>
    <ds:schemaRef ds:uri="6c7c247c-9bf9-4c04-beed-893801e2a974"/>
    <ds:schemaRef ds:uri="http://schemas.microsoft.com/office/infopath/2007/PartnerControls"/>
    <ds:schemaRef ds:uri="e7db1114-c44f-45e9-8982-93bb3f30e030"/>
    <ds:schemaRef ds:uri="8dbd7e59-5214-4d2a-9614-c5c0654f74e7"/>
    <ds:schemaRef ds:uri="http://schemas.microsoft.com/office/2006/metadata/properties"/>
    <ds:schemaRef ds:uri="16cea2d5-b351-413d-8de7-bbf0080ec93d"/>
    <ds:schemaRef ds:uri="http://schemas.openxmlformats.org/package/2006/metadata/core-properties"/>
    <ds:schemaRef ds:uri="http://www.w3.org/XML/1998/namespace"/>
    <ds:schemaRef ds:uri="ed65f743-1d2b-4791-a2fe-71dce49ba958"/>
    <ds:schemaRef ds:uri="6ca0583f-22c6-4080-ae82-01d00498607f"/>
    <ds:schemaRef ds:uri="23b8f5ea-05c9-4764-b1a4-ea5b6ec2d662"/>
    <ds:schemaRef ds:uri="e13dbbf7-32dc-4ea8-8762-8fad89836eec"/>
    <ds:schemaRef ds:uri="FCC40C82-A202-4C75-9FA8-084998F9108D"/>
    <ds:schemaRef ds:uri="0b179d76-e2ce-4eae-9287-dc665f801877"/>
    <ds:schemaRef ds:uri="6ab24c80-77b8-46c2-aa17-c52ac0a116c0"/>
    <ds:schemaRef ds:uri="25a931e1-e4fe-41b0-b0cd-07217a4a6f83"/>
    <ds:schemaRef ds:uri="05abfff6-f6c1-4627-85aa-1b15bbf843c5"/>
    <ds:schemaRef ds:uri="2c14815f-a075-4f28-b05c-77c60d367bec"/>
    <ds:schemaRef ds:uri="c3b5bbbd-7ccd-49b9-81a6-facf7a9a14e6"/>
    <ds:schemaRef ds:uri="http://purl.org/dc/elements/1.1/"/>
    <ds:schemaRef ds:uri="704d8e17-4826-4565-9483-4bd65d519254"/>
    <ds:schemaRef ds:uri="6b054799-7c1b-4ded-84cc-a8dae396b2f5"/>
    <ds:schemaRef ds:uri="a83b4bb6-f7a9-494f-818e-1a36e5e9ca7c"/>
    <ds:schemaRef ds:uri="d329fb10-6e1d-44f9-8838-acb5f14bc94b"/>
    <ds:schemaRef ds:uri="736cceb8-f0c0-4408-be7a-973992f2def5"/>
    <ds:schemaRef ds:uri="6cd5876a-bdb6-4337-bcd2-725ab1f55c1b"/>
    <ds:schemaRef ds:uri="http://purl.org/dc/terms/"/>
    <ds:schemaRef ds:uri="http://purl.org/dc/dcmitype/"/>
    <ds:schemaRef ds:uri="00ae22fd-3464-4082-b959-c2920c978265"/>
    <ds:schemaRef ds:uri="2a34dde5-bdd6-4edd-9bbb-95ed14f7b8b3"/>
    <ds:schemaRef ds:uri="1f4a875a-3549-4742-9b14-408b1ea39d3d"/>
    <ds:schemaRef ds:uri="4a8d40e2-5dcb-43cf-851d-f8be19425761"/>
  </ds:schemaRefs>
</ds:datastoreItem>
</file>

<file path=customXml/itemProps2.xml><?xml version="1.0" encoding="utf-8"?>
<ds:datastoreItem xmlns:ds="http://schemas.openxmlformats.org/officeDocument/2006/customXml" ds:itemID="{6F4E7EBD-D0B9-4809-BCAB-47B713541B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272e9d-1866-44a7-b2f6-69703d3cd2fb"/>
    <ds:schemaRef ds:uri="917d27c2-673a-4155-bf19-7b3c12a4c9db"/>
    <ds:schemaRef ds:uri="495406b6-13fe-4000-ace4-91ce38e5d599"/>
    <ds:schemaRef ds:uri="bf27662f-3079-4e88-ac58-b88254cacdd6"/>
    <ds:schemaRef ds:uri="25a931e1-e4fe-41b0-b0cd-07217a4a6f83"/>
    <ds:schemaRef ds:uri="7be651c6-28fd-42cb-9e21-5fa82d85a27f"/>
    <ds:schemaRef ds:uri="61debd70-e028-4dc2-a73f-6a5a40cd1ddf"/>
    <ds:schemaRef ds:uri="ed65f743-1d2b-4791-a2fe-71dce49ba958"/>
    <ds:schemaRef ds:uri="692a0ef5-ae57-429a-b1fe-9b54d3997451"/>
    <ds:schemaRef ds:uri="00ae22fd-3464-4082-b959-c2920c978265"/>
    <ds:schemaRef ds:uri="1f4a875a-3549-4742-9b14-408b1ea39d3d"/>
    <ds:schemaRef ds:uri="c3b5bbbd-7ccd-49b9-81a6-facf7a9a14e6"/>
    <ds:schemaRef ds:uri="a0b37e8c-62a8-42f6-9f61-68d8a8cb0499"/>
    <ds:schemaRef ds:uri="e7db1114-c44f-45e9-8982-93bb3f30e030"/>
    <ds:schemaRef ds:uri="2a34dde5-bdd6-4edd-9bbb-95ed14f7b8b3"/>
    <ds:schemaRef ds:uri="ef562279-9a32-4a89-9943-5479f064de73"/>
    <ds:schemaRef ds:uri="fb37da63-a24e-48d0-b2b1-a3b5b046ede5"/>
    <ds:schemaRef ds:uri="644ff8a5-da8a-436d-bef6-66e03773f17c"/>
    <ds:schemaRef ds:uri="4a8d40e2-5dcb-43cf-851d-f8be19425761"/>
    <ds:schemaRef ds:uri="23b8f5ea-05c9-4764-b1a4-ea5b6ec2d662"/>
    <ds:schemaRef ds:uri="ea545ddc-1a1c-474d-95a6-2f9a0b41a599"/>
    <ds:schemaRef ds:uri="a2c45404-d3b9-4587-9d9c-566aada812c2"/>
    <ds:schemaRef ds:uri="6c7c247c-9bf9-4c04-beed-893801e2a974"/>
    <ds:schemaRef ds:uri="172e464b-e49e-483c-aecd-1ca9efaa97c1"/>
    <ds:schemaRef ds:uri="d3621089-857d-4dce-914e-85d3434ff8d9"/>
    <ds:schemaRef ds:uri="a5ec0abb-ee9f-408b-a09c-90242604902e"/>
    <ds:schemaRef ds:uri="6cd5876a-bdb6-4337-bcd2-725ab1f55c1b"/>
    <ds:schemaRef ds:uri="1cb15d0f-bd81-4951-b53f-b37f0347ed38"/>
    <ds:schemaRef ds:uri="736cceb8-f0c0-4408-be7a-973992f2def5"/>
    <ds:schemaRef ds:uri="d329fb10-6e1d-44f9-8838-acb5f14bc94b"/>
    <ds:schemaRef ds:uri="d36a0372-dbfb-4b8d-87cd-9226cf4cd92d"/>
    <ds:schemaRef ds:uri="a83b4bb6-f7a9-494f-818e-1a36e5e9ca7c"/>
    <ds:schemaRef ds:uri="8dbd7e59-5214-4d2a-9614-c5c0654f74e7"/>
    <ds:schemaRef ds:uri="171f2c7e-e651-4a18-9ede-20cc0eadd302"/>
    <ds:schemaRef ds:uri="6b054799-7c1b-4ded-84cc-a8dae396b2f5"/>
    <ds:schemaRef ds:uri="6ca0583f-22c6-4080-ae82-01d00498607f"/>
    <ds:schemaRef ds:uri="704d8e17-4826-4565-9483-4bd65d519254"/>
    <ds:schemaRef ds:uri="2c14815f-a075-4f28-b05c-77c60d367bec"/>
    <ds:schemaRef ds:uri="05abfff6-f6c1-4627-85aa-1b15bbf843c5"/>
    <ds:schemaRef ds:uri="6ab24c80-77b8-46c2-aa17-c52ac0a116c0"/>
    <ds:schemaRef ds:uri="16cea2d5-b351-413d-8de7-bbf0080ec93d"/>
    <ds:schemaRef ds:uri="0b179d76-e2ce-4eae-9287-dc665f801877"/>
    <ds:schemaRef ds:uri="FCC40C82-A202-4C75-9FA8-084998F9108D"/>
    <ds:schemaRef ds:uri="e13dbbf7-32dc-4ea8-8762-8fad89836e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CDF95BF-58D5-4493-AC5B-5F2D2221DEB6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81745BBE-B447-4D80-9313-F2E11DC8C1AC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9F0715BA-8DE2-4815-993C-019D6FC14808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Presentation-widescreen</Template>
  <TotalTime>1915</TotalTime>
  <Words>1155</Words>
  <Application>Microsoft Office PowerPoint</Application>
  <PresentationFormat>Widescreen</PresentationFormat>
  <Paragraphs>167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ArialMT</vt:lpstr>
      <vt:lpstr>Calibri</vt:lpstr>
      <vt:lpstr>Calibri Light</vt:lpstr>
      <vt:lpstr>Exo Light</vt:lpstr>
      <vt:lpstr>Exo SemiBold</vt:lpstr>
      <vt:lpstr>Neo Sans W1G</vt:lpstr>
      <vt:lpstr>Wingdings</vt:lpstr>
      <vt:lpstr>WorkSans</vt:lpstr>
      <vt:lpstr>Office Theme</vt:lpstr>
      <vt:lpstr>Satellite-based Services for Disaster Risk Management </vt:lpstr>
      <vt:lpstr>PowerPoint Presentation</vt:lpstr>
      <vt:lpstr>EU Space Programme for disaster management applications</vt:lpstr>
      <vt:lpstr>Examples of EUSPA projects addressing crisis management challenges</vt:lpstr>
      <vt:lpstr>Crisis Management will account for almost half of the total SATCOM demand in 2025</vt:lpstr>
      <vt:lpstr>Secure SATCOM in the EU: A Comprehensive Overview</vt:lpstr>
      <vt:lpstr>ENTRUSTED: The voice of EU and National secure SATCOM users</vt:lpstr>
      <vt:lpstr>EUSPA is launching a new network of users</vt:lpstr>
      <vt:lpstr>Pilot with the Ukrainian Red Cross: #EUSpace4Ukraine</vt:lpstr>
      <vt:lpstr>PowerPoint Presentation</vt:lpstr>
      <vt:lpstr>Involving Slovak end-users and industry</vt:lpstr>
      <vt:lpstr>EUSPA Horizon Europe call of 2023 (HORIZON-EUSPA-2023-SPACE)</vt:lpstr>
      <vt:lpstr>In conclusion</vt:lpstr>
      <vt:lpstr>PowerPoint Presentation</vt:lpstr>
      <vt:lpstr>Copernicus for DRM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SBARDELLATI Flavio</dc:creator>
  <cp:lastModifiedBy>SBARDELLATI Flavio</cp:lastModifiedBy>
  <cp:revision>62</cp:revision>
  <dcterms:created xsi:type="dcterms:W3CDTF">2023-11-27T11:08:25Z</dcterms:created>
  <dcterms:modified xsi:type="dcterms:W3CDTF">2023-11-29T12:45:46Z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0x0101007C898101DE25453D93E6338BA2DA3ADD00BE3E1EFA7E1D428BB8083A42D5159AC90034401DE8D4F68648A6A3BF2A2FB8C890</vt:lpwstr>
  </property>
  <property fmtid="{D5CDD505-2E9C-101B-9397-08002B2CF9AE}" pid="3" name="_dlc_DocIdItemGuid">
    <vt:lpwstr>1f1d97d1-c12d-4878-ae1c-ac18f549dda9</vt:lpwstr>
  </property>
  <property fmtid="{D5CDD505-2E9C-101B-9397-08002B2CF9AE}" pid="4" name="DMS_PublishingTagHTField0">
    <vt:lpwstr/>
  </property>
  <property fmtid="{D5CDD505-2E9C-101B-9397-08002B2CF9AE}" pid="5" name="TaxCatchAll">
    <vt:lpwstr/>
  </property>
  <property fmtid="{D5CDD505-2E9C-101B-9397-08002B2CF9AE}" pid="6" name="DMS_PRSUserSegment">
    <vt:lpwstr/>
  </property>
  <property fmtid="{D5CDD505-2E9C-101B-9397-08002B2CF9AE}" pid="7" name="DMS_EUCIClassification">
    <vt:lpwstr/>
  </property>
  <property fmtid="{D5CDD505-2E9C-101B-9397-08002B2CF9AE}" pid="8" name="DMS_PublishingTag">
    <vt:lpwstr/>
  </property>
</Properties>
</file>