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4567B2-3695-4076-BE23-45BE75445C2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7D453F5-3A5C-4F23-8DA8-18718BA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5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rtin.kuban@kajoservice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F9E711-2665-7442-EC27-7F8467EB4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4747098"/>
            <a:ext cx="10572000" cy="18158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kajoservices.com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martin.kuban@kajoservices.com</a:t>
            </a:r>
            <a:endParaRPr lang="sk-SK" sz="2800" dirty="0"/>
          </a:p>
          <a:p>
            <a:pPr algn="ctr">
              <a:lnSpc>
                <a:spcPct val="90000"/>
              </a:lnSpc>
            </a:pPr>
            <a:r>
              <a:rPr lang="sk-SK" sz="2800" dirty="0">
                <a:solidFill>
                  <a:srgbClr val="FFFFFF"/>
                </a:solidFill>
              </a:rPr>
              <a:t>milan.kalas@kajoservices.com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DEDD853-E11B-DEE1-5FA6-689B5972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1954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2074900-CC31-B35C-435F-A20389653795}"/>
              </a:ext>
            </a:extLst>
          </p:cNvPr>
          <p:cNvSpPr txBox="1"/>
          <p:nvPr/>
        </p:nvSpPr>
        <p:spPr>
          <a:xfrm>
            <a:off x="376136" y="2328153"/>
            <a:ext cx="11498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Remote sensing as a tool for climate risk assessment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547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6708C-BE9E-DA37-DFC9-D14B706C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 and Climate risk assessment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0FFCCE-8DE5-18F8-6046-C858DB4B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CLIMAAX</a:t>
            </a:r>
            <a:r>
              <a:rPr lang="en-US" dirty="0"/>
              <a:t> – Climate risk assessments for every European region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Sentinel2 data – Normalized Difference Vegetation 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Landsat8 – Land surface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Zilina Region </a:t>
            </a:r>
            <a:r>
              <a:rPr lang="en-US" dirty="0"/>
              <a:t>- Change in forest Cover in Zilina Region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Sentinel2 – Enhanced Vegetation Index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MedEWSa</a:t>
            </a:r>
            <a:r>
              <a:rPr lang="en-US" dirty="0"/>
              <a:t> – Innovative use of EO data in forecasting, detecting and managing natural</a:t>
            </a:r>
            <a:r>
              <a:rPr lang="sk-SK" dirty="0"/>
              <a:t> </a:t>
            </a:r>
            <a:r>
              <a:rPr lang="en-US" dirty="0"/>
              <a:t>disasters.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Consultancy activities for Copernicus Emergency Management Service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32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1984-318B-C98D-5945-5E5E358A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13646"/>
          </a:xfrm>
        </p:spPr>
        <p:txBody>
          <a:bodyPr/>
          <a:lstStyle/>
          <a:p>
            <a:r>
              <a:rPr lang="en-US" dirty="0"/>
              <a:t>CLIMAAX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E8C068-8796-ABAB-CE3E-6C6E6FD7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35" y="2274167"/>
            <a:ext cx="7125496" cy="3636511"/>
          </a:xfrm>
        </p:spPr>
        <p:txBody>
          <a:bodyPr/>
          <a:lstStyle/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Horizon Europe / </a:t>
            </a:r>
            <a:r>
              <a:rPr lang="sk-SK" b="1" dirty="0">
                <a:sym typeface="Calibri"/>
              </a:rPr>
              <a:t>19</a:t>
            </a:r>
            <a:r>
              <a:rPr lang="en-US" b="1" dirty="0">
                <a:sym typeface="Calibri"/>
              </a:rPr>
              <a:t> partners / </a:t>
            </a:r>
            <a:r>
              <a:rPr lang="sk-SK" b="1" dirty="0">
                <a:sym typeface="Calibri"/>
              </a:rPr>
              <a:t>5</a:t>
            </a:r>
            <a:r>
              <a:rPr lang="en-US" b="1" dirty="0">
                <a:sym typeface="Calibri"/>
              </a:rPr>
              <a:t> </a:t>
            </a:r>
            <a:r>
              <a:rPr lang="sk-SK" b="1" dirty="0">
                <a:sym typeface="Calibri"/>
              </a:rPr>
              <a:t>Pilot site</a:t>
            </a:r>
            <a:r>
              <a:rPr lang="en-US" b="1" dirty="0">
                <a:sym typeface="Calibri"/>
              </a:rPr>
              <a:t>s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Climate</a:t>
            </a:r>
            <a:r>
              <a:rPr lang="sk-SK" b="1" dirty="0">
                <a:sym typeface="Calibri"/>
              </a:rPr>
              <a:t> risk </a:t>
            </a:r>
            <a:r>
              <a:rPr lang="en-US" b="1" dirty="0">
                <a:sym typeface="Calibri"/>
              </a:rPr>
              <a:t>assessment</a:t>
            </a:r>
            <a:r>
              <a:rPr lang="sk-SK" b="1" dirty="0">
                <a:sym typeface="Calibri"/>
              </a:rPr>
              <a:t> </a:t>
            </a:r>
            <a:r>
              <a:rPr lang="en-US" b="1" dirty="0">
                <a:sym typeface="Calibri"/>
              </a:rPr>
              <a:t>for every European </a:t>
            </a:r>
            <a:r>
              <a:rPr lang="sk-SK" b="1" dirty="0" err="1">
                <a:sym typeface="Calibri"/>
              </a:rPr>
              <a:t>region</a:t>
            </a:r>
            <a:r>
              <a:rPr lang="sk-SK" b="1" dirty="0">
                <a:sym typeface="Calibri"/>
              </a:rPr>
              <a:t> </a:t>
            </a:r>
            <a:endParaRPr lang="en-US" b="1" dirty="0">
              <a:sym typeface="Calibri"/>
            </a:endParaRP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Harmonized methodology for the climate risk assessment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Toolbox in </a:t>
            </a:r>
            <a:r>
              <a:rPr lang="en-US" b="1" dirty="0" err="1">
                <a:sym typeface="Calibri"/>
              </a:rPr>
              <a:t>Jupyter</a:t>
            </a:r>
            <a:r>
              <a:rPr lang="en-US" b="1" dirty="0">
                <a:sym typeface="Calibri"/>
              </a:rPr>
              <a:t> </a:t>
            </a:r>
            <a:r>
              <a:rPr lang="sk-SK" b="1" dirty="0">
                <a:sym typeface="Calibri"/>
              </a:rPr>
              <a:t>notebook </a:t>
            </a:r>
            <a:endParaRPr lang="en-US" b="1" dirty="0">
              <a:sym typeface="Calibri"/>
            </a:endParaRPr>
          </a:p>
          <a:p>
            <a:pPr marL="857250" lvl="1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Manuals and tools for using the Remote sensing data </a:t>
            </a:r>
          </a:p>
          <a:p>
            <a:pPr marL="1257300" lvl="2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Sentinel2 (10x10m) – NDVI, NDWI, EVI – identification of the vegetation (adaptation measures)</a:t>
            </a:r>
          </a:p>
          <a:p>
            <a:pPr marL="1257300" lvl="2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Landsat8 (30x30m) – LST identification of the overheated areas (heat islands) in the cities  </a:t>
            </a:r>
          </a:p>
          <a:p>
            <a:pPr marL="457200" indent="-381000">
              <a:buSzPts val="2400"/>
              <a:buFont typeface="Arial" panose="020B0604020202020204" pitchFamily="34" charset="0"/>
              <a:buChar char="•"/>
            </a:pPr>
            <a:r>
              <a:rPr lang="en-US" b="1" u="sng" dirty="0">
                <a:sym typeface="Calibri"/>
              </a:rPr>
              <a:t>www.climaax.eu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00905A-5F88-16FC-3325-743F88E5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95" y="358314"/>
            <a:ext cx="2737408" cy="11346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5F6313B-D28A-3E0C-B1E7-62C0C920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15" y="236672"/>
            <a:ext cx="3101748" cy="137796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74F9AC1-5325-BF73-EF05-7DA41691F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"/>
          <a:stretch/>
        </p:blipFill>
        <p:spPr>
          <a:xfrm>
            <a:off x="7415317" y="2862561"/>
            <a:ext cx="4658767" cy="24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1984-318B-C98D-5945-5E5E358A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13646"/>
          </a:xfrm>
        </p:spPr>
        <p:txBody>
          <a:bodyPr/>
          <a:lstStyle/>
          <a:p>
            <a:r>
              <a:rPr lang="en-US" dirty="0"/>
              <a:t>CLIMAAX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B5AE4554-A664-C0D1-3FC1-DE5D6BCD7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16" y="2656340"/>
            <a:ext cx="8907166" cy="3636963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F00905A-5F88-16FC-3325-743F88E5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95" y="358314"/>
            <a:ext cx="2737408" cy="11346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5F6313B-D28A-3E0C-B1E7-62C0C9204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615" y="236672"/>
            <a:ext cx="3101748" cy="137796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E0EDAAE-F3D5-DB26-C33C-A31B4DA03719}"/>
              </a:ext>
            </a:extLst>
          </p:cNvPr>
          <p:cNvSpPr txBox="1"/>
          <p:nvPr/>
        </p:nvSpPr>
        <p:spPr>
          <a:xfrm>
            <a:off x="2582728" y="2287008"/>
            <a:ext cx="264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Landsat8 LST (30m)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84D8AEC-E375-3FD8-1F79-BB4B4E577B9F}"/>
              </a:ext>
            </a:extLst>
          </p:cNvPr>
          <p:cNvSpPr txBox="1"/>
          <p:nvPr/>
        </p:nvSpPr>
        <p:spPr>
          <a:xfrm>
            <a:off x="6965006" y="2287008"/>
            <a:ext cx="264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Sentinel2 NDVI (10m)</a:t>
            </a:r>
          </a:p>
        </p:txBody>
      </p:sp>
    </p:spTree>
    <p:extLst>
      <p:ext uri="{BB962C8B-B14F-4D97-AF65-F5344CB8AC3E}">
        <p14:creationId xmlns:p14="http://schemas.microsoft.com/office/powerpoint/2010/main" val="175860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1984-318B-C98D-5945-5E5E358A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13646"/>
          </a:xfrm>
        </p:spPr>
        <p:txBody>
          <a:bodyPr/>
          <a:lstStyle/>
          <a:p>
            <a:r>
              <a:rPr lang="en-US" dirty="0"/>
              <a:t>Zilina Region  EVI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E8C068-8796-ABAB-CE3E-6C6E6FD7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34" y="2274167"/>
            <a:ext cx="4602553" cy="3636511"/>
          </a:xfrm>
        </p:spPr>
        <p:txBody>
          <a:bodyPr/>
          <a:lstStyle/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Differences in forest cover, Forest as a flood mitigation measure 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Suitable places for the flood mitigation measures 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Near real-time forest cover (changes)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Enhances Vegetation Index for the classification of the forest cover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F33B3A51-091B-0422-9F0A-BC54C650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974" y="2574066"/>
            <a:ext cx="2058507" cy="371705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B3DB6DD4-BB56-65FA-51BB-A6B65EC0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89" y="2574066"/>
            <a:ext cx="2058507" cy="3733016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39323786-058D-AD9F-B8FA-C16A2C60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858" y="2574066"/>
            <a:ext cx="2058507" cy="3717056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990977E5-EB7E-F5F1-6B8F-D4D4BB7DB6B2}"/>
              </a:ext>
            </a:extLst>
          </p:cNvPr>
          <p:cNvSpPr txBox="1"/>
          <p:nvPr/>
        </p:nvSpPr>
        <p:spPr>
          <a:xfrm>
            <a:off x="5973235" y="2204734"/>
            <a:ext cx="75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BA77964D-4402-11E7-4257-98B76A5BD685}"/>
              </a:ext>
            </a:extLst>
          </p:cNvPr>
          <p:cNvSpPr txBox="1"/>
          <p:nvPr/>
        </p:nvSpPr>
        <p:spPr>
          <a:xfrm>
            <a:off x="8171120" y="2198006"/>
            <a:ext cx="75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ED9BAD1A-5885-88E8-2CD6-B1387E0F000D}"/>
              </a:ext>
            </a:extLst>
          </p:cNvPr>
          <p:cNvSpPr txBox="1"/>
          <p:nvPr/>
        </p:nvSpPr>
        <p:spPr>
          <a:xfrm>
            <a:off x="10364347" y="2204734"/>
            <a:ext cx="75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</a:t>
            </a:r>
          </a:p>
        </p:txBody>
      </p:sp>
    </p:spTree>
    <p:extLst>
      <p:ext uri="{BB962C8B-B14F-4D97-AF65-F5344CB8AC3E}">
        <p14:creationId xmlns:p14="http://schemas.microsoft.com/office/powerpoint/2010/main" val="18296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1984-318B-C98D-5945-5E5E358A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13646"/>
          </a:xfrm>
        </p:spPr>
        <p:txBody>
          <a:bodyPr/>
          <a:lstStyle/>
          <a:p>
            <a:r>
              <a:rPr lang="en-US" dirty="0"/>
              <a:t>Zilina Region  EVI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0F13837-E9C3-CD91-7D91-F3AFD0BC7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92"/>
          <a:stretch/>
        </p:blipFill>
        <p:spPr>
          <a:xfrm>
            <a:off x="2448256" y="2366010"/>
            <a:ext cx="7295487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44251-7C9C-EADE-13BC-54E3D60A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MedEWSa</a:t>
            </a:r>
            <a:endParaRPr lang="en-US" dirty="0"/>
          </a:p>
        </p:txBody>
      </p:sp>
      <p:pic>
        <p:nvPicPr>
          <p:cNvPr id="4" name="Google Shape;126;p5" descr="A logo of the world meteorological organization&#10;&#10;Description automatically generated with low confidence">
            <a:extLst>
              <a:ext uri="{FF2B5EF4-FFF2-40B4-BE49-F238E27FC236}">
                <a16:creationId xmlns:a16="http://schemas.microsoft.com/office/drawing/2014/main" id="{843ED0F2-9169-5B9D-C7AA-84076109BF8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603566" y="172366"/>
            <a:ext cx="5801906" cy="1520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AA4B8AEA-73FF-15F1-38CF-1C56BFA3F80F}"/>
              </a:ext>
            </a:extLst>
          </p:cNvPr>
          <p:cNvSpPr txBox="1">
            <a:spLocks/>
          </p:cNvSpPr>
          <p:nvPr/>
        </p:nvSpPr>
        <p:spPr>
          <a:xfrm>
            <a:off x="827424" y="2708670"/>
            <a:ext cx="8243157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Horizon Europe / 30 partners / 15 Countries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alignment with UN initiative EarlyWarnins4all</a:t>
            </a:r>
          </a:p>
          <a:p>
            <a:pPr marL="457200" marR="0" lvl="0" indent="-381000">
              <a:buSzPts val="24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Innovative use of EO data in forecasting, Detecting and managing natural disasters </a:t>
            </a:r>
          </a:p>
          <a:p>
            <a:pPr marL="457200" marR="0" lvl="0" indent="-355600"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KAJO responsible for:</a:t>
            </a:r>
          </a:p>
          <a:p>
            <a:pPr marL="914400" marR="0" lvl="1" indent="-355600">
              <a:buSzPts val="2000"/>
              <a:buFont typeface="Arial" panose="020B0604020202020204" pitchFamily="34" charset="0"/>
              <a:buChar char="•"/>
            </a:pPr>
            <a:r>
              <a:rPr lang="en-US" sz="1800" b="1" dirty="0">
                <a:sym typeface="Calibri"/>
              </a:rPr>
              <a:t>Integration with Copernicus EMS</a:t>
            </a:r>
          </a:p>
          <a:p>
            <a:pPr marL="914400" marR="0" lvl="1" indent="-355600">
              <a:buSzPts val="2000"/>
              <a:buFont typeface="Arial" panose="020B0604020202020204" pitchFamily="34" charset="0"/>
              <a:buChar char="•"/>
            </a:pPr>
            <a:r>
              <a:rPr lang="en-US" sz="1800" b="1" dirty="0">
                <a:sym typeface="Calibri"/>
              </a:rPr>
              <a:t>Automated triggering of remote data acquisition based on early warnings (before the emergency)</a:t>
            </a:r>
          </a:p>
          <a:p>
            <a:pPr marL="914400" marR="0" lvl="1" indent="-355600">
              <a:buSzPts val="2000"/>
              <a:buFont typeface="Arial" panose="020B0604020202020204" pitchFamily="34" charset="0"/>
              <a:buChar char="•"/>
            </a:pPr>
            <a:r>
              <a:rPr lang="en-US" sz="1800" b="1" dirty="0">
                <a:sym typeface="Calibri"/>
              </a:rPr>
              <a:t>technological support to flood forecasting and landslides impact-based forecasting for the Slovak pilot area in Kosice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>
              <a:buFont typeface="Wingdings 2" charset="2"/>
              <a:buNone/>
            </a:pPr>
            <a:endParaRPr lang="sk-SK" dirty="0"/>
          </a:p>
        </p:txBody>
      </p:sp>
      <p:pic>
        <p:nvPicPr>
          <p:cNvPr id="3" name="Google Shape;127;p5">
            <a:extLst>
              <a:ext uri="{FF2B5EF4-FFF2-40B4-BE49-F238E27FC236}">
                <a16:creationId xmlns:a16="http://schemas.microsoft.com/office/drawing/2014/main" id="{FF8A8E67-1181-FF7A-E6D4-12D05E7B71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7466" y="3021858"/>
            <a:ext cx="2629093" cy="244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51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3E814-FD87-D87C-ED29-4BF98F46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Consultancy activities for Copernicus Emergency Management Service: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FC9F2D-85A3-FC12-9383-D686EF30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21" y="2177018"/>
            <a:ext cx="5095705" cy="4340514"/>
          </a:xfrm>
        </p:spPr>
        <p:txBody>
          <a:bodyPr>
            <a:normAutofit/>
          </a:bodyPr>
          <a:lstStyle/>
          <a:p>
            <a:pPr marR="0" lvl="0"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development of European &amp; Global Flood Awareness System</a:t>
            </a:r>
          </a:p>
          <a:p>
            <a:pPr marR="0" lvl="0"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Product design for Global Flood Monitoring (near real time Sentinel based flood detection at global scale)</a:t>
            </a:r>
          </a:p>
          <a:p>
            <a:pPr marR="0" lvl="0">
              <a:buSzPts val="2000"/>
              <a:buFont typeface="Arial" panose="020B0604020202020204" pitchFamily="34" charset="0"/>
              <a:buChar char="•"/>
            </a:pPr>
            <a:r>
              <a:rPr lang="en-US" b="1" dirty="0">
                <a:sym typeface="Calibri"/>
              </a:rPr>
              <a:t>Dissemination/product tailoring for Disaster Risk Management in support for </a:t>
            </a:r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European Civil Protection and Humanitarian Aid Operations</a:t>
            </a:r>
            <a:endParaRPr lang="en-US" b="1" dirty="0"/>
          </a:p>
        </p:txBody>
      </p:sp>
      <p:pic>
        <p:nvPicPr>
          <p:cNvPr id="4" name="Google Shape;132;p6" descr="A picture containing text, screenshot, diagram, map&#10;&#10;Description automatically generated">
            <a:extLst>
              <a:ext uri="{FF2B5EF4-FFF2-40B4-BE49-F238E27FC236}">
                <a16:creationId xmlns:a16="http://schemas.microsoft.com/office/drawing/2014/main" id="{12375B18-7835-1001-F555-CA8F780F1B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r="-180" b="9900"/>
          <a:stretch/>
        </p:blipFill>
        <p:spPr>
          <a:xfrm>
            <a:off x="5674467" y="2632953"/>
            <a:ext cx="6303523" cy="3200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84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3E814-FD87-D87C-ED29-4BF98F46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8E50073-EAA2-7C76-E4AA-265A4CF8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98" y="2836611"/>
            <a:ext cx="3332804" cy="32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1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Citáci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ci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450</TotalTime>
  <Words>350</Words>
  <Application>Microsoft Office PowerPoint</Application>
  <PresentationFormat>Širokouhlá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Century Gothic</vt:lpstr>
      <vt:lpstr>Wingdings 2</vt:lpstr>
      <vt:lpstr>Citácia</vt:lpstr>
      <vt:lpstr>Prezentácia programu PowerPoint</vt:lpstr>
      <vt:lpstr>Remote sensing and Climate risk assessment</vt:lpstr>
      <vt:lpstr>CLIMAAX</vt:lpstr>
      <vt:lpstr>CLIMAAX</vt:lpstr>
      <vt:lpstr>Zilina Region  EVI</vt:lpstr>
      <vt:lpstr>Zilina Region  EVI</vt:lpstr>
      <vt:lpstr>MedEWSa</vt:lpstr>
      <vt:lpstr>Consultancy activities for Copernicus Emergency Management Service: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Kubáň</dc:creator>
  <cp:lastModifiedBy>Martin Kubáň</cp:lastModifiedBy>
  <cp:revision>8</cp:revision>
  <dcterms:created xsi:type="dcterms:W3CDTF">2023-11-28T07:55:32Z</dcterms:created>
  <dcterms:modified xsi:type="dcterms:W3CDTF">2023-11-30T09:35:17Z</dcterms:modified>
</cp:coreProperties>
</file>